
<file path=[Content_Types].xml><?xml version="1.0" encoding="utf-8"?>
<Types xmlns="http://schemas.openxmlformats.org/package/2006/content-types">
  <Default Extension="jpeg" ContentType="image/jpeg"/>
  <Default Extension="vml" ContentType="application/vnd.openxmlformats-officedocument.vmlDrawing"/>
  <Default Extension="ppt" ContentType="application/vnd.ms-powerpoint"/>
  <Default Extension="bin" ContentType="application/vnd.openxmlformats-officedocument.oleObject"/>
  <Default Extension="png" ContentType="image/pn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7" r:id="rId3"/>
    <p:sldId id="256" r:id="rId4"/>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547" r:id="rId37"/>
    <p:sldId id="290" r:id="rId38"/>
    <p:sldId id="291" r:id="rId39"/>
    <p:sldId id="292" r:id="rId40"/>
    <p:sldId id="293" r:id="rId41"/>
    <p:sldId id="294" r:id="rId42"/>
    <p:sldId id="295" r:id="rId43"/>
    <p:sldId id="296" r:id="rId44"/>
    <p:sldId id="297" r:id="rId45"/>
    <p:sldId id="298" r:id="rId46"/>
    <p:sldId id="299" r:id="rId47"/>
    <p:sldId id="300" r:id="rId48"/>
    <p:sldId id="548" r:id="rId49"/>
    <p:sldId id="302" r:id="rId50"/>
    <p:sldId id="303" r:id="rId51"/>
    <p:sldId id="304" r:id="rId52"/>
    <p:sldId id="549"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550" r:id="rId119"/>
    <p:sldId id="551" r:id="rId120"/>
    <p:sldId id="552" r:id="rId121"/>
    <p:sldId id="553" r:id="rId122"/>
    <p:sldId id="375" r:id="rId123"/>
    <p:sldId id="376" r:id="rId124"/>
    <p:sldId id="377" r:id="rId125"/>
    <p:sldId id="378" r:id="rId126"/>
    <p:sldId id="379" r:id="rId127"/>
    <p:sldId id="380" r:id="rId128"/>
    <p:sldId id="381" r:id="rId129"/>
    <p:sldId id="554" r:id="rId130"/>
    <p:sldId id="383" r:id="rId131"/>
    <p:sldId id="384" r:id="rId132"/>
    <p:sldId id="385" r:id="rId133"/>
    <p:sldId id="386" r:id="rId134"/>
    <p:sldId id="387" r:id="rId135"/>
    <p:sldId id="388" r:id="rId136"/>
    <p:sldId id="389" r:id="rId137"/>
    <p:sldId id="555" r:id="rId138"/>
    <p:sldId id="390" r:id="rId139"/>
    <p:sldId id="391" r:id="rId140"/>
    <p:sldId id="392" r:id="rId141"/>
    <p:sldId id="393" r:id="rId142"/>
    <p:sldId id="556" r:id="rId143"/>
    <p:sldId id="394" r:id="rId144"/>
    <p:sldId id="395" r:id="rId145"/>
    <p:sldId id="396" r:id="rId146"/>
    <p:sldId id="397" r:id="rId147"/>
    <p:sldId id="398" r:id="rId148"/>
    <p:sldId id="399" r:id="rId149"/>
    <p:sldId id="400" r:id="rId150"/>
    <p:sldId id="557" r:id="rId151"/>
    <p:sldId id="558" r:id="rId152"/>
    <p:sldId id="401" r:id="rId153"/>
    <p:sldId id="402" r:id="rId154"/>
    <p:sldId id="403" r:id="rId155"/>
    <p:sldId id="404" r:id="rId156"/>
    <p:sldId id="405" r:id="rId157"/>
    <p:sldId id="406" r:id="rId158"/>
    <p:sldId id="407" r:id="rId159"/>
    <p:sldId id="408" r:id="rId160"/>
    <p:sldId id="409" r:id="rId161"/>
    <p:sldId id="410" r:id="rId162"/>
    <p:sldId id="559"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560"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561" r:id="rId192"/>
    <p:sldId id="562" r:id="rId193"/>
    <p:sldId id="438" r:id="rId194"/>
    <p:sldId id="563" r:id="rId195"/>
    <p:sldId id="439" r:id="rId196"/>
    <p:sldId id="440" r:id="rId197"/>
    <p:sldId id="441" r:id="rId198"/>
    <p:sldId id="442" r:id="rId199"/>
    <p:sldId id="443" r:id="rId200"/>
    <p:sldId id="444" r:id="rId201"/>
    <p:sldId id="445" r:id="rId202"/>
    <p:sldId id="446" r:id="rId203"/>
    <p:sldId id="447" r:id="rId204"/>
    <p:sldId id="448" r:id="rId205"/>
    <p:sldId id="449" r:id="rId206"/>
    <p:sldId id="450" r:id="rId207"/>
    <p:sldId id="451" r:id="rId208"/>
    <p:sldId id="452" r:id="rId209"/>
    <p:sldId id="453" r:id="rId210"/>
    <p:sldId id="454" r:id="rId211"/>
    <p:sldId id="455" r:id="rId212"/>
    <p:sldId id="456" r:id="rId213"/>
    <p:sldId id="457" r:id="rId214"/>
    <p:sldId id="458" r:id="rId215"/>
    <p:sldId id="459" r:id="rId216"/>
    <p:sldId id="460" r:id="rId217"/>
    <p:sldId id="461" r:id="rId218"/>
    <p:sldId id="462" r:id="rId219"/>
    <p:sldId id="463" r:id="rId220"/>
    <p:sldId id="464" r:id="rId221"/>
    <p:sldId id="465" r:id="rId222"/>
    <p:sldId id="466" r:id="rId223"/>
    <p:sldId id="564" r:id="rId224"/>
    <p:sldId id="467" r:id="rId225"/>
    <p:sldId id="468" r:id="rId226"/>
    <p:sldId id="469" r:id="rId227"/>
    <p:sldId id="470" r:id="rId228"/>
    <p:sldId id="471" r:id="rId229"/>
    <p:sldId id="472" r:id="rId230"/>
    <p:sldId id="473" r:id="rId231"/>
    <p:sldId id="474" r:id="rId232"/>
    <p:sldId id="475" r:id="rId233"/>
    <p:sldId id="476" r:id="rId234"/>
    <p:sldId id="477" r:id="rId235"/>
    <p:sldId id="478" r:id="rId236"/>
    <p:sldId id="479" r:id="rId237"/>
    <p:sldId id="480" r:id="rId238"/>
    <p:sldId id="481" r:id="rId239"/>
    <p:sldId id="482" r:id="rId240"/>
    <p:sldId id="483" r:id="rId241"/>
    <p:sldId id="484" r:id="rId242"/>
    <p:sldId id="485" r:id="rId243"/>
    <p:sldId id="486" r:id="rId244"/>
    <p:sldId id="487" r:id="rId245"/>
    <p:sldId id="488" r:id="rId246"/>
    <p:sldId id="489" r:id="rId247"/>
    <p:sldId id="490" r:id="rId248"/>
    <p:sldId id="491" r:id="rId249"/>
    <p:sldId id="492" r:id="rId250"/>
    <p:sldId id="493" r:id="rId251"/>
    <p:sldId id="494" r:id="rId252"/>
    <p:sldId id="495" r:id="rId253"/>
    <p:sldId id="496" r:id="rId254"/>
    <p:sldId id="497" r:id="rId255"/>
    <p:sldId id="498" r:id="rId256"/>
    <p:sldId id="499" r:id="rId257"/>
    <p:sldId id="565" r:id="rId258"/>
    <p:sldId id="500" r:id="rId259"/>
    <p:sldId id="501" r:id="rId260"/>
    <p:sldId id="502" r:id="rId261"/>
    <p:sldId id="503" r:id="rId262"/>
    <p:sldId id="504" r:id="rId263"/>
    <p:sldId id="506" r:id="rId264"/>
    <p:sldId id="507" r:id="rId265"/>
    <p:sldId id="508" r:id="rId266"/>
    <p:sldId id="509" r:id="rId267"/>
    <p:sldId id="510" r:id="rId268"/>
    <p:sldId id="511" r:id="rId269"/>
    <p:sldId id="512" r:id="rId270"/>
    <p:sldId id="513" r:id="rId271"/>
    <p:sldId id="566" r:id="rId272"/>
    <p:sldId id="515" r:id="rId273"/>
    <p:sldId id="516" r:id="rId274"/>
    <p:sldId id="517" r:id="rId275"/>
    <p:sldId id="518" r:id="rId276"/>
    <p:sldId id="519" r:id="rId277"/>
    <p:sldId id="567" r:id="rId278"/>
    <p:sldId id="521" r:id="rId279"/>
    <p:sldId id="568" r:id="rId280"/>
    <p:sldId id="522" r:id="rId281"/>
    <p:sldId id="569" r:id="rId282"/>
    <p:sldId id="523" r:id="rId283"/>
    <p:sldId id="524" r:id="rId284"/>
    <p:sldId id="525" r:id="rId285"/>
    <p:sldId id="526" r:id="rId286"/>
    <p:sldId id="527" r:id="rId287"/>
    <p:sldId id="528" r:id="rId288"/>
    <p:sldId id="529" r:id="rId289"/>
    <p:sldId id="530" r:id="rId290"/>
    <p:sldId id="531" r:id="rId291"/>
    <p:sldId id="532" r:id="rId292"/>
    <p:sldId id="570" r:id="rId293"/>
    <p:sldId id="533" r:id="rId294"/>
    <p:sldId id="534" r:id="rId295"/>
    <p:sldId id="535" r:id="rId296"/>
    <p:sldId id="536" r:id="rId297"/>
    <p:sldId id="537" r:id="rId298"/>
    <p:sldId id="538" r:id="rId299"/>
    <p:sldId id="571" r:id="rId300"/>
    <p:sldId id="539" r:id="rId301"/>
    <p:sldId id="540" r:id="rId302"/>
    <p:sldId id="541" r:id="rId303"/>
    <p:sldId id="542" r:id="rId304"/>
    <p:sldId id="543" r:id="rId305"/>
    <p:sldId id="544" r:id="rId306"/>
    <p:sldId id="545" r:id="rId307"/>
    <p:sldId id="546" r:id="rId308"/>
  </p:sldIdLst>
  <p:sldSz cx="9144000" cy="5143500" type="screen16x9"/>
  <p:notesSz cx="6858000" cy="9144000"/>
  <p:embeddedFontLst>
    <p:embeddedFont>
      <p:font typeface="微软雅黑" panose="020B0503020204020204" pitchFamily="34" charset="-122"/>
      <p:regular r:id="rId312"/>
    </p:embeddedFont>
    <p:embeddedFont>
      <p:font typeface="Calibri" panose="020F0502020204030204" charset="0"/>
      <p:regular r:id="rId313"/>
      <p:bold r:id="rId314"/>
      <p:italic r:id="rId315"/>
      <p:boldItalic r:id="rId316"/>
    </p:embeddedFont>
    <p:embeddedFont>
      <p:font typeface="Verdana" panose="020B0604030504040204"/>
      <p:regular r:id="rId317"/>
      <p:bold r:id="rId318"/>
      <p:italic r:id="rId319"/>
      <p:boldItalic r:id="rId3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FF99FF"/>
    <a:srgbClr val="99FFCC"/>
    <a:srgbClr val="66FF66"/>
    <a:srgbClr val="00CCFF"/>
    <a:srgbClr val="00FFCC"/>
    <a:srgbClr val="FF00FF"/>
    <a:srgbClr val="0066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9248" autoAdjust="0"/>
  </p:normalViewPr>
  <p:slideViewPr>
    <p:cSldViewPr snapToGrid="0">
      <p:cViewPr varScale="1">
        <p:scale>
          <a:sx n="142" d="100"/>
          <a:sy n="142" d="100"/>
        </p:scale>
        <p:origin x="-108"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0" Type="http://schemas.openxmlformats.org/officeDocument/2006/relationships/font" Target="fonts/font9.fntdata"/><Relationship Id="rId32" Type="http://schemas.openxmlformats.org/officeDocument/2006/relationships/slide" Target="slides/slide29.xml"/><Relationship Id="rId319" Type="http://schemas.openxmlformats.org/officeDocument/2006/relationships/font" Target="fonts/font8.fntdata"/><Relationship Id="rId318" Type="http://schemas.openxmlformats.org/officeDocument/2006/relationships/font" Target="fonts/font7.fntdata"/><Relationship Id="rId317" Type="http://schemas.openxmlformats.org/officeDocument/2006/relationships/font" Target="fonts/font6.fntdata"/><Relationship Id="rId316" Type="http://schemas.openxmlformats.org/officeDocument/2006/relationships/font" Target="fonts/font5.fntdata"/><Relationship Id="rId315" Type="http://schemas.openxmlformats.org/officeDocument/2006/relationships/font" Target="fonts/font4.fntdata"/><Relationship Id="rId314" Type="http://schemas.openxmlformats.org/officeDocument/2006/relationships/font" Target="fonts/font3.fntdata"/><Relationship Id="rId313" Type="http://schemas.openxmlformats.org/officeDocument/2006/relationships/font" Target="fonts/font2.fntdata"/><Relationship Id="rId312" Type="http://schemas.openxmlformats.org/officeDocument/2006/relationships/font" Target="fonts/font1.fntdata"/><Relationship Id="rId311" Type="http://schemas.openxmlformats.org/officeDocument/2006/relationships/tableStyles" Target="tableStyles.xml"/><Relationship Id="rId310" Type="http://schemas.openxmlformats.org/officeDocument/2006/relationships/viewProps" Target="viewProps.xml"/><Relationship Id="rId31" Type="http://schemas.openxmlformats.org/officeDocument/2006/relationships/slide" Target="slides/slide28.xml"/><Relationship Id="rId309" Type="http://schemas.openxmlformats.org/officeDocument/2006/relationships/presProps" Target="presProps.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D4ABD43-DDCE-4440-B189-B8BC99419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B1D83A1-F256-427B-A1DC-7ADE79857098}">
      <dgm:prSet custT="1"/>
      <dgm:spPr>
        <a:solidFill>
          <a:srgbClr val="0000FF"/>
        </a:solidFill>
      </dgm:spPr>
      <dgm:t>
        <a:bodyPr/>
        <a:lstStyle/>
        <a:p>
          <a:pPr rtl="0"/>
          <a:r>
            <a:rPr lang="en-US" altLang="zh-CN" sz="1200" b="1" dirty="0" smtClean="0">
              <a:solidFill>
                <a:schemeClr val="bg1"/>
              </a:solidFill>
              <a:latin typeface="微软雅黑" panose="020B0503020204020204" pitchFamily="34" charset="-122"/>
              <a:ea typeface="微软雅黑" panose="020B0503020204020204" pitchFamily="34" charset="-122"/>
            </a:rPr>
            <a:t>	</a:t>
          </a:r>
          <a:r>
            <a:rPr lang="zh-CN" sz="1400" b="1" dirty="0" smtClean="0">
              <a:solidFill>
                <a:schemeClr val="bg1"/>
              </a:solidFill>
              <a:latin typeface="微软雅黑" panose="020B0503020204020204" pitchFamily="34" charset="-122"/>
              <a:ea typeface="微软雅黑" panose="020B0503020204020204" pitchFamily="34" charset="-122"/>
            </a:rPr>
            <a:t>方法（操作）</a:t>
          </a:r>
          <a:r>
            <a:rPr lang="en-US" sz="1400" b="1" dirty="0" smtClean="0">
              <a:solidFill>
                <a:schemeClr val="bg1"/>
              </a:solidFill>
              <a:latin typeface="微软雅黑" panose="020B0503020204020204" pitchFamily="34" charset="-122"/>
              <a:ea typeface="微软雅黑" panose="020B0503020204020204" pitchFamily="34" charset="-122"/>
            </a:rPr>
            <a:t>				</a:t>
          </a:r>
          <a:r>
            <a:rPr lang="zh-CN" sz="1400" b="1" dirty="0" smtClean="0">
              <a:solidFill>
                <a:schemeClr val="bg1"/>
              </a:solidFill>
              <a:latin typeface="微软雅黑" panose="020B0503020204020204" pitchFamily="34" charset="-122"/>
              <a:ea typeface="微软雅黑" panose="020B0503020204020204" pitchFamily="34" charset="-122"/>
            </a:rPr>
            <a:t>意义</a:t>
          </a:r>
          <a:endParaRPr lang="zh-CN" sz="1400" dirty="0">
            <a:solidFill>
              <a:schemeClr val="bg1"/>
            </a:solidFill>
            <a:latin typeface="微软雅黑" panose="020B0503020204020204" pitchFamily="34" charset="-122"/>
            <a:ea typeface="微软雅黑" panose="020B0503020204020204" pitchFamily="34" charset="-122"/>
          </a:endParaRPr>
        </a:p>
      </dgm:t>
    </dgm:pt>
    <dgm:pt modelId="{27CE23E2-20D6-4DA6-8FDE-164A9143B325}" cxnId="{F05DA65B-F8ED-4E81-94E7-A2A3A92D746E}" type="parTrans">
      <dgm:prSet/>
      <dgm:spPr/>
      <dgm:t>
        <a:bodyPr/>
        <a:lstStyle/>
        <a:p>
          <a:endParaRPr lang="zh-CN" altLang="en-US"/>
        </a:p>
      </dgm:t>
    </dgm:pt>
    <dgm:pt modelId="{04EB3969-0881-486F-B9ED-3D997F33DE3D}" cxnId="{F05DA65B-F8ED-4E81-94E7-A2A3A92D746E}" type="sibTrans">
      <dgm:prSet/>
      <dgm:spPr/>
      <dgm:t>
        <a:bodyPr/>
        <a:lstStyle/>
        <a:p>
          <a:endParaRPr lang="zh-CN" altLang="en-US"/>
        </a:p>
      </dgm:t>
    </dgm:pt>
    <dgm:pt modelId="{14A0F9A2-BA5E-473C-A26A-07D95F39FF2B}">
      <dgm:prSet custT="1"/>
      <dgm:spPr>
        <a:solidFill>
          <a:srgbClr val="99FFCC"/>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OPTION					</a:t>
          </a:r>
          <a:r>
            <a:rPr lang="zh-CN" sz="1200" b="1" dirty="0" smtClean="0">
              <a:solidFill>
                <a:schemeClr val="tx1"/>
              </a:solidFill>
              <a:latin typeface="微软雅黑" panose="020B0503020204020204" pitchFamily="34" charset="-122"/>
              <a:ea typeface="微软雅黑" panose="020B0503020204020204" pitchFamily="34" charset="-122"/>
            </a:rPr>
            <a:t>请求一些选项的信息</a:t>
          </a:r>
          <a:endParaRPr lang="zh-CN" sz="1200" dirty="0">
            <a:solidFill>
              <a:schemeClr val="tx1"/>
            </a:solidFill>
            <a:latin typeface="微软雅黑" panose="020B0503020204020204" pitchFamily="34" charset="-122"/>
            <a:ea typeface="微软雅黑" panose="020B0503020204020204" pitchFamily="34" charset="-122"/>
          </a:endParaRPr>
        </a:p>
      </dgm:t>
    </dgm:pt>
    <dgm:pt modelId="{F428299F-92F4-4EC3-8F69-F35A1F2197D3}" cxnId="{1F5B8AB9-56BA-4B3C-93A2-CD67F067C1A5}" type="parTrans">
      <dgm:prSet/>
      <dgm:spPr/>
      <dgm:t>
        <a:bodyPr/>
        <a:lstStyle/>
        <a:p>
          <a:endParaRPr lang="zh-CN" altLang="en-US"/>
        </a:p>
      </dgm:t>
    </dgm:pt>
    <dgm:pt modelId="{09F3E21C-1E3E-4245-BD23-D7EF14018618}" cxnId="{1F5B8AB9-56BA-4B3C-93A2-CD67F067C1A5}" type="sibTrans">
      <dgm:prSet/>
      <dgm:spPr/>
      <dgm:t>
        <a:bodyPr/>
        <a:lstStyle/>
        <a:p>
          <a:endParaRPr lang="zh-CN" altLang="en-US"/>
        </a:p>
      </dgm:t>
    </dgm:pt>
    <dgm:pt modelId="{D32D8361-DF8C-48A0-8647-ACE46C5DA45A}">
      <dgm:prSet custT="1"/>
      <dgm:spPr>
        <a:solidFill>
          <a:schemeClr val="accent1">
            <a:lumMod val="40000"/>
            <a:lumOff val="60000"/>
          </a:schemeClr>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GET              					</a:t>
          </a:r>
          <a:r>
            <a:rPr lang="zh-CN" sz="1200" b="1" dirty="0" smtClean="0">
              <a:solidFill>
                <a:schemeClr val="tx1"/>
              </a:solidFill>
              <a:latin typeface="微软雅黑" panose="020B0503020204020204" pitchFamily="34" charset="-122"/>
              <a:ea typeface="微软雅黑" panose="020B0503020204020204" pitchFamily="34" charset="-122"/>
            </a:rPr>
            <a:t>请求读取由 </a:t>
          </a:r>
          <a:r>
            <a:rPr lang="en-US" sz="1200" b="1" dirty="0" smtClean="0">
              <a:solidFill>
                <a:schemeClr val="tx1"/>
              </a:solidFill>
              <a:latin typeface="微软雅黑" panose="020B0503020204020204" pitchFamily="34" charset="-122"/>
              <a:ea typeface="微软雅黑" panose="020B0503020204020204" pitchFamily="34" charset="-122"/>
            </a:rPr>
            <a:t>URL</a:t>
          </a:r>
          <a:r>
            <a:rPr lang="zh-CN" sz="1200" b="1" dirty="0" smtClean="0">
              <a:solidFill>
                <a:schemeClr val="tx1"/>
              </a:solidFill>
              <a:latin typeface="微软雅黑" panose="020B0503020204020204" pitchFamily="34" charset="-122"/>
              <a:ea typeface="微软雅黑" panose="020B0503020204020204" pitchFamily="34" charset="-122"/>
            </a:rPr>
            <a:t>所标志的信息</a:t>
          </a:r>
          <a:endParaRPr lang="zh-CN" sz="1200" dirty="0">
            <a:solidFill>
              <a:schemeClr val="tx1"/>
            </a:solidFill>
            <a:latin typeface="微软雅黑" panose="020B0503020204020204" pitchFamily="34" charset="-122"/>
            <a:ea typeface="微软雅黑" panose="020B0503020204020204" pitchFamily="34" charset="-122"/>
          </a:endParaRPr>
        </a:p>
      </dgm:t>
    </dgm:pt>
    <dgm:pt modelId="{47CA20CA-28BF-4089-8B81-7E9E84CA28B5}" cxnId="{C3922EF1-C25D-4D0E-A360-802694E5B206}" type="parTrans">
      <dgm:prSet/>
      <dgm:spPr/>
      <dgm:t>
        <a:bodyPr/>
        <a:lstStyle/>
        <a:p>
          <a:endParaRPr lang="zh-CN" altLang="en-US"/>
        </a:p>
      </dgm:t>
    </dgm:pt>
    <dgm:pt modelId="{9BD60071-19A1-4A88-A60A-8FB6F147096F}" cxnId="{C3922EF1-C25D-4D0E-A360-802694E5B206}" type="sibTrans">
      <dgm:prSet/>
      <dgm:spPr/>
      <dgm:t>
        <a:bodyPr/>
        <a:lstStyle/>
        <a:p>
          <a:endParaRPr lang="zh-CN" altLang="en-US"/>
        </a:p>
      </dgm:t>
    </dgm:pt>
    <dgm:pt modelId="{5F2F9BD6-F24E-4255-85FC-E2350396D805}">
      <dgm:prSet custT="1"/>
      <dgm:spPr>
        <a:solidFill>
          <a:srgbClr val="99FFCC"/>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HEAD          					</a:t>
          </a:r>
          <a:r>
            <a:rPr lang="zh-CN" sz="1200" b="1" dirty="0" smtClean="0">
              <a:solidFill>
                <a:schemeClr val="tx1"/>
              </a:solidFill>
              <a:latin typeface="微软雅黑" panose="020B0503020204020204" pitchFamily="34" charset="-122"/>
              <a:ea typeface="微软雅黑" panose="020B0503020204020204" pitchFamily="34" charset="-122"/>
            </a:rPr>
            <a:t>请求读取由 </a:t>
          </a:r>
          <a:r>
            <a:rPr lang="en-US" sz="1200" b="1" dirty="0" smtClean="0">
              <a:solidFill>
                <a:schemeClr val="tx1"/>
              </a:solidFill>
              <a:latin typeface="微软雅黑" panose="020B0503020204020204" pitchFamily="34" charset="-122"/>
              <a:ea typeface="微软雅黑" panose="020B0503020204020204" pitchFamily="34" charset="-122"/>
            </a:rPr>
            <a:t>URL</a:t>
          </a:r>
          <a:r>
            <a:rPr lang="zh-CN" sz="1200" b="1" dirty="0" smtClean="0">
              <a:solidFill>
                <a:schemeClr val="tx1"/>
              </a:solidFill>
              <a:latin typeface="微软雅黑" panose="020B0503020204020204" pitchFamily="34" charset="-122"/>
              <a:ea typeface="微软雅黑" panose="020B0503020204020204" pitchFamily="34" charset="-122"/>
            </a:rPr>
            <a:t>所标志的信息的首部</a:t>
          </a:r>
          <a:endParaRPr lang="zh-CN" sz="1200" dirty="0">
            <a:solidFill>
              <a:schemeClr val="tx1"/>
            </a:solidFill>
            <a:latin typeface="微软雅黑" panose="020B0503020204020204" pitchFamily="34" charset="-122"/>
            <a:ea typeface="微软雅黑" panose="020B0503020204020204" pitchFamily="34" charset="-122"/>
          </a:endParaRPr>
        </a:p>
      </dgm:t>
    </dgm:pt>
    <dgm:pt modelId="{01AAAC48-EC48-440E-A5E2-88572E88C756}" cxnId="{22E6D2E9-025D-4FE7-ADBC-975B6274EA23}" type="parTrans">
      <dgm:prSet/>
      <dgm:spPr/>
      <dgm:t>
        <a:bodyPr/>
        <a:lstStyle/>
        <a:p>
          <a:endParaRPr lang="zh-CN" altLang="en-US"/>
        </a:p>
      </dgm:t>
    </dgm:pt>
    <dgm:pt modelId="{1287D65E-3DAA-4426-89B8-BA3E376A4119}" cxnId="{22E6D2E9-025D-4FE7-ADBC-975B6274EA23}" type="sibTrans">
      <dgm:prSet/>
      <dgm:spPr/>
      <dgm:t>
        <a:bodyPr/>
        <a:lstStyle/>
        <a:p>
          <a:endParaRPr lang="zh-CN" altLang="en-US"/>
        </a:p>
      </dgm:t>
    </dgm:pt>
    <dgm:pt modelId="{B3D81C7E-05E3-49CF-989C-070CE891B722}">
      <dgm:prSet custT="1"/>
      <dgm:spPr>
        <a:solidFill>
          <a:schemeClr val="accent1">
            <a:lumMod val="40000"/>
            <a:lumOff val="60000"/>
          </a:schemeClr>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POST     					</a:t>
          </a:r>
          <a:r>
            <a:rPr lang="zh-CN" sz="1200" b="1" dirty="0" smtClean="0">
              <a:solidFill>
                <a:schemeClr val="tx1"/>
              </a:solidFill>
              <a:latin typeface="微软雅黑" panose="020B0503020204020204" pitchFamily="34" charset="-122"/>
              <a:ea typeface="微软雅黑" panose="020B0503020204020204" pitchFamily="34" charset="-122"/>
            </a:rPr>
            <a:t>给服务器添加信息（例如，注释）</a:t>
          </a:r>
          <a:endParaRPr lang="zh-CN" sz="1200" dirty="0">
            <a:solidFill>
              <a:schemeClr val="tx1"/>
            </a:solidFill>
            <a:latin typeface="微软雅黑" panose="020B0503020204020204" pitchFamily="34" charset="-122"/>
            <a:ea typeface="微软雅黑" panose="020B0503020204020204" pitchFamily="34" charset="-122"/>
          </a:endParaRPr>
        </a:p>
      </dgm:t>
    </dgm:pt>
    <dgm:pt modelId="{B5132612-45C6-41E7-B856-574DE76148DF}" cxnId="{6FB93842-5A12-41B3-86BF-64E06F25EF4F}" type="parTrans">
      <dgm:prSet/>
      <dgm:spPr/>
      <dgm:t>
        <a:bodyPr/>
        <a:lstStyle/>
        <a:p>
          <a:endParaRPr lang="zh-CN" altLang="en-US"/>
        </a:p>
      </dgm:t>
    </dgm:pt>
    <dgm:pt modelId="{967E2E43-1BFB-45FB-ABC6-E9B961CBA7DF}" cxnId="{6FB93842-5A12-41B3-86BF-64E06F25EF4F}" type="sibTrans">
      <dgm:prSet/>
      <dgm:spPr/>
      <dgm:t>
        <a:bodyPr/>
        <a:lstStyle/>
        <a:p>
          <a:endParaRPr lang="zh-CN" altLang="en-US"/>
        </a:p>
      </dgm:t>
    </dgm:pt>
    <dgm:pt modelId="{258A2F10-98A6-45AC-9A9C-BB262FDEF029}">
      <dgm:prSet custT="1"/>
      <dgm:spPr>
        <a:solidFill>
          <a:srgbClr val="99FFCC"/>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PUT						</a:t>
          </a:r>
          <a:r>
            <a:rPr lang="zh-CN" sz="1200" b="1" dirty="0" smtClean="0">
              <a:solidFill>
                <a:schemeClr val="tx1"/>
              </a:solidFill>
              <a:latin typeface="微软雅黑" panose="020B0503020204020204" pitchFamily="34" charset="-122"/>
              <a:ea typeface="微软雅黑" panose="020B0503020204020204" pitchFamily="34" charset="-122"/>
            </a:rPr>
            <a:t>在指明的 </a:t>
          </a:r>
          <a:r>
            <a:rPr lang="en-US" sz="1200" b="1" dirty="0" smtClean="0">
              <a:solidFill>
                <a:schemeClr val="tx1"/>
              </a:solidFill>
              <a:latin typeface="微软雅黑" panose="020B0503020204020204" pitchFamily="34" charset="-122"/>
              <a:ea typeface="微软雅黑" panose="020B0503020204020204" pitchFamily="34" charset="-122"/>
            </a:rPr>
            <a:t>URL</a:t>
          </a:r>
          <a:r>
            <a:rPr lang="zh-CN" sz="1200" b="1" dirty="0" smtClean="0">
              <a:solidFill>
                <a:schemeClr val="tx1"/>
              </a:solidFill>
              <a:latin typeface="微软雅黑" panose="020B0503020204020204" pitchFamily="34" charset="-122"/>
              <a:ea typeface="微软雅黑" panose="020B0503020204020204" pitchFamily="34" charset="-122"/>
            </a:rPr>
            <a:t>下存储一个文档</a:t>
          </a:r>
          <a:endParaRPr lang="zh-CN" sz="1200" dirty="0">
            <a:solidFill>
              <a:schemeClr val="tx1"/>
            </a:solidFill>
            <a:latin typeface="微软雅黑" panose="020B0503020204020204" pitchFamily="34" charset="-122"/>
            <a:ea typeface="微软雅黑" panose="020B0503020204020204" pitchFamily="34" charset="-122"/>
          </a:endParaRPr>
        </a:p>
      </dgm:t>
    </dgm:pt>
    <dgm:pt modelId="{D2D2868A-62C4-410B-B3D8-7DF502EAB38D}" cxnId="{0E53C646-4BC7-40A4-8EBC-CB6A10ECCF93}" type="parTrans">
      <dgm:prSet/>
      <dgm:spPr/>
      <dgm:t>
        <a:bodyPr/>
        <a:lstStyle/>
        <a:p>
          <a:endParaRPr lang="zh-CN" altLang="en-US"/>
        </a:p>
      </dgm:t>
    </dgm:pt>
    <dgm:pt modelId="{196481A8-5918-4487-AE93-E8C148F56D79}" cxnId="{0E53C646-4BC7-40A4-8EBC-CB6A10ECCF93}" type="sibTrans">
      <dgm:prSet/>
      <dgm:spPr/>
      <dgm:t>
        <a:bodyPr/>
        <a:lstStyle/>
        <a:p>
          <a:endParaRPr lang="zh-CN" altLang="en-US"/>
        </a:p>
      </dgm:t>
    </dgm:pt>
    <dgm:pt modelId="{63AFF0E2-A007-4F85-97C5-0E10709F7E5C}">
      <dgm:prSet custT="1"/>
      <dgm:spPr>
        <a:solidFill>
          <a:schemeClr val="accent1">
            <a:lumMod val="40000"/>
            <a:lumOff val="60000"/>
          </a:schemeClr>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DELETE					</a:t>
          </a:r>
          <a:r>
            <a:rPr lang="zh-CN" sz="1200" b="1" dirty="0" smtClean="0">
              <a:solidFill>
                <a:schemeClr val="tx1"/>
              </a:solidFill>
              <a:latin typeface="微软雅黑" panose="020B0503020204020204" pitchFamily="34" charset="-122"/>
              <a:ea typeface="微软雅黑" panose="020B0503020204020204" pitchFamily="34" charset="-122"/>
            </a:rPr>
            <a:t>删除指明的 </a:t>
          </a:r>
          <a:r>
            <a:rPr lang="en-US" sz="1200" b="1" dirty="0" smtClean="0">
              <a:solidFill>
                <a:schemeClr val="tx1"/>
              </a:solidFill>
              <a:latin typeface="微软雅黑" panose="020B0503020204020204" pitchFamily="34" charset="-122"/>
              <a:ea typeface="微软雅黑" panose="020B0503020204020204" pitchFamily="34" charset="-122"/>
            </a:rPr>
            <a:t>URL</a:t>
          </a:r>
          <a:r>
            <a:rPr lang="zh-CN" sz="1200" b="1" dirty="0" smtClean="0">
              <a:solidFill>
                <a:schemeClr val="tx1"/>
              </a:solidFill>
              <a:latin typeface="微软雅黑" panose="020B0503020204020204" pitchFamily="34" charset="-122"/>
              <a:ea typeface="微软雅黑" panose="020B0503020204020204" pitchFamily="34" charset="-122"/>
            </a:rPr>
            <a:t>所标志的资源</a:t>
          </a:r>
          <a:endParaRPr lang="zh-CN" sz="1200" dirty="0">
            <a:solidFill>
              <a:schemeClr val="tx1"/>
            </a:solidFill>
            <a:latin typeface="微软雅黑" panose="020B0503020204020204" pitchFamily="34" charset="-122"/>
            <a:ea typeface="微软雅黑" panose="020B0503020204020204" pitchFamily="34" charset="-122"/>
          </a:endParaRPr>
        </a:p>
      </dgm:t>
    </dgm:pt>
    <dgm:pt modelId="{D6DDE952-B0DE-47D8-B71F-7EF423B3547D}" cxnId="{53A1F586-4C70-408A-97C9-D8C804FE3C81}" type="parTrans">
      <dgm:prSet/>
      <dgm:spPr/>
      <dgm:t>
        <a:bodyPr/>
        <a:lstStyle/>
        <a:p>
          <a:endParaRPr lang="zh-CN" altLang="en-US"/>
        </a:p>
      </dgm:t>
    </dgm:pt>
    <dgm:pt modelId="{4399A9B5-36A9-4B6F-8820-694DF2DF950C}" cxnId="{53A1F586-4C70-408A-97C9-D8C804FE3C81}" type="sibTrans">
      <dgm:prSet/>
      <dgm:spPr/>
      <dgm:t>
        <a:bodyPr/>
        <a:lstStyle/>
        <a:p>
          <a:endParaRPr lang="zh-CN" altLang="en-US"/>
        </a:p>
      </dgm:t>
    </dgm:pt>
    <dgm:pt modelId="{07B4F805-20D4-4BC2-A365-667098FF337D}">
      <dgm:prSet custT="1"/>
      <dgm:spPr>
        <a:solidFill>
          <a:srgbClr val="99FFCC"/>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TRACE						</a:t>
          </a:r>
          <a:r>
            <a:rPr lang="zh-CN" sz="1200" b="1" dirty="0" smtClean="0">
              <a:solidFill>
                <a:schemeClr val="tx1"/>
              </a:solidFill>
              <a:latin typeface="微软雅黑" panose="020B0503020204020204" pitchFamily="34" charset="-122"/>
              <a:ea typeface="微软雅黑" panose="020B0503020204020204" pitchFamily="34" charset="-122"/>
            </a:rPr>
            <a:t>用来进行环回测试的请求报文</a:t>
          </a:r>
          <a:endParaRPr lang="zh-CN" sz="1200" dirty="0">
            <a:solidFill>
              <a:schemeClr val="tx1"/>
            </a:solidFill>
            <a:latin typeface="微软雅黑" panose="020B0503020204020204" pitchFamily="34" charset="-122"/>
            <a:ea typeface="微软雅黑" panose="020B0503020204020204" pitchFamily="34" charset="-122"/>
          </a:endParaRPr>
        </a:p>
      </dgm:t>
    </dgm:pt>
    <dgm:pt modelId="{E1C34BCD-65C7-4C0E-9A76-8FC4FE780A8E}" cxnId="{3CAC8A55-DD07-40E8-8A00-4729478CF17D}" type="parTrans">
      <dgm:prSet/>
      <dgm:spPr/>
      <dgm:t>
        <a:bodyPr/>
        <a:lstStyle/>
        <a:p>
          <a:endParaRPr lang="zh-CN" altLang="en-US"/>
        </a:p>
      </dgm:t>
    </dgm:pt>
    <dgm:pt modelId="{5CF980BE-E654-4424-8AA0-131C7CAB0A00}" cxnId="{3CAC8A55-DD07-40E8-8A00-4729478CF17D}" type="sibTrans">
      <dgm:prSet/>
      <dgm:spPr/>
      <dgm:t>
        <a:bodyPr/>
        <a:lstStyle/>
        <a:p>
          <a:endParaRPr lang="zh-CN" altLang="en-US"/>
        </a:p>
      </dgm:t>
    </dgm:pt>
    <dgm:pt modelId="{C616A960-C11D-48B4-BA4F-337251C61470}">
      <dgm:prSet custT="1"/>
      <dgm:spPr>
        <a:solidFill>
          <a:schemeClr val="accent1">
            <a:lumMod val="40000"/>
            <a:lumOff val="60000"/>
          </a:schemeClr>
        </a:solidFill>
      </dgm:spPr>
      <dgm:t>
        <a:bodyPr/>
        <a:lstStyle/>
        <a:p>
          <a:pPr rtl="0"/>
          <a:r>
            <a:rPr lang="en-US" sz="1200" b="1" dirty="0" smtClean="0">
              <a:solidFill>
                <a:schemeClr val="tx1"/>
              </a:solidFill>
              <a:latin typeface="微软雅黑" panose="020B0503020204020204" pitchFamily="34" charset="-122"/>
              <a:ea typeface="微软雅黑" panose="020B0503020204020204" pitchFamily="34" charset="-122"/>
            </a:rPr>
            <a:t>	CONNECT					</a:t>
          </a:r>
          <a:r>
            <a:rPr lang="zh-CN" sz="1200" b="1" dirty="0" smtClean="0">
              <a:solidFill>
                <a:schemeClr val="tx1"/>
              </a:solidFill>
              <a:latin typeface="微软雅黑" panose="020B0503020204020204" pitchFamily="34" charset="-122"/>
              <a:ea typeface="微软雅黑" panose="020B0503020204020204" pitchFamily="34" charset="-122"/>
            </a:rPr>
            <a:t>用于代理服务器</a:t>
          </a:r>
          <a:endParaRPr lang="zh-CN" sz="1200" dirty="0">
            <a:solidFill>
              <a:schemeClr val="tx1"/>
            </a:solidFill>
            <a:latin typeface="微软雅黑" panose="020B0503020204020204" pitchFamily="34" charset="-122"/>
            <a:ea typeface="微软雅黑" panose="020B0503020204020204" pitchFamily="34" charset="-122"/>
          </a:endParaRPr>
        </a:p>
      </dgm:t>
    </dgm:pt>
    <dgm:pt modelId="{5B569C4F-E263-4D62-874B-1A2E3B1B9E32}" cxnId="{721A12FC-6CA4-4E93-AE77-B928A1B14CE1}" type="parTrans">
      <dgm:prSet/>
      <dgm:spPr/>
      <dgm:t>
        <a:bodyPr/>
        <a:lstStyle/>
        <a:p>
          <a:endParaRPr lang="zh-CN" altLang="en-US"/>
        </a:p>
      </dgm:t>
    </dgm:pt>
    <dgm:pt modelId="{ECA1C154-7A47-4D18-B8BB-6870073C2A59}" cxnId="{721A12FC-6CA4-4E93-AE77-B928A1B14CE1}" type="sibTrans">
      <dgm:prSet/>
      <dgm:spPr/>
      <dgm:t>
        <a:bodyPr/>
        <a:lstStyle/>
        <a:p>
          <a:endParaRPr lang="zh-CN" altLang="en-US"/>
        </a:p>
      </dgm:t>
    </dgm:pt>
    <dgm:pt modelId="{F4952754-BFC9-4911-B4D0-7A50D557351A}" type="pres">
      <dgm:prSet presAssocID="{ED4ABD43-DDCE-4440-B189-B8BC99419A8C}" presName="linear" presStyleCnt="0">
        <dgm:presLayoutVars>
          <dgm:animLvl val="lvl"/>
          <dgm:resizeHandles val="exact"/>
        </dgm:presLayoutVars>
      </dgm:prSet>
      <dgm:spPr/>
      <dgm:t>
        <a:bodyPr/>
        <a:lstStyle/>
        <a:p>
          <a:endParaRPr lang="zh-CN" altLang="en-US"/>
        </a:p>
      </dgm:t>
    </dgm:pt>
    <dgm:pt modelId="{5F526FD6-3C16-45F7-931B-D3253D84A49B}" type="pres">
      <dgm:prSet presAssocID="{6B1D83A1-F256-427B-A1DC-7ADE79857098}" presName="parentText" presStyleLbl="node1" presStyleIdx="0" presStyleCnt="9">
        <dgm:presLayoutVars>
          <dgm:chMax val="0"/>
          <dgm:bulletEnabled val="1"/>
        </dgm:presLayoutVars>
      </dgm:prSet>
      <dgm:spPr/>
      <dgm:t>
        <a:bodyPr/>
        <a:lstStyle/>
        <a:p>
          <a:endParaRPr lang="zh-CN" altLang="en-US"/>
        </a:p>
      </dgm:t>
    </dgm:pt>
    <dgm:pt modelId="{70B8B93F-D17B-4288-8E8A-4E14EC79485F}" type="pres">
      <dgm:prSet presAssocID="{04EB3969-0881-486F-B9ED-3D997F33DE3D}" presName="spacer" presStyleCnt="0"/>
      <dgm:spPr/>
    </dgm:pt>
    <dgm:pt modelId="{50B73F1F-44EA-4F89-8398-75FE0BB22E10}" type="pres">
      <dgm:prSet presAssocID="{14A0F9A2-BA5E-473C-A26A-07D95F39FF2B}" presName="parentText" presStyleLbl="node1" presStyleIdx="1" presStyleCnt="9">
        <dgm:presLayoutVars>
          <dgm:chMax val="0"/>
          <dgm:bulletEnabled val="1"/>
        </dgm:presLayoutVars>
      </dgm:prSet>
      <dgm:spPr/>
      <dgm:t>
        <a:bodyPr/>
        <a:lstStyle/>
        <a:p>
          <a:endParaRPr lang="zh-CN" altLang="en-US"/>
        </a:p>
      </dgm:t>
    </dgm:pt>
    <dgm:pt modelId="{D34EC1E6-6907-428C-9D5F-AF01907B324C}" type="pres">
      <dgm:prSet presAssocID="{09F3E21C-1E3E-4245-BD23-D7EF14018618}" presName="spacer" presStyleCnt="0"/>
      <dgm:spPr/>
    </dgm:pt>
    <dgm:pt modelId="{FD5606E7-7379-4F33-830F-006516F4DFDB}" type="pres">
      <dgm:prSet presAssocID="{D32D8361-DF8C-48A0-8647-ACE46C5DA45A}" presName="parentText" presStyleLbl="node1" presStyleIdx="2" presStyleCnt="9">
        <dgm:presLayoutVars>
          <dgm:chMax val="0"/>
          <dgm:bulletEnabled val="1"/>
        </dgm:presLayoutVars>
      </dgm:prSet>
      <dgm:spPr/>
      <dgm:t>
        <a:bodyPr/>
        <a:lstStyle/>
        <a:p>
          <a:endParaRPr lang="zh-CN" altLang="en-US"/>
        </a:p>
      </dgm:t>
    </dgm:pt>
    <dgm:pt modelId="{A3A91749-FBEB-4655-AFB4-033C7D74953C}" type="pres">
      <dgm:prSet presAssocID="{9BD60071-19A1-4A88-A60A-8FB6F147096F}" presName="spacer" presStyleCnt="0"/>
      <dgm:spPr/>
    </dgm:pt>
    <dgm:pt modelId="{E1C3FBBC-EA1F-4BAD-A2D7-05E9F414FDC7}" type="pres">
      <dgm:prSet presAssocID="{5F2F9BD6-F24E-4255-85FC-E2350396D805}" presName="parentText" presStyleLbl="node1" presStyleIdx="3" presStyleCnt="9">
        <dgm:presLayoutVars>
          <dgm:chMax val="0"/>
          <dgm:bulletEnabled val="1"/>
        </dgm:presLayoutVars>
      </dgm:prSet>
      <dgm:spPr/>
      <dgm:t>
        <a:bodyPr/>
        <a:lstStyle/>
        <a:p>
          <a:endParaRPr lang="zh-CN" altLang="en-US"/>
        </a:p>
      </dgm:t>
    </dgm:pt>
    <dgm:pt modelId="{337E9823-B5CB-43BA-8F01-2BD744123BF2}" type="pres">
      <dgm:prSet presAssocID="{1287D65E-3DAA-4426-89B8-BA3E376A4119}" presName="spacer" presStyleCnt="0"/>
      <dgm:spPr/>
    </dgm:pt>
    <dgm:pt modelId="{0EB52B51-C389-4A36-BC05-864D852DF5FC}" type="pres">
      <dgm:prSet presAssocID="{B3D81C7E-05E3-49CF-989C-070CE891B722}" presName="parentText" presStyleLbl="node1" presStyleIdx="4" presStyleCnt="9">
        <dgm:presLayoutVars>
          <dgm:chMax val="0"/>
          <dgm:bulletEnabled val="1"/>
        </dgm:presLayoutVars>
      </dgm:prSet>
      <dgm:spPr/>
      <dgm:t>
        <a:bodyPr/>
        <a:lstStyle/>
        <a:p>
          <a:endParaRPr lang="zh-CN" altLang="en-US"/>
        </a:p>
      </dgm:t>
    </dgm:pt>
    <dgm:pt modelId="{2D368CEE-5AD2-460D-8088-9CA2F6997FA2}" type="pres">
      <dgm:prSet presAssocID="{967E2E43-1BFB-45FB-ABC6-E9B961CBA7DF}" presName="spacer" presStyleCnt="0"/>
      <dgm:spPr/>
    </dgm:pt>
    <dgm:pt modelId="{4E4C0534-037E-45A5-BADC-B7406AF7B1C3}" type="pres">
      <dgm:prSet presAssocID="{258A2F10-98A6-45AC-9A9C-BB262FDEF029}" presName="parentText" presStyleLbl="node1" presStyleIdx="5" presStyleCnt="9">
        <dgm:presLayoutVars>
          <dgm:chMax val="0"/>
          <dgm:bulletEnabled val="1"/>
        </dgm:presLayoutVars>
      </dgm:prSet>
      <dgm:spPr/>
      <dgm:t>
        <a:bodyPr/>
        <a:lstStyle/>
        <a:p>
          <a:endParaRPr lang="zh-CN" altLang="en-US"/>
        </a:p>
      </dgm:t>
    </dgm:pt>
    <dgm:pt modelId="{C039C7DD-0E08-48C1-A6EC-72D7F9D82548}" type="pres">
      <dgm:prSet presAssocID="{196481A8-5918-4487-AE93-E8C148F56D79}" presName="spacer" presStyleCnt="0"/>
      <dgm:spPr/>
    </dgm:pt>
    <dgm:pt modelId="{EC4E5CDF-5396-4684-B963-9679F944855F}" type="pres">
      <dgm:prSet presAssocID="{63AFF0E2-A007-4F85-97C5-0E10709F7E5C}" presName="parentText" presStyleLbl="node1" presStyleIdx="6" presStyleCnt="9">
        <dgm:presLayoutVars>
          <dgm:chMax val="0"/>
          <dgm:bulletEnabled val="1"/>
        </dgm:presLayoutVars>
      </dgm:prSet>
      <dgm:spPr/>
      <dgm:t>
        <a:bodyPr/>
        <a:lstStyle/>
        <a:p>
          <a:endParaRPr lang="zh-CN" altLang="en-US"/>
        </a:p>
      </dgm:t>
    </dgm:pt>
    <dgm:pt modelId="{E4EC7552-37A5-4003-B7CF-035B11AA3598}" type="pres">
      <dgm:prSet presAssocID="{4399A9B5-36A9-4B6F-8820-694DF2DF950C}" presName="spacer" presStyleCnt="0"/>
      <dgm:spPr/>
    </dgm:pt>
    <dgm:pt modelId="{21855FA6-2BB4-499A-A8A9-433441C6C9C7}" type="pres">
      <dgm:prSet presAssocID="{07B4F805-20D4-4BC2-A365-667098FF337D}" presName="parentText" presStyleLbl="node1" presStyleIdx="7" presStyleCnt="9">
        <dgm:presLayoutVars>
          <dgm:chMax val="0"/>
          <dgm:bulletEnabled val="1"/>
        </dgm:presLayoutVars>
      </dgm:prSet>
      <dgm:spPr/>
      <dgm:t>
        <a:bodyPr/>
        <a:lstStyle/>
        <a:p>
          <a:endParaRPr lang="zh-CN" altLang="en-US"/>
        </a:p>
      </dgm:t>
    </dgm:pt>
    <dgm:pt modelId="{66723406-0C3F-437D-80D6-FA1C8062C148}" type="pres">
      <dgm:prSet presAssocID="{5CF980BE-E654-4424-8AA0-131C7CAB0A00}" presName="spacer" presStyleCnt="0"/>
      <dgm:spPr/>
    </dgm:pt>
    <dgm:pt modelId="{08F040B1-2CBD-4876-96AA-45AF94F7D94E}" type="pres">
      <dgm:prSet presAssocID="{C616A960-C11D-48B4-BA4F-337251C61470}" presName="parentText" presStyleLbl="node1" presStyleIdx="8" presStyleCnt="9">
        <dgm:presLayoutVars>
          <dgm:chMax val="0"/>
          <dgm:bulletEnabled val="1"/>
        </dgm:presLayoutVars>
      </dgm:prSet>
      <dgm:spPr/>
      <dgm:t>
        <a:bodyPr/>
        <a:lstStyle/>
        <a:p>
          <a:endParaRPr lang="zh-CN" altLang="en-US"/>
        </a:p>
      </dgm:t>
    </dgm:pt>
  </dgm:ptLst>
  <dgm:cxnLst>
    <dgm:cxn modelId="{3DE9CDCC-39B1-4776-A172-C290216078E3}" type="presOf" srcId="{5F2F9BD6-F24E-4255-85FC-E2350396D805}" destId="{E1C3FBBC-EA1F-4BAD-A2D7-05E9F414FDC7}" srcOrd="0" destOrd="0" presId="urn:microsoft.com/office/officeart/2005/8/layout/vList2"/>
    <dgm:cxn modelId="{1AA63E50-9899-4EB9-9DC6-E5CFEBE9AA52}" type="presOf" srcId="{C616A960-C11D-48B4-BA4F-337251C61470}" destId="{08F040B1-2CBD-4876-96AA-45AF94F7D94E}" srcOrd="0" destOrd="0" presId="urn:microsoft.com/office/officeart/2005/8/layout/vList2"/>
    <dgm:cxn modelId="{53A1F586-4C70-408A-97C9-D8C804FE3C81}" srcId="{ED4ABD43-DDCE-4440-B189-B8BC99419A8C}" destId="{63AFF0E2-A007-4F85-97C5-0E10709F7E5C}" srcOrd="6" destOrd="0" parTransId="{D6DDE952-B0DE-47D8-B71F-7EF423B3547D}" sibTransId="{4399A9B5-36A9-4B6F-8820-694DF2DF950C}"/>
    <dgm:cxn modelId="{BA001C70-062E-4DD3-A57D-6BD7E453C49C}" type="presOf" srcId="{07B4F805-20D4-4BC2-A365-667098FF337D}" destId="{21855FA6-2BB4-499A-A8A9-433441C6C9C7}" srcOrd="0" destOrd="0" presId="urn:microsoft.com/office/officeart/2005/8/layout/vList2"/>
    <dgm:cxn modelId="{22E6D2E9-025D-4FE7-ADBC-975B6274EA23}" srcId="{ED4ABD43-DDCE-4440-B189-B8BC99419A8C}" destId="{5F2F9BD6-F24E-4255-85FC-E2350396D805}" srcOrd="3" destOrd="0" parTransId="{01AAAC48-EC48-440E-A5E2-88572E88C756}" sibTransId="{1287D65E-3DAA-4426-89B8-BA3E376A4119}"/>
    <dgm:cxn modelId="{A610C3C6-FD98-4CF8-8058-5E1E28A4F7E8}" type="presOf" srcId="{ED4ABD43-DDCE-4440-B189-B8BC99419A8C}" destId="{F4952754-BFC9-4911-B4D0-7A50D557351A}" srcOrd="0" destOrd="0" presId="urn:microsoft.com/office/officeart/2005/8/layout/vList2"/>
    <dgm:cxn modelId="{F05DA65B-F8ED-4E81-94E7-A2A3A92D746E}" srcId="{ED4ABD43-DDCE-4440-B189-B8BC99419A8C}" destId="{6B1D83A1-F256-427B-A1DC-7ADE79857098}" srcOrd="0" destOrd="0" parTransId="{27CE23E2-20D6-4DA6-8FDE-164A9143B325}" sibTransId="{04EB3969-0881-486F-B9ED-3D997F33DE3D}"/>
    <dgm:cxn modelId="{1F5B8AB9-56BA-4B3C-93A2-CD67F067C1A5}" srcId="{ED4ABD43-DDCE-4440-B189-B8BC99419A8C}" destId="{14A0F9A2-BA5E-473C-A26A-07D95F39FF2B}" srcOrd="1" destOrd="0" parTransId="{F428299F-92F4-4EC3-8F69-F35A1F2197D3}" sibTransId="{09F3E21C-1E3E-4245-BD23-D7EF14018618}"/>
    <dgm:cxn modelId="{C3922EF1-C25D-4D0E-A360-802694E5B206}" srcId="{ED4ABD43-DDCE-4440-B189-B8BC99419A8C}" destId="{D32D8361-DF8C-48A0-8647-ACE46C5DA45A}" srcOrd="2" destOrd="0" parTransId="{47CA20CA-28BF-4089-8B81-7E9E84CA28B5}" sibTransId="{9BD60071-19A1-4A88-A60A-8FB6F147096F}"/>
    <dgm:cxn modelId="{8FF67364-7DEB-49FE-8192-3E7830B06CAF}" type="presOf" srcId="{258A2F10-98A6-45AC-9A9C-BB262FDEF029}" destId="{4E4C0534-037E-45A5-BADC-B7406AF7B1C3}" srcOrd="0" destOrd="0" presId="urn:microsoft.com/office/officeart/2005/8/layout/vList2"/>
    <dgm:cxn modelId="{D69FD6EE-E9E5-43FF-86CA-09AFA75CB2C2}" type="presOf" srcId="{D32D8361-DF8C-48A0-8647-ACE46C5DA45A}" destId="{FD5606E7-7379-4F33-830F-006516F4DFDB}" srcOrd="0" destOrd="0" presId="urn:microsoft.com/office/officeart/2005/8/layout/vList2"/>
    <dgm:cxn modelId="{721A12FC-6CA4-4E93-AE77-B928A1B14CE1}" srcId="{ED4ABD43-DDCE-4440-B189-B8BC99419A8C}" destId="{C616A960-C11D-48B4-BA4F-337251C61470}" srcOrd="8" destOrd="0" parTransId="{5B569C4F-E263-4D62-874B-1A2E3B1B9E32}" sibTransId="{ECA1C154-7A47-4D18-B8BB-6870073C2A59}"/>
    <dgm:cxn modelId="{8346098B-6D4A-4876-BD6E-94E423230B8C}" type="presOf" srcId="{63AFF0E2-A007-4F85-97C5-0E10709F7E5C}" destId="{EC4E5CDF-5396-4684-B963-9679F944855F}" srcOrd="0" destOrd="0" presId="urn:microsoft.com/office/officeart/2005/8/layout/vList2"/>
    <dgm:cxn modelId="{0E29C981-1B57-48D5-876F-395BA29D6BA7}" type="presOf" srcId="{B3D81C7E-05E3-49CF-989C-070CE891B722}" destId="{0EB52B51-C389-4A36-BC05-864D852DF5FC}" srcOrd="0" destOrd="0" presId="urn:microsoft.com/office/officeart/2005/8/layout/vList2"/>
    <dgm:cxn modelId="{3CAC8A55-DD07-40E8-8A00-4729478CF17D}" srcId="{ED4ABD43-DDCE-4440-B189-B8BC99419A8C}" destId="{07B4F805-20D4-4BC2-A365-667098FF337D}" srcOrd="7" destOrd="0" parTransId="{E1C34BCD-65C7-4C0E-9A76-8FC4FE780A8E}" sibTransId="{5CF980BE-E654-4424-8AA0-131C7CAB0A00}"/>
    <dgm:cxn modelId="{0540C91C-EAF7-4EFA-B74E-527657268102}" type="presOf" srcId="{6B1D83A1-F256-427B-A1DC-7ADE79857098}" destId="{5F526FD6-3C16-45F7-931B-D3253D84A49B}" srcOrd="0" destOrd="0" presId="urn:microsoft.com/office/officeart/2005/8/layout/vList2"/>
    <dgm:cxn modelId="{6FB93842-5A12-41B3-86BF-64E06F25EF4F}" srcId="{ED4ABD43-DDCE-4440-B189-B8BC99419A8C}" destId="{B3D81C7E-05E3-49CF-989C-070CE891B722}" srcOrd="4" destOrd="0" parTransId="{B5132612-45C6-41E7-B856-574DE76148DF}" sibTransId="{967E2E43-1BFB-45FB-ABC6-E9B961CBA7DF}"/>
    <dgm:cxn modelId="{0E53C646-4BC7-40A4-8EBC-CB6A10ECCF93}" srcId="{ED4ABD43-DDCE-4440-B189-B8BC99419A8C}" destId="{258A2F10-98A6-45AC-9A9C-BB262FDEF029}" srcOrd="5" destOrd="0" parTransId="{D2D2868A-62C4-410B-B3D8-7DF502EAB38D}" sibTransId="{196481A8-5918-4487-AE93-E8C148F56D79}"/>
    <dgm:cxn modelId="{CF44E6D7-8243-4343-9257-F0185984D0A4}" type="presOf" srcId="{14A0F9A2-BA5E-473C-A26A-07D95F39FF2B}" destId="{50B73F1F-44EA-4F89-8398-75FE0BB22E10}" srcOrd="0" destOrd="0" presId="urn:microsoft.com/office/officeart/2005/8/layout/vList2"/>
    <dgm:cxn modelId="{8B043B42-CEA0-49E2-9182-57E5EE364CA8}" type="presParOf" srcId="{F4952754-BFC9-4911-B4D0-7A50D557351A}" destId="{5F526FD6-3C16-45F7-931B-D3253D84A49B}" srcOrd="0" destOrd="0" presId="urn:microsoft.com/office/officeart/2005/8/layout/vList2"/>
    <dgm:cxn modelId="{E323F154-53F9-418D-A3F5-5E1AE7022CBD}" type="presParOf" srcId="{F4952754-BFC9-4911-B4D0-7A50D557351A}" destId="{70B8B93F-D17B-4288-8E8A-4E14EC79485F}" srcOrd="1" destOrd="0" presId="urn:microsoft.com/office/officeart/2005/8/layout/vList2"/>
    <dgm:cxn modelId="{5F65A232-A817-4763-B0A7-CC42A8ACC53E}" type="presParOf" srcId="{F4952754-BFC9-4911-B4D0-7A50D557351A}" destId="{50B73F1F-44EA-4F89-8398-75FE0BB22E10}" srcOrd="2" destOrd="0" presId="urn:microsoft.com/office/officeart/2005/8/layout/vList2"/>
    <dgm:cxn modelId="{8BE3ED8B-3534-4A6B-B916-5ED1F6C5D12C}" type="presParOf" srcId="{F4952754-BFC9-4911-B4D0-7A50D557351A}" destId="{D34EC1E6-6907-428C-9D5F-AF01907B324C}" srcOrd="3" destOrd="0" presId="urn:microsoft.com/office/officeart/2005/8/layout/vList2"/>
    <dgm:cxn modelId="{88AF628F-6B21-43E3-8510-139C0A68CDDB}" type="presParOf" srcId="{F4952754-BFC9-4911-B4D0-7A50D557351A}" destId="{FD5606E7-7379-4F33-830F-006516F4DFDB}" srcOrd="4" destOrd="0" presId="urn:microsoft.com/office/officeart/2005/8/layout/vList2"/>
    <dgm:cxn modelId="{E81F9F7F-3008-4FFD-A34C-B24836CE2789}" type="presParOf" srcId="{F4952754-BFC9-4911-B4D0-7A50D557351A}" destId="{A3A91749-FBEB-4655-AFB4-033C7D74953C}" srcOrd="5" destOrd="0" presId="urn:microsoft.com/office/officeart/2005/8/layout/vList2"/>
    <dgm:cxn modelId="{BF26FA07-DB15-4003-9CD7-79A48440DF7F}" type="presParOf" srcId="{F4952754-BFC9-4911-B4D0-7A50D557351A}" destId="{E1C3FBBC-EA1F-4BAD-A2D7-05E9F414FDC7}" srcOrd="6" destOrd="0" presId="urn:microsoft.com/office/officeart/2005/8/layout/vList2"/>
    <dgm:cxn modelId="{AACCE79E-EBA4-4FA5-BA95-EC663504198B}" type="presParOf" srcId="{F4952754-BFC9-4911-B4D0-7A50D557351A}" destId="{337E9823-B5CB-43BA-8F01-2BD744123BF2}" srcOrd="7" destOrd="0" presId="urn:microsoft.com/office/officeart/2005/8/layout/vList2"/>
    <dgm:cxn modelId="{BF7FE5B6-8D0C-4465-817E-22AFA0D783BE}" type="presParOf" srcId="{F4952754-BFC9-4911-B4D0-7A50D557351A}" destId="{0EB52B51-C389-4A36-BC05-864D852DF5FC}" srcOrd="8" destOrd="0" presId="urn:microsoft.com/office/officeart/2005/8/layout/vList2"/>
    <dgm:cxn modelId="{1732B9D0-DF1E-4D2F-B6A5-8A2A406CF108}" type="presParOf" srcId="{F4952754-BFC9-4911-B4D0-7A50D557351A}" destId="{2D368CEE-5AD2-460D-8088-9CA2F6997FA2}" srcOrd="9" destOrd="0" presId="urn:microsoft.com/office/officeart/2005/8/layout/vList2"/>
    <dgm:cxn modelId="{A1CFA4E7-48B9-4DF3-AB07-876A25DFF48E}" type="presParOf" srcId="{F4952754-BFC9-4911-B4D0-7A50D557351A}" destId="{4E4C0534-037E-45A5-BADC-B7406AF7B1C3}" srcOrd="10" destOrd="0" presId="urn:microsoft.com/office/officeart/2005/8/layout/vList2"/>
    <dgm:cxn modelId="{8C621798-C527-41B7-8DE5-808CFCC784AE}" type="presParOf" srcId="{F4952754-BFC9-4911-B4D0-7A50D557351A}" destId="{C039C7DD-0E08-48C1-A6EC-72D7F9D82548}" srcOrd="11" destOrd="0" presId="urn:microsoft.com/office/officeart/2005/8/layout/vList2"/>
    <dgm:cxn modelId="{743FB023-60A0-4E8B-9CEB-11616042108F}" type="presParOf" srcId="{F4952754-BFC9-4911-B4D0-7A50D557351A}" destId="{EC4E5CDF-5396-4684-B963-9679F944855F}" srcOrd="12" destOrd="0" presId="urn:microsoft.com/office/officeart/2005/8/layout/vList2"/>
    <dgm:cxn modelId="{B00F3713-C00F-423A-A166-9EAAC35C07CE}" type="presParOf" srcId="{F4952754-BFC9-4911-B4D0-7A50D557351A}" destId="{E4EC7552-37A5-4003-B7CF-035B11AA3598}" srcOrd="13" destOrd="0" presId="urn:microsoft.com/office/officeart/2005/8/layout/vList2"/>
    <dgm:cxn modelId="{EBB0F5D1-9D26-4409-8C19-2CA476CCC5AA}" type="presParOf" srcId="{F4952754-BFC9-4911-B4D0-7A50D557351A}" destId="{21855FA6-2BB4-499A-A8A9-433441C6C9C7}" srcOrd="14" destOrd="0" presId="urn:microsoft.com/office/officeart/2005/8/layout/vList2"/>
    <dgm:cxn modelId="{889C6B30-6315-4929-B518-6E19398F2A1F}" type="presParOf" srcId="{F4952754-BFC9-4911-B4D0-7A50D557351A}" destId="{66723406-0C3F-437D-80D6-FA1C8062C148}" srcOrd="15" destOrd="0" presId="urn:microsoft.com/office/officeart/2005/8/layout/vList2"/>
    <dgm:cxn modelId="{A203E2E4-4A48-48D9-B283-388C7A09B2A3}" type="presParOf" srcId="{F4952754-BFC9-4911-B4D0-7A50D557351A}" destId="{08F040B1-2CBD-4876-96AA-45AF94F7D94E}" srcOrd="1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image" Target="../media/image2.GIF"/><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12"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矩形 12"/>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3"/>
          <p:cNvSpPr>
            <a:spLocks noChangeShapeType="1"/>
          </p:cNvSpPr>
          <p:nvPr userDrawn="1"/>
        </p:nvSpPr>
        <p:spPr bwMode="auto">
          <a:xfrm>
            <a:off x="0" y="301530"/>
            <a:ext cx="296049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5"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anose="020B0503020204020204" pitchFamily="34" charset="-122"/>
                <a:ea typeface="微软雅黑" panose="020B0503020204020204" pitchFamily="34" charset="-122"/>
              </a:rPr>
              <a:t>谢希仁 编著</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6"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a:t>
            </a:r>
            <a:r>
              <a:rPr lang="en-US" altLang="zh-CN" sz="1100" b="1" dirty="0" smtClean="0">
                <a:solidFill>
                  <a:srgbClr val="0070C0"/>
                </a:solidFill>
                <a:latin typeface="微软雅黑" panose="020B0503020204020204" pitchFamily="34" charset="-122"/>
                <a:ea typeface="微软雅黑" panose="020B0503020204020204" pitchFamily="34" charset="-122"/>
              </a:rPr>
              <a:t>(</a:t>
            </a:r>
            <a:r>
              <a:rPr lang="zh-CN" altLang="en-US" sz="1100" b="1" dirty="0" smtClean="0">
                <a:solidFill>
                  <a:srgbClr val="0070C0"/>
                </a:solidFill>
                <a:latin typeface="微软雅黑" panose="020B0503020204020204" pitchFamily="34" charset="-122"/>
                <a:ea typeface="微软雅黑" panose="020B0503020204020204" pitchFamily="34" charset="-122"/>
              </a:rPr>
              <a:t>第</a:t>
            </a:r>
            <a:r>
              <a:rPr lang="en-US" altLang="zh-CN" sz="1100" b="1" dirty="0" smtClean="0">
                <a:solidFill>
                  <a:srgbClr val="0070C0"/>
                </a:solidFill>
                <a:latin typeface="微软雅黑" panose="020B0503020204020204" pitchFamily="34" charset="-122"/>
                <a:ea typeface="微软雅黑" panose="020B0503020204020204" pitchFamily="34" charset="-122"/>
              </a:rPr>
              <a:t>7</a:t>
            </a:r>
            <a:r>
              <a:rPr lang="zh-CN" altLang="en-US" sz="1100" b="1" dirty="0" smtClean="0">
                <a:solidFill>
                  <a:srgbClr val="0070C0"/>
                </a:solidFill>
                <a:latin typeface="微软雅黑" panose="020B0503020204020204" pitchFamily="34" charset="-122"/>
                <a:ea typeface="微软雅黑" panose="020B0503020204020204" pitchFamily="34" charset="-122"/>
              </a:rPr>
              <a:t>版</a:t>
            </a:r>
            <a:r>
              <a:rPr lang="en-US" altLang="zh-CN" sz="1100" b="1" dirty="0" smtClean="0">
                <a:solidFill>
                  <a:srgbClr val="0070C0"/>
                </a:solidFill>
                <a:latin typeface="微软雅黑" panose="020B0503020204020204" pitchFamily="34" charset="-122"/>
                <a:ea typeface="微软雅黑" panose="020B0503020204020204" pitchFamily="34" charset="-122"/>
              </a:rPr>
              <a:t>)</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7" name="椭圆 16"/>
          <p:cNvSpPr/>
          <p:nvPr userDrawn="1"/>
        </p:nvSpPr>
        <p:spPr>
          <a:xfrm>
            <a:off x="2942045"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8" name="Line 3"/>
          <p:cNvSpPr>
            <a:spLocks noChangeShapeType="1"/>
          </p:cNvSpPr>
          <p:nvPr userDrawn="1"/>
        </p:nvSpPr>
        <p:spPr bwMode="auto">
          <a:xfrm>
            <a:off x="5671079" y="301530"/>
            <a:ext cx="3472921"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8" name="椭圆 27"/>
          <p:cNvSpPr/>
          <p:nvPr userDrawn="1"/>
        </p:nvSpPr>
        <p:spPr>
          <a:xfrm>
            <a:off x="5671079"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pic>
        <p:nvPicPr>
          <p:cNvPr id="29" name="图片 2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
        <p:nvSpPr>
          <p:cNvPr id="30" name="Line 3"/>
          <p:cNvSpPr>
            <a:spLocks noChangeShapeType="1"/>
          </p:cNvSpPr>
          <p:nvPr userDrawn="1"/>
        </p:nvSpPr>
        <p:spPr bwMode="auto">
          <a:xfrm>
            <a:off x="1266568" y="4803998"/>
            <a:ext cx="6942395"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Rectangle 9"/>
          <p:cNvSpPr>
            <a:spLocks noChangeArrowheads="1"/>
          </p:cNvSpPr>
          <p:nvPr userDrawn="1"/>
        </p:nvSpPr>
        <p:spPr bwMode="auto">
          <a:xfrm>
            <a:off x="8208962" y="4394656"/>
            <a:ext cx="609917" cy="609917"/>
          </a:xfrm>
          <a:prstGeom prst="rect">
            <a:avLst/>
          </a:prstGeom>
          <a:solidFill>
            <a:schemeClr val="bg1"/>
          </a:solidFill>
          <a:ln w="25400" algn="ctr">
            <a:solidFill>
              <a:srgbClr val="85D1F7"/>
            </a:solidFill>
            <a:miter lim="800000"/>
          </a:ln>
        </p:spPr>
        <p:txBody>
          <a:bodyPr wrap="none" anchor="ctr"/>
          <a:lstStyle/>
          <a:p>
            <a:pPr algn="ctr" eaLnBrk="0" hangingPunct="0"/>
            <a:endParaRPr lang="fr-FR">
              <a:cs typeface="Arial" panose="020B0604020202020204" pitchFamily="34" charset="0"/>
            </a:endParaRPr>
          </a:p>
        </p:txBody>
      </p:sp>
      <p:pic>
        <p:nvPicPr>
          <p:cNvPr id="19" name="图片 1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11.bin"/><Relationship Id="rId2" Type="http://schemas.openxmlformats.org/officeDocument/2006/relationships/image" Target="../media/image12.emf"/><Relationship Id="rId1" Type="http://schemas.openxmlformats.org/officeDocument/2006/relationships/oleObject" Target="../embeddings/oleObject10.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13.bin"/><Relationship Id="rId2" Type="http://schemas.openxmlformats.org/officeDocument/2006/relationships/image" Target="../media/image12.emf"/><Relationship Id="rId1" Type="http://schemas.openxmlformats.org/officeDocument/2006/relationships/oleObject" Target="../embeddings/oleObject12.bin"/></Relationships>
</file>

<file path=ppt/slides/_rels/slide137.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15.bin"/><Relationship Id="rId2" Type="http://schemas.openxmlformats.org/officeDocument/2006/relationships/image" Target="../media/image12.emf"/><Relationship Id="rId1" Type="http://schemas.openxmlformats.org/officeDocument/2006/relationships/oleObject" Target="../embeddings/oleObject14.bin"/></Relationships>
</file>

<file path=ppt/slides/_rels/slide138.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17.bin"/><Relationship Id="rId2" Type="http://schemas.openxmlformats.org/officeDocument/2006/relationships/image" Target="../media/image12.emf"/><Relationship Id="rId1" Type="http://schemas.openxmlformats.org/officeDocument/2006/relationships/oleObject" Target="../embeddings/oleObject16.bin"/></Relationships>
</file>

<file path=ppt/slides/_rels/slide139.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19.bin"/><Relationship Id="rId2" Type="http://schemas.openxmlformats.org/officeDocument/2006/relationships/image" Target="../media/image12.emf"/><Relationship Id="rId1"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21.bin"/><Relationship Id="rId2" Type="http://schemas.openxmlformats.org/officeDocument/2006/relationships/image" Target="../media/image12.emf"/><Relationship Id="rId1" Type="http://schemas.openxmlformats.org/officeDocument/2006/relationships/oleObject" Target="../embeddings/oleObject20.bin"/></Relationships>
</file>

<file path=ppt/slides/_rels/slide142.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2.xml"/><Relationship Id="rId7" Type="http://schemas.openxmlformats.org/officeDocument/2006/relationships/image" Target="../media/image13.emf"/><Relationship Id="rId6" Type="http://schemas.openxmlformats.org/officeDocument/2006/relationships/oleObject" Target="../embeddings/oleObject25.bin"/><Relationship Id="rId5" Type="http://schemas.openxmlformats.org/officeDocument/2006/relationships/image" Target="../media/image12.emf"/><Relationship Id="rId4" Type="http://schemas.openxmlformats.org/officeDocument/2006/relationships/oleObject" Target="../embeddings/oleObject24.bin"/><Relationship Id="rId3" Type="http://schemas.openxmlformats.org/officeDocument/2006/relationships/oleObject" Target="../embeddings/oleObject23.bin"/><Relationship Id="rId2" Type="http://schemas.openxmlformats.org/officeDocument/2006/relationships/image" Target="../media/image9.wmf"/><Relationship Id="rId1" Type="http://schemas.openxmlformats.org/officeDocument/2006/relationships/oleObject" Target="../embeddings/oleObject22.bin"/></Relationships>
</file>

<file path=ppt/slides/_rels/slide143.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2.xml"/><Relationship Id="rId7" Type="http://schemas.openxmlformats.org/officeDocument/2006/relationships/image" Target="../media/image13.emf"/><Relationship Id="rId6" Type="http://schemas.openxmlformats.org/officeDocument/2006/relationships/oleObject" Target="../embeddings/oleObject29.bin"/><Relationship Id="rId5" Type="http://schemas.openxmlformats.org/officeDocument/2006/relationships/image" Target="../media/image12.emf"/><Relationship Id="rId4" Type="http://schemas.openxmlformats.org/officeDocument/2006/relationships/oleObject" Target="../embeddings/oleObject28.bin"/><Relationship Id="rId3" Type="http://schemas.openxmlformats.org/officeDocument/2006/relationships/oleObject" Target="../embeddings/oleObject27.bin"/><Relationship Id="rId2" Type="http://schemas.openxmlformats.org/officeDocument/2006/relationships/image" Target="../media/image9.wmf"/><Relationship Id="rId1" Type="http://schemas.openxmlformats.org/officeDocument/2006/relationships/oleObject" Target="../embeddings/oleObject26.bin"/></Relationships>
</file>

<file path=ppt/slides/_rels/slide144.xml.rels><?xml version="1.0" encoding="UTF-8" standalone="yes"?>
<Relationships xmlns="http://schemas.openxmlformats.org/package/2006/relationships"><Relationship Id="rId9" Type="http://schemas.openxmlformats.org/officeDocument/2006/relationships/vmlDrawing" Target="../drawings/vmlDrawing18.vml"/><Relationship Id="rId8" Type="http://schemas.openxmlformats.org/officeDocument/2006/relationships/slideLayout" Target="../slideLayouts/slideLayout2.xml"/><Relationship Id="rId7" Type="http://schemas.openxmlformats.org/officeDocument/2006/relationships/image" Target="../media/image13.emf"/><Relationship Id="rId6" Type="http://schemas.openxmlformats.org/officeDocument/2006/relationships/oleObject" Target="../embeddings/oleObject33.bin"/><Relationship Id="rId5" Type="http://schemas.openxmlformats.org/officeDocument/2006/relationships/image" Target="../media/image12.emf"/><Relationship Id="rId4" Type="http://schemas.openxmlformats.org/officeDocument/2006/relationships/oleObject" Target="../embeddings/oleObject32.bin"/><Relationship Id="rId3" Type="http://schemas.openxmlformats.org/officeDocument/2006/relationships/oleObject" Target="../embeddings/oleObject31.bin"/><Relationship Id="rId2" Type="http://schemas.openxmlformats.org/officeDocument/2006/relationships/image" Target="../media/image9.wmf"/><Relationship Id="rId1" Type="http://schemas.openxmlformats.org/officeDocument/2006/relationships/oleObject" Target="../embeddings/oleObject30.bin"/></Relationships>
</file>

<file path=ppt/slides/_rels/slide145.xml.rels><?xml version="1.0" encoding="UTF-8" standalone="yes"?>
<Relationships xmlns="http://schemas.openxmlformats.org/package/2006/relationships"><Relationship Id="rId9" Type="http://schemas.openxmlformats.org/officeDocument/2006/relationships/vmlDrawing" Target="../drawings/vmlDrawing19.vml"/><Relationship Id="rId8" Type="http://schemas.openxmlformats.org/officeDocument/2006/relationships/slideLayout" Target="../slideLayouts/slideLayout2.xml"/><Relationship Id="rId7" Type="http://schemas.openxmlformats.org/officeDocument/2006/relationships/image" Target="../media/image13.emf"/><Relationship Id="rId6" Type="http://schemas.openxmlformats.org/officeDocument/2006/relationships/oleObject" Target="../embeddings/oleObject37.bin"/><Relationship Id="rId5" Type="http://schemas.openxmlformats.org/officeDocument/2006/relationships/image" Target="../media/image12.emf"/><Relationship Id="rId4" Type="http://schemas.openxmlformats.org/officeDocument/2006/relationships/oleObject" Target="../embeddings/oleObject36.bin"/><Relationship Id="rId3" Type="http://schemas.openxmlformats.org/officeDocument/2006/relationships/oleObject" Target="../embeddings/oleObject35.bin"/><Relationship Id="rId2" Type="http://schemas.openxmlformats.org/officeDocument/2006/relationships/image" Target="../media/image9.wmf"/><Relationship Id="rId1" Type="http://schemas.openxmlformats.org/officeDocument/2006/relationships/oleObject" Target="../embeddings/oleObject34.bin"/></Relationships>
</file>

<file path=ppt/slides/_rels/slide146.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2.xml"/><Relationship Id="rId7" Type="http://schemas.openxmlformats.org/officeDocument/2006/relationships/image" Target="../media/image13.emf"/><Relationship Id="rId6" Type="http://schemas.openxmlformats.org/officeDocument/2006/relationships/oleObject" Target="../embeddings/oleObject41.bin"/><Relationship Id="rId5" Type="http://schemas.openxmlformats.org/officeDocument/2006/relationships/image" Target="../media/image12.emf"/><Relationship Id="rId4" Type="http://schemas.openxmlformats.org/officeDocument/2006/relationships/oleObject" Target="../embeddings/oleObject40.bin"/><Relationship Id="rId3" Type="http://schemas.openxmlformats.org/officeDocument/2006/relationships/oleObject" Target="../embeddings/oleObject39.bin"/><Relationship Id="rId2" Type="http://schemas.openxmlformats.org/officeDocument/2006/relationships/image" Target="../media/image9.wmf"/><Relationship Id="rId1" Type="http://schemas.openxmlformats.org/officeDocument/2006/relationships/oleObject" Target="../embeddings/oleObject38.bin"/></Relationships>
</file>

<file path=ppt/slides/_rels/slide147.xml.rels><?xml version="1.0" encoding="UTF-8" standalone="yes"?>
<Relationships xmlns="http://schemas.openxmlformats.org/package/2006/relationships"><Relationship Id="rId9" Type="http://schemas.openxmlformats.org/officeDocument/2006/relationships/vmlDrawing" Target="../drawings/vmlDrawing21.vml"/><Relationship Id="rId8" Type="http://schemas.openxmlformats.org/officeDocument/2006/relationships/slideLayout" Target="../slideLayouts/slideLayout2.xml"/><Relationship Id="rId7" Type="http://schemas.openxmlformats.org/officeDocument/2006/relationships/image" Target="../media/image13.emf"/><Relationship Id="rId6" Type="http://schemas.openxmlformats.org/officeDocument/2006/relationships/oleObject" Target="../embeddings/oleObject45.bin"/><Relationship Id="rId5" Type="http://schemas.openxmlformats.org/officeDocument/2006/relationships/image" Target="../media/image12.emf"/><Relationship Id="rId4" Type="http://schemas.openxmlformats.org/officeDocument/2006/relationships/oleObject" Target="../embeddings/oleObject44.bin"/><Relationship Id="rId3" Type="http://schemas.openxmlformats.org/officeDocument/2006/relationships/oleObject" Target="../embeddings/oleObject43.bin"/><Relationship Id="rId2" Type="http://schemas.openxmlformats.org/officeDocument/2006/relationships/image" Target="../media/image9.wmf"/><Relationship Id="rId1" Type="http://schemas.openxmlformats.org/officeDocument/2006/relationships/oleObject" Target="../embeddings/oleObject42.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47.bin"/><Relationship Id="rId2" Type="http://schemas.openxmlformats.org/officeDocument/2006/relationships/image" Target="../media/image12.emf"/><Relationship Id="rId1" Type="http://schemas.openxmlformats.org/officeDocument/2006/relationships/oleObject" Target="../embeddings/oleObject46.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49.bin"/><Relationship Id="rId2" Type="http://schemas.openxmlformats.org/officeDocument/2006/relationships/image" Target="../media/image12.emf"/><Relationship Id="rId1" Type="http://schemas.openxmlformats.org/officeDocument/2006/relationships/oleObject" Target="../embeddings/oleObject48.bin"/></Relationships>
</file>

<file path=ppt/slides/_rels/slide16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50.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52.bin"/><Relationship Id="rId2" Type="http://schemas.openxmlformats.org/officeDocument/2006/relationships/image" Target="../media/image12.emf"/><Relationship Id="rId1" Type="http://schemas.openxmlformats.org/officeDocument/2006/relationships/oleObject" Target="../embeddings/oleObject51.bin"/></Relationships>
</file>

<file path=ppt/slides/_rels/slide173.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54.bin"/><Relationship Id="rId2" Type="http://schemas.openxmlformats.org/officeDocument/2006/relationships/image" Target="../media/image12.emf"/><Relationship Id="rId1" Type="http://schemas.openxmlformats.org/officeDocument/2006/relationships/oleObject" Target="../embeddings/oleObject53.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8.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6.wmf"/><Relationship Id="rId1" Type="http://schemas.openxmlformats.org/officeDocument/2006/relationships/image" Target="../media/image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8.png"/><Relationship Id="rId2" Type="http://schemas.openxmlformats.org/officeDocument/2006/relationships/image" Target="../media/image9.wmf"/><Relationship Id="rId1" Type="http://schemas.openxmlformats.org/officeDocument/2006/relationships/oleObject" Target="../embeddings/oleObject55.bin"/></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2.xml"/><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oleObject" Target="../embeddings/oleObject56.bin"/></Relationships>
</file>

<file path=ppt/slides/_rels/slide285.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oleObject" Target="../embeddings/oleObject57.bin"/></Relationships>
</file>

<file path=ppt/slides/_rels/slide286.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oleObject" Target="../embeddings/oleObject58.bin"/></Relationships>
</file>

<file path=ppt/slides/_rels/slide287.xml.rels><?xml version="1.0" encoding="UTF-8" standalone="yes"?>
<Relationships xmlns="http://schemas.openxmlformats.org/package/2006/relationships"><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oleObject" Target="../embeddings/oleObject59.bin"/></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oleObject" Target="../embeddings/Presentation1.ppt"/></Relationships>
</file>

<file path=ppt/slides/_rels/slide305.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Presentation2.ppt"/></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7.png"/><Relationship Id="rId1"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oleObject" Target="../embeddings/oleObject4.bin"/></Relationships>
</file>

<file path=ppt/slides/_rels/slide78.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oleObject" Target="../embeddings/oleObject5.bin"/></Relationships>
</file>

<file path=ppt/slides/_rels/slide79.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oleObject" Target="../embeddings/oleObject7.bin"/></Relationships>
</file>

<file path=ppt/slides/_rels/slide81.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oleObject" Target="../embeddings/oleObject8.bin"/></Relationships>
</file>

<file path=ppt/slides/_rels/slide82.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9.wmf"/><Relationship Id="rId1" Type="http://schemas.openxmlformats.org/officeDocument/2006/relationships/oleObject" Target="../embeddings/oleObject9.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a:spLocks noChangeArrowheads="1"/>
          </p:cNvSpPr>
          <p:nvPr/>
        </p:nvSpPr>
        <p:spPr bwMode="auto">
          <a:xfrm>
            <a:off x="431231" y="2544537"/>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a:t>
            </a:r>
            <a:r>
              <a:rPr lang="fr-FR" sz="1200" b="1" dirty="0" smtClean="0">
                <a:solidFill>
                  <a:srgbClr val="00B0F0"/>
                </a:solidFill>
                <a:latin typeface="微软雅黑" panose="020B0503020204020204" pitchFamily="34" charset="-122"/>
                <a:ea typeface="微软雅黑" panose="020B0503020204020204" pitchFamily="34" charset="-122"/>
              </a:rPr>
              <a:t> 编著</a:t>
            </a:r>
            <a:endParaRPr lang="fr-FR" sz="1200" b="1" dirty="0">
              <a:solidFill>
                <a:srgbClr val="00B0F0"/>
              </a:solidFill>
              <a:latin typeface="微软雅黑" panose="020B0503020204020204" pitchFamily="34" charset="-122"/>
              <a:ea typeface="微软雅黑" panose="020B0503020204020204" pitchFamily="34" charset="-122"/>
            </a:endParaRPr>
          </a:p>
        </p:txBody>
      </p:sp>
      <p:sp>
        <p:nvSpPr>
          <p:cNvPr id="6" name="Rectangle 6"/>
          <p:cNvSpPr>
            <a:spLocks noChangeArrowheads="1"/>
          </p:cNvSpPr>
          <p:nvPr/>
        </p:nvSpPr>
        <p:spPr bwMode="auto">
          <a:xfrm>
            <a:off x="49252" y="2239857"/>
            <a:ext cx="24999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计算机网络（第7版</a:t>
            </a:r>
            <a:r>
              <a:rPr lang="fr-FR" sz="1600" b="1" dirty="0" smtClean="0">
                <a:solidFill>
                  <a:srgbClr val="00B0F0"/>
                </a:solidFill>
                <a:latin typeface="微软雅黑" panose="020B0503020204020204" pitchFamily="34" charset="-122"/>
                <a:ea typeface="微软雅黑" panose="020B0503020204020204" pitchFamily="34" charset="-122"/>
              </a:rPr>
              <a:t>）</a:t>
            </a:r>
            <a:endParaRPr lang="fr-FR" sz="1600" b="1" dirty="0">
              <a:solidFill>
                <a:srgbClr val="00B0F0"/>
              </a:solidFill>
              <a:latin typeface="微软雅黑" panose="020B0503020204020204" pitchFamily="34" charset="-122"/>
              <a:ea typeface="微软雅黑" panose="020B0503020204020204" pitchFamily="34" charset="-122"/>
            </a:endParaRPr>
          </a:p>
        </p:txBody>
      </p:sp>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应</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用</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anose="020B0503020204020204" pitchFamily="34" charset="-122"/>
                <a:ea typeface="微软雅黑" panose="020B0503020204020204" pitchFamily="34" charset="-122"/>
              </a:rPr>
              <a:t>第 6 章</a:t>
            </a:r>
            <a:endParaRPr lang="fr-FR"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877" y="2916846"/>
            <a:ext cx="1198400" cy="28508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42936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261921" y="1396149"/>
            <a:ext cx="2638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顶级域名 </a:t>
            </a:r>
            <a:r>
              <a:rPr lang="en-US" altLang="zh-CN" sz="2000" b="1" dirty="0">
                <a:solidFill>
                  <a:schemeClr val="bg1"/>
                </a:solidFill>
                <a:latin typeface="微软雅黑" panose="020B0503020204020204" pitchFamily="34" charset="-122"/>
                <a:ea typeface="微软雅黑" panose="020B0503020204020204" pitchFamily="34" charset="-122"/>
              </a:rPr>
              <a:t>TLD </a:t>
            </a:r>
            <a:r>
              <a:rPr lang="zh-CN" altLang="en-US" sz="2000" b="1" dirty="0">
                <a:solidFill>
                  <a:schemeClr val="bg1"/>
                </a:solidFill>
                <a:latin typeface="微软雅黑" panose="020B0503020204020204" pitchFamily="34" charset="-122"/>
                <a:ea typeface="微软雅黑" panose="020B0503020204020204" pitchFamily="34" charset="-122"/>
              </a:rPr>
              <a:t>（续）</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0" name="Rectangle 68"/>
          <p:cNvSpPr>
            <a:spLocks noChangeArrowheads="1"/>
          </p:cNvSpPr>
          <p:nvPr/>
        </p:nvSpPr>
        <p:spPr bwMode="auto">
          <a:xfrm>
            <a:off x="483810" y="1874755"/>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基础</a:t>
            </a:r>
            <a:r>
              <a:rPr lang="zh-CN" altLang="en-US" sz="2000" b="1" dirty="0">
                <a:latin typeface="微软雅黑" panose="020B0503020204020204" pitchFamily="34" charset="-122"/>
                <a:ea typeface="微软雅黑" panose="020B0503020204020204" pitchFamily="34" charset="-122"/>
              </a:rPr>
              <a:t>结构域名 </a:t>
            </a:r>
            <a:r>
              <a:rPr lang="en-US" altLang="zh-CN" sz="2000" b="1" dirty="0">
                <a:latin typeface="微软雅黑" panose="020B0503020204020204" pitchFamily="34" charset="-122"/>
                <a:ea typeface="微软雅黑" panose="020B0503020204020204" pitchFamily="34" charset="-122"/>
              </a:rPr>
              <a:t>(infrastructure domain)</a:t>
            </a:r>
            <a:endParaRPr lang="en-US" altLang="zh-CN"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这种</a:t>
            </a:r>
            <a:r>
              <a:rPr lang="zh-CN" altLang="en-US" sz="2000" b="1" dirty="0">
                <a:latin typeface="微软雅黑" panose="020B0503020204020204" pitchFamily="34" charset="-122"/>
                <a:ea typeface="微软雅黑" panose="020B0503020204020204" pitchFamily="34" charset="-122"/>
              </a:rPr>
              <a:t>顶级域名只有一个，即 </a:t>
            </a:r>
            <a:r>
              <a:rPr lang="en-US" altLang="zh-CN" sz="2000" b="1" dirty="0" err="1">
                <a:latin typeface="微软雅黑" panose="020B0503020204020204" pitchFamily="34" charset="-122"/>
                <a:ea typeface="微软雅黑" panose="020B0503020204020204" pitchFamily="34" charset="-122"/>
              </a:rPr>
              <a:t>arpa</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用于</a:t>
            </a:r>
            <a:r>
              <a:rPr lang="zh-CN" altLang="en-US" sz="2000" b="1" dirty="0">
                <a:latin typeface="微软雅黑" panose="020B0503020204020204" pitchFamily="34" charset="-122"/>
                <a:ea typeface="微软雅黑" panose="020B0503020204020204" pitchFamily="34" charset="-122"/>
              </a:rPr>
              <a:t>反向域名解析，因此又称为反向域名。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矩形 1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7" name="Group 9"/>
          <p:cNvGrpSpPr/>
          <p:nvPr/>
        </p:nvGrpSpPr>
        <p:grpSpPr bwMode="auto">
          <a:xfrm>
            <a:off x="4430784" y="2501401"/>
            <a:ext cx="2019455" cy="470553"/>
            <a:chOff x="2616" y="496"/>
            <a:chExt cx="2266" cy="572"/>
          </a:xfrm>
        </p:grpSpPr>
        <p:sp>
          <p:nvSpPr>
            <p:cNvPr id="9" name="Text Box 5"/>
            <p:cNvSpPr txBox="1">
              <a:spLocks noChangeArrowheads="1"/>
            </p:cNvSpPr>
            <p:nvPr/>
          </p:nvSpPr>
          <p:spPr bwMode="auto">
            <a:xfrm>
              <a:off x="3380" y="496"/>
              <a:ext cx="1502"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ysClr val="windowText" lastClr="000000"/>
                  </a:solidFill>
                  <a:latin typeface="微软雅黑" panose="020B0503020204020204" pitchFamily="34" charset="-122"/>
                  <a:ea typeface="微软雅黑" panose="020B0503020204020204" pitchFamily="34" charset="-122"/>
                </a:rPr>
                <a:t>第一个段落</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10" name="Line 6"/>
            <p:cNvSpPr>
              <a:spLocks noChangeShapeType="1"/>
            </p:cNvSpPr>
            <p:nvPr/>
          </p:nvSpPr>
          <p:spPr bwMode="auto">
            <a:xfrm flipH="1">
              <a:off x="2616" y="711"/>
              <a:ext cx="764" cy="357"/>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
        <p:nvSpPr>
          <p:cNvPr id="11" name="Freeform 7"/>
          <p:cNvSpPr/>
          <p:nvPr/>
        </p:nvSpPr>
        <p:spPr bwMode="auto">
          <a:xfrm>
            <a:off x="1792224" y="2779776"/>
            <a:ext cx="2638173" cy="551594"/>
          </a:xfrm>
          <a:custGeom>
            <a:avLst/>
            <a:gdLst>
              <a:gd name="T0" fmla="*/ 0 w 2993"/>
              <a:gd name="T1" fmla="*/ 2147483646 h 635"/>
              <a:gd name="T2" fmla="*/ 0 w 2993"/>
              <a:gd name="T3" fmla="*/ 2147483646 h 635"/>
              <a:gd name="T4" fmla="*/ 2147483646 w 2993"/>
              <a:gd name="T5" fmla="*/ 2147483646 h 635"/>
              <a:gd name="T6" fmla="*/ 2147483646 w 2993"/>
              <a:gd name="T7" fmla="*/ 0 h 635"/>
              <a:gd name="T8" fmla="*/ 2147483646 w 2993"/>
              <a:gd name="T9" fmla="*/ 2147483646 h 635"/>
              <a:gd name="T10" fmla="*/ 2147483646 w 2993"/>
              <a:gd name="T11" fmla="*/ 2147483646 h 635"/>
              <a:gd name="T12" fmla="*/ 2147483646 w 2993"/>
              <a:gd name="T13" fmla="*/ 2147483646 h 635"/>
              <a:gd name="T14" fmla="*/ 2147483646 w 2993"/>
              <a:gd name="T15" fmla="*/ 2147483646 h 635"/>
              <a:gd name="T16" fmla="*/ 0 w 2993"/>
              <a:gd name="T17" fmla="*/ 2147483646 h 6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3" h="635">
                <a:moveTo>
                  <a:pt x="0" y="635"/>
                </a:moveTo>
                <a:lnTo>
                  <a:pt x="0" y="318"/>
                </a:lnTo>
                <a:lnTo>
                  <a:pt x="453" y="318"/>
                </a:lnTo>
                <a:lnTo>
                  <a:pt x="457" y="0"/>
                </a:lnTo>
                <a:lnTo>
                  <a:pt x="2990" y="9"/>
                </a:lnTo>
                <a:lnTo>
                  <a:pt x="2993" y="363"/>
                </a:lnTo>
                <a:lnTo>
                  <a:pt x="2540" y="363"/>
                </a:lnTo>
                <a:lnTo>
                  <a:pt x="2540" y="635"/>
                </a:lnTo>
                <a:lnTo>
                  <a:pt x="0" y="635"/>
                </a:lnTo>
                <a:close/>
              </a:path>
            </a:pathLst>
          </a:custGeom>
          <a:noFill/>
          <a:ln w="28575" cmpd="sng">
            <a:solidFill>
              <a:srgbClr val="FF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189598" y="2903392"/>
            <a:ext cx="3826454" cy="745124"/>
            <a:chOff x="2189598" y="2903392"/>
            <a:chExt cx="3826454" cy="745124"/>
          </a:xfrm>
        </p:grpSpPr>
        <p:grpSp>
          <p:nvGrpSpPr>
            <p:cNvPr id="7" name="Group 9"/>
            <p:cNvGrpSpPr/>
            <p:nvPr/>
          </p:nvGrpSpPr>
          <p:grpSpPr bwMode="auto">
            <a:xfrm>
              <a:off x="3757756" y="2903392"/>
              <a:ext cx="2258296" cy="580788"/>
              <a:chOff x="2302" y="1596"/>
              <a:chExt cx="2534" cy="706"/>
            </a:xfrm>
          </p:grpSpPr>
          <p:sp>
            <p:nvSpPr>
              <p:cNvPr id="9" name="Text Box 5"/>
              <p:cNvSpPr txBox="1">
                <a:spLocks noChangeArrowheads="1"/>
              </p:cNvSpPr>
              <p:nvPr/>
            </p:nvSpPr>
            <p:spPr bwMode="auto">
              <a:xfrm>
                <a:off x="3334" y="1596"/>
                <a:ext cx="1502"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ysClr val="windowText" lastClr="000000"/>
                    </a:solidFill>
                    <a:latin typeface="微软雅黑" panose="020B0503020204020204" pitchFamily="34" charset="-122"/>
                    <a:ea typeface="微软雅黑" panose="020B0503020204020204" pitchFamily="34" charset="-122"/>
                  </a:rPr>
                  <a:t>第二个段落</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10" name="Line 6"/>
              <p:cNvSpPr>
                <a:spLocks noChangeShapeType="1"/>
              </p:cNvSpPr>
              <p:nvPr/>
            </p:nvSpPr>
            <p:spPr bwMode="auto">
              <a:xfrm flipH="1">
                <a:off x="2302" y="1811"/>
                <a:ext cx="1032" cy="49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
          <p:nvSpPr>
            <p:cNvPr id="8" name="Rectangle 8"/>
            <p:cNvSpPr>
              <a:spLocks noChangeArrowheads="1"/>
            </p:cNvSpPr>
            <p:nvPr/>
          </p:nvSpPr>
          <p:spPr bwMode="auto">
            <a:xfrm>
              <a:off x="2189598" y="3319111"/>
              <a:ext cx="1568586" cy="329405"/>
            </a:xfrm>
            <a:prstGeom prst="rect">
              <a:avLst/>
            </a:prstGeom>
            <a:noFill/>
            <a:ln w="28575">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6" name="Group 9"/>
          <p:cNvGrpSpPr/>
          <p:nvPr/>
        </p:nvGrpSpPr>
        <p:grpSpPr bwMode="auto">
          <a:xfrm>
            <a:off x="2419284" y="35630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ysClr val="windowText" lastClr="000000"/>
                  </a:solidFill>
                  <a:latin typeface="微软雅黑" panose="020B0503020204020204" pitchFamily="34" charset="-122"/>
                  <a:ea typeface="微软雅黑" panose="020B0503020204020204" pitchFamily="34" charset="-122"/>
                </a:rPr>
                <a:t>主体结束</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6" name="Group 9"/>
          <p:cNvGrpSpPr/>
          <p:nvPr/>
        </p:nvGrpSpPr>
        <p:grpSpPr bwMode="auto">
          <a:xfrm>
            <a:off x="2419284" y="3828263"/>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en-US" altLang="zh-CN" sz="1800" b="1" dirty="0">
                  <a:solidFill>
                    <a:sysClr val="windowText" lastClr="000000"/>
                  </a:solidFill>
                  <a:latin typeface="微软雅黑" panose="020B0503020204020204" pitchFamily="34" charset="-122"/>
                  <a:ea typeface="微软雅黑" panose="020B0503020204020204" pitchFamily="34" charset="-122"/>
                </a:rPr>
                <a:t>HTML </a:t>
              </a:r>
              <a:r>
                <a:rPr lang="zh-CN" altLang="en-US" sz="1800" b="1" dirty="0">
                  <a:solidFill>
                    <a:sysClr val="windowText" lastClr="000000"/>
                  </a:solidFill>
                  <a:latin typeface="微软雅黑" panose="020B0503020204020204" pitchFamily="34" charset="-122"/>
                  <a:ea typeface="微软雅黑" panose="020B0503020204020204" pitchFamily="34" charset="-122"/>
                </a:rPr>
                <a:t>文档结束</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896978"/>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HTML</a:t>
            </a:r>
            <a:r>
              <a:rPr lang="zh-CN" altLang="en-US" sz="2000" b="1" dirty="0">
                <a:latin typeface="微软雅黑" panose="020B0503020204020204" pitchFamily="34" charset="-122"/>
                <a:ea typeface="微软雅黑" panose="020B0503020204020204" pitchFamily="34" charset="-122"/>
              </a:rPr>
              <a:t>还规定了链接的设置方法。每个链接都有一个起点和终点。</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远程链接</a:t>
            </a:r>
            <a:r>
              <a:rPr lang="zh-CN" altLang="en-US" sz="2000" b="1" dirty="0">
                <a:latin typeface="微软雅黑" panose="020B0503020204020204" pitchFamily="34" charset="-122"/>
                <a:ea typeface="微软雅黑" panose="020B0503020204020204" pitchFamily="34" charset="-122"/>
              </a:rPr>
              <a:t>：超链的终点是其他网点上的页面。</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本地链接</a:t>
            </a:r>
            <a:r>
              <a:rPr lang="zh-CN" altLang="en-US" sz="2000" b="1" dirty="0">
                <a:latin typeface="微软雅黑" panose="020B0503020204020204" pitchFamily="34" charset="-122"/>
                <a:ea typeface="微软雅黑" panose="020B0503020204020204" pitchFamily="34" charset="-122"/>
              </a:rPr>
              <a:t>：超链指向本计算机中的某个文件。</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55582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504442"/>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两种不同的链接</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681980"/>
            <a:ext cx="802925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XML (Extensible Markup Language) </a:t>
            </a:r>
            <a:r>
              <a:rPr lang="zh-CN" altLang="en-US" sz="2000" b="1" dirty="0">
                <a:latin typeface="微软雅黑" panose="020B0503020204020204" pitchFamily="34" charset="-122"/>
                <a:ea typeface="微软雅黑" panose="020B0503020204020204" pitchFamily="34" charset="-122"/>
              </a:rPr>
              <a:t>是可扩展标记语言，它和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很相似。</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 </a:t>
            </a:r>
            <a:r>
              <a:rPr lang="en-US" altLang="zh-CN" sz="2000" b="1" dirty="0">
                <a:latin typeface="微软雅黑" panose="020B0503020204020204" pitchFamily="34" charset="-122"/>
                <a:ea typeface="微软雅黑" panose="020B0503020204020204" pitchFamily="34" charset="-122"/>
              </a:rPr>
              <a:t>XML </a:t>
            </a:r>
            <a:r>
              <a:rPr lang="zh-CN" altLang="en-US" sz="2000" b="1" dirty="0">
                <a:latin typeface="微软雅黑" panose="020B0503020204020204" pitchFamily="34" charset="-122"/>
                <a:ea typeface="微软雅黑" panose="020B0503020204020204" pitchFamily="34" charset="-122"/>
              </a:rPr>
              <a:t>的设计宗旨是</a:t>
            </a:r>
            <a:r>
              <a:rPr lang="zh-CN" altLang="en-US" sz="2000" b="1" dirty="0">
                <a:solidFill>
                  <a:srgbClr val="0000FF"/>
                </a:solidFill>
                <a:latin typeface="微软雅黑" panose="020B0503020204020204" pitchFamily="34" charset="-122"/>
                <a:ea typeface="微软雅黑" panose="020B0503020204020204" pitchFamily="34" charset="-122"/>
              </a:rPr>
              <a:t>传输数据</a:t>
            </a:r>
            <a:r>
              <a:rPr lang="zh-CN" altLang="en-US" sz="2000" b="1" dirty="0">
                <a:latin typeface="微软雅黑" panose="020B0503020204020204" pitchFamily="34" charset="-122"/>
                <a:ea typeface="微软雅黑" panose="020B0503020204020204" pitchFamily="34" charset="-122"/>
              </a:rPr>
              <a:t>，而不是显示数据（</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是为了在浏览器上显示数据）。</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XML </a:t>
            </a:r>
            <a:r>
              <a:rPr lang="zh-CN" altLang="en-US" sz="2000" b="1" dirty="0">
                <a:latin typeface="微软雅黑" panose="020B0503020204020204" pitchFamily="34" charset="-122"/>
                <a:ea typeface="微软雅黑" panose="020B0503020204020204" pitchFamily="34" charset="-122"/>
              </a:rPr>
              <a:t>不是要替换 </a:t>
            </a:r>
            <a:r>
              <a:rPr lang="en-US" altLang="zh-CN" sz="2000" b="1" dirty="0">
                <a:latin typeface="微软雅黑" panose="020B0503020204020204" pitchFamily="34" charset="-122"/>
                <a:ea typeface="微软雅黑" panose="020B0503020204020204" pitchFamily="34" charset="-122"/>
              </a:rPr>
              <a:t>HTML</a:t>
            </a:r>
            <a:r>
              <a:rPr lang="zh-CN" altLang="en-US" sz="2000" b="1" dirty="0">
                <a:latin typeface="微软雅黑" panose="020B0503020204020204" pitchFamily="34" charset="-122"/>
                <a:ea typeface="微软雅黑" panose="020B0503020204020204" pitchFamily="34" charset="-122"/>
              </a:rPr>
              <a:t>，而是对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的补充。</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340828"/>
            <a:ext cx="8029253"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98588"/>
            <a:ext cx="7697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XML</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407660"/>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XHTML (Extensible HTML) </a:t>
            </a:r>
            <a:r>
              <a:rPr lang="zh-CN" altLang="en-US" sz="2000" b="1" dirty="0">
                <a:latin typeface="微软雅黑" panose="020B0503020204020204" pitchFamily="34" charset="-122"/>
                <a:ea typeface="微软雅黑" panose="020B0503020204020204" pitchFamily="34" charset="-122"/>
              </a:rPr>
              <a:t>是可扩展超文本标记语言，它与 </a:t>
            </a:r>
            <a:r>
              <a:rPr lang="en-US" altLang="zh-CN" sz="2000" b="1" dirty="0">
                <a:latin typeface="微软雅黑" panose="020B0503020204020204" pitchFamily="34" charset="-122"/>
                <a:ea typeface="微软雅黑" panose="020B0503020204020204" pitchFamily="34" charset="-122"/>
              </a:rPr>
              <a:t>HTML 4.01 </a:t>
            </a:r>
            <a:r>
              <a:rPr lang="zh-CN" altLang="en-US" sz="2000" b="1" dirty="0">
                <a:latin typeface="微软雅黑" panose="020B0503020204020204" pitchFamily="34" charset="-122"/>
                <a:ea typeface="微软雅黑" panose="020B0503020204020204" pitchFamily="34" charset="-122"/>
              </a:rPr>
              <a:t>几乎是相同的。</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 </a:t>
            </a:r>
            <a:r>
              <a:rPr lang="en-US" altLang="zh-CN" sz="2000" b="1" dirty="0">
                <a:latin typeface="微软雅黑" panose="020B0503020204020204" pitchFamily="34" charset="-122"/>
                <a:ea typeface="微软雅黑" panose="020B0503020204020204" pitchFamily="34" charset="-122"/>
              </a:rPr>
              <a:t>XHTML </a:t>
            </a:r>
            <a:r>
              <a:rPr lang="zh-CN" altLang="en-US" sz="2000" b="1" dirty="0">
                <a:latin typeface="微软雅黑" panose="020B0503020204020204" pitchFamily="34" charset="-122"/>
                <a:ea typeface="微软雅黑" panose="020B0503020204020204" pitchFamily="34" charset="-122"/>
              </a:rPr>
              <a:t>是更严格的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版本，也是一个 </a:t>
            </a:r>
            <a:r>
              <a:rPr lang="en-US" altLang="zh-CN" sz="2000" b="1" dirty="0">
                <a:latin typeface="微软雅黑" panose="020B0503020204020204" pitchFamily="34" charset="-122"/>
                <a:ea typeface="微软雅黑" panose="020B0503020204020204" pitchFamily="34" charset="-122"/>
              </a:rPr>
              <a:t>W3C </a:t>
            </a:r>
            <a:r>
              <a:rPr lang="zh-CN" altLang="en-US" sz="2000" b="1" dirty="0">
                <a:latin typeface="微软雅黑" panose="020B0503020204020204" pitchFamily="34" charset="-122"/>
                <a:ea typeface="微软雅黑" panose="020B0503020204020204" pitchFamily="34" charset="-122"/>
              </a:rPr>
              <a:t>标准（</a:t>
            </a:r>
            <a:r>
              <a:rPr lang="en-US" altLang="zh-CN" sz="2000" b="1" dirty="0">
                <a:latin typeface="微软雅黑" panose="020B0503020204020204" pitchFamily="34" charset="-122"/>
                <a:ea typeface="微软雅黑" panose="020B0503020204020204" pitchFamily="34" charset="-122"/>
              </a:rPr>
              <a:t>2000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月），是作为一种 </a:t>
            </a:r>
            <a:r>
              <a:rPr lang="en-US" altLang="zh-CN" sz="2000" b="1" dirty="0">
                <a:latin typeface="微软雅黑" panose="020B0503020204020204" pitchFamily="34" charset="-122"/>
                <a:ea typeface="微软雅黑" panose="020B0503020204020204" pitchFamily="34" charset="-122"/>
              </a:rPr>
              <a:t>XML </a:t>
            </a:r>
            <a:r>
              <a:rPr lang="zh-CN" altLang="en-US" sz="2000" b="1" dirty="0">
                <a:latin typeface="微软雅黑" panose="020B0503020204020204" pitchFamily="34" charset="-122"/>
                <a:ea typeface="微软雅黑" panose="020B0503020204020204" pitchFamily="34" charset="-122"/>
              </a:rPr>
              <a:t>应用被重新定义的 </a:t>
            </a:r>
            <a:r>
              <a:rPr lang="en-US" altLang="zh-CN" sz="2000" b="1" dirty="0">
                <a:latin typeface="微软雅黑" panose="020B0503020204020204" pitchFamily="34" charset="-122"/>
                <a:ea typeface="微软雅黑" panose="020B0503020204020204" pitchFamily="34" charset="-122"/>
              </a:rPr>
              <a:t>HTML</a:t>
            </a:r>
            <a:r>
              <a:rPr lang="zh-CN" altLang="en-US" sz="2000" b="1" dirty="0">
                <a:latin typeface="微软雅黑" panose="020B0503020204020204" pitchFamily="34" charset="-122"/>
                <a:ea typeface="微软雅黑" panose="020B0503020204020204" pitchFamily="34" charset="-122"/>
              </a:rPr>
              <a:t>，并将逐渐取代 </a:t>
            </a:r>
            <a:r>
              <a:rPr lang="en-US" altLang="zh-CN" sz="2000" b="1" dirty="0">
                <a:latin typeface="微软雅黑" panose="020B0503020204020204" pitchFamily="34" charset="-122"/>
                <a:ea typeface="微软雅黑" panose="020B0503020204020204" pitchFamily="34" charset="-122"/>
              </a:rPr>
              <a:t>HTML</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新的浏览器都支持 </a:t>
            </a:r>
            <a:r>
              <a:rPr lang="en-US" altLang="zh-CN" sz="2000" b="1" dirty="0">
                <a:latin typeface="微软雅黑" panose="020B0503020204020204" pitchFamily="34" charset="-122"/>
                <a:ea typeface="微软雅黑" panose="020B0503020204020204" pitchFamily="34" charset="-122"/>
              </a:rPr>
              <a:t>XHTML</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06650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024268"/>
            <a:ext cx="114005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XHTML</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718556"/>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CSS (Cascading Style Sheets) </a:t>
            </a:r>
            <a:r>
              <a:rPr lang="zh-CN" altLang="en-US" sz="2000" b="1" dirty="0">
                <a:latin typeface="微软雅黑" panose="020B0503020204020204" pitchFamily="34" charset="-122"/>
                <a:ea typeface="微软雅黑" panose="020B0503020204020204" pitchFamily="34" charset="-122"/>
              </a:rPr>
              <a:t>是层叠样式表，它是一种样式表语言，用于为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文档定义布局。</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CSS </a:t>
            </a:r>
            <a:r>
              <a:rPr lang="zh-CN" altLang="en-US" sz="2000" b="1" dirty="0">
                <a:latin typeface="微软雅黑" panose="020B0503020204020204" pitchFamily="34" charset="-122"/>
                <a:ea typeface="微软雅黑" panose="020B0503020204020204" pitchFamily="34" charset="-122"/>
              </a:rPr>
              <a:t>与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0000FF"/>
                </a:solidFill>
                <a:latin typeface="微软雅黑" panose="020B0503020204020204" pitchFamily="34" charset="-122"/>
                <a:ea typeface="微软雅黑" panose="020B0503020204020204" pitchFamily="34" charset="-122"/>
              </a:rPr>
              <a:t>区别</a:t>
            </a:r>
            <a:r>
              <a:rPr lang="zh-CN" altLang="en-US" sz="2000" b="1" dirty="0">
                <a:latin typeface="微软雅黑" panose="020B0503020204020204" pitchFamily="34" charset="-122"/>
                <a:ea typeface="微软雅黑" panose="020B0503020204020204" pitchFamily="34" charset="-122"/>
              </a:rPr>
              <a:t>就是：</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用于结构化内容，而 </a:t>
            </a:r>
            <a:r>
              <a:rPr lang="en-US" altLang="zh-CN" sz="2000" b="1" dirty="0">
                <a:latin typeface="微软雅黑" panose="020B0503020204020204" pitchFamily="34" charset="-122"/>
                <a:ea typeface="微软雅黑" panose="020B0503020204020204" pitchFamily="34" charset="-122"/>
              </a:rPr>
              <a:t>CSS </a:t>
            </a:r>
            <a:r>
              <a:rPr lang="zh-CN" altLang="en-US" sz="2000" b="1" dirty="0">
                <a:latin typeface="微软雅黑" panose="020B0503020204020204" pitchFamily="34" charset="-122"/>
                <a:ea typeface="微软雅黑" panose="020B0503020204020204" pitchFamily="34" charset="-122"/>
              </a:rPr>
              <a:t>则用于格式化结构化的内容。</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377404"/>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344308"/>
            <a:ext cx="66556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CSS</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6675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98176" y="833540"/>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动态万维网</a:t>
            </a:r>
            <a:r>
              <a:rPr lang="zh-CN" altLang="en-US" sz="2000" b="1" dirty="0" smtClean="0">
                <a:solidFill>
                  <a:schemeClr val="bg1"/>
                </a:solidFill>
                <a:latin typeface="微软雅黑" panose="020B0503020204020204" pitchFamily="34" charset="-122"/>
                <a:ea typeface="微软雅黑" panose="020B0503020204020204" pitchFamily="34" charset="-122"/>
              </a:rPr>
              <a:t>文档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227841"/>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静态文档</a:t>
            </a:r>
            <a:r>
              <a:rPr lang="zh-CN" altLang="en-US" sz="2000" b="1" dirty="0">
                <a:latin typeface="微软雅黑" panose="020B0503020204020204" pitchFamily="34" charset="-122"/>
                <a:ea typeface="微软雅黑" panose="020B0503020204020204" pitchFamily="34" charset="-122"/>
              </a:rPr>
              <a:t>是指该文档创作完毕后就存放在万维网服务器中，在被用户浏览的过程中，内容不会改变。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动态文档</a:t>
            </a:r>
            <a:r>
              <a:rPr lang="zh-CN" altLang="en-US" sz="2000" b="1" dirty="0">
                <a:latin typeface="微软雅黑" panose="020B0503020204020204" pitchFamily="34" charset="-122"/>
                <a:ea typeface="微软雅黑" panose="020B0503020204020204" pitchFamily="34" charset="-122"/>
              </a:rPr>
              <a:t>是指文档的内容是在浏览器访问万维网服务器时才由应用程序动态创建。</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动态文档和静态文档之间的主要差别体现在</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一端。这主要是文档内容的生成方法不同。而从浏览器的角度看，这两种文档并没有区别。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681980"/>
            <a:ext cx="812069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应增加另一个应用程序，用来处理浏览器发来的数据，并创建动态文档。</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应增加一个机制，用来使万维网服务器把浏览器发来的数据传送给这个应用程序，然后万维网服务器能够解释这个应用程序的输出，并向浏览器返回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34082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8944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万维网服务器功能的</a:t>
            </a:r>
            <a:r>
              <a:rPr lang="zh-CN" altLang="en-US" sz="2000" b="1" dirty="0" smtClean="0">
                <a:latin typeface="微软雅黑" panose="020B0503020204020204" pitchFamily="34" charset="-122"/>
                <a:ea typeface="微软雅黑" panose="020B0503020204020204" pitchFamily="34" charset="-122"/>
              </a:rPr>
              <a:t>扩充</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83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783425" y="595627"/>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新增加了下列的通用顶级</a:t>
            </a:r>
            <a:r>
              <a:rPr lang="zh-CN" altLang="en-US" sz="2000" b="1" dirty="0" smtClean="0">
                <a:solidFill>
                  <a:schemeClr val="bg1"/>
                </a:solidFill>
                <a:latin typeface="微软雅黑" panose="020B0503020204020204" pitchFamily="34" charset="-122"/>
                <a:ea typeface="微软雅黑" panose="020B0503020204020204" pitchFamily="34" charset="-122"/>
              </a:rPr>
              <a:t>域名</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970473"/>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.aero </a:t>
            </a:r>
            <a:r>
              <a:rPr lang="zh-CN" altLang="en-US" sz="1700" b="1" dirty="0" smtClean="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航空运输企业）</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.biz	</a:t>
            </a:r>
            <a:r>
              <a:rPr lang="zh-CN" altLang="en-US" sz="1700" b="1" dirty="0">
                <a:latin typeface="微软雅黑" panose="020B0503020204020204" pitchFamily="34" charset="-122"/>
                <a:ea typeface="微软雅黑" panose="020B0503020204020204" pitchFamily="34" charset="-122"/>
              </a:rPr>
              <a:t>（公司和企业）</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.cat	</a:t>
            </a:r>
            <a:r>
              <a:rPr lang="zh-CN" altLang="en-US" sz="1700" b="1" dirty="0">
                <a:latin typeface="微软雅黑" panose="020B0503020204020204" pitchFamily="34" charset="-122"/>
                <a:ea typeface="微软雅黑" panose="020B0503020204020204" pitchFamily="34" charset="-122"/>
              </a:rPr>
              <a:t>（加泰隆人的语言和文化团体）</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a:t>
            </a:r>
            <a:r>
              <a:rPr lang="en-US" altLang="zh-CN" sz="1700" b="1" dirty="0" smtClean="0">
                <a:latin typeface="微软雅黑" panose="020B0503020204020204" pitchFamily="34" charset="-122"/>
                <a:ea typeface="微软雅黑" panose="020B0503020204020204" pitchFamily="34" charset="-122"/>
              </a:rPr>
              <a:t>coop</a:t>
            </a:r>
            <a:r>
              <a:rPr lang="zh-CN" altLang="en-US" sz="1700" b="1" dirty="0" smtClean="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合作团体）</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.info	</a:t>
            </a:r>
            <a:r>
              <a:rPr lang="zh-CN" altLang="en-US" sz="1700" b="1" dirty="0">
                <a:latin typeface="微软雅黑" panose="020B0503020204020204" pitchFamily="34" charset="-122"/>
                <a:ea typeface="微软雅黑" panose="020B0503020204020204" pitchFamily="34" charset="-122"/>
              </a:rPr>
              <a:t>（各种情况）</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.jobs	</a:t>
            </a:r>
            <a:r>
              <a:rPr lang="zh-CN" altLang="en-US" sz="1700" b="1" dirty="0">
                <a:latin typeface="微软雅黑" panose="020B0503020204020204" pitchFamily="34" charset="-122"/>
                <a:ea typeface="微软雅黑" panose="020B0503020204020204" pitchFamily="34" charset="-122"/>
              </a:rPr>
              <a:t>（人力资源管理者）</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a:t>
            </a:r>
            <a:r>
              <a:rPr lang="en-US" altLang="zh-CN" sz="1700" b="1" dirty="0" err="1" smtClean="0">
                <a:latin typeface="微软雅黑" panose="020B0503020204020204" pitchFamily="34" charset="-122"/>
                <a:ea typeface="微软雅黑" panose="020B0503020204020204" pitchFamily="34" charset="-122"/>
              </a:rPr>
              <a:t>mobi</a:t>
            </a:r>
            <a:r>
              <a:rPr lang="zh-CN" altLang="en-US" sz="1700" b="1" dirty="0" smtClean="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移动产品与服务的用户和提供者）</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.museum </a:t>
            </a:r>
            <a:r>
              <a:rPr lang="zh-CN" altLang="en-US" sz="1700" b="1" dirty="0">
                <a:latin typeface="微软雅黑" panose="020B0503020204020204" pitchFamily="34" charset="-122"/>
                <a:ea typeface="微软雅黑" panose="020B0503020204020204" pitchFamily="34" charset="-122"/>
              </a:rPr>
              <a:t>（博物馆）</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a:t>
            </a:r>
            <a:r>
              <a:rPr lang="en-US" altLang="zh-CN" sz="1700" b="1" dirty="0" smtClean="0">
                <a:latin typeface="微软雅黑" panose="020B0503020204020204" pitchFamily="34" charset="-122"/>
                <a:ea typeface="微软雅黑" panose="020B0503020204020204" pitchFamily="34" charset="-122"/>
              </a:rPr>
              <a:t>name</a:t>
            </a:r>
            <a:r>
              <a:rPr lang="zh-CN" altLang="en-US" sz="1700" b="1" dirty="0" smtClean="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个人）</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.pro	</a:t>
            </a:r>
            <a:r>
              <a:rPr lang="zh-CN" altLang="en-US" sz="1700" b="1" dirty="0">
                <a:latin typeface="微软雅黑" panose="020B0503020204020204" pitchFamily="34" charset="-122"/>
                <a:ea typeface="微软雅黑" panose="020B0503020204020204" pitchFamily="34" charset="-122"/>
              </a:rPr>
              <a:t>（有证书的专业人员）</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400"/>
              </a:lnSpc>
              <a:buClr>
                <a:srgbClr val="0070C0"/>
              </a:buClr>
              <a:buFont typeface="Wingdings" panose="05000000000000000000" pitchFamily="2" charset="2"/>
              <a:buChar char="l"/>
            </a:pPr>
            <a:r>
              <a:rPr lang="en-US" altLang="zh-CN" sz="1700" b="1" dirty="0">
                <a:latin typeface="微软雅黑" panose="020B0503020204020204" pitchFamily="34" charset="-122"/>
                <a:ea typeface="微软雅黑" panose="020B0503020204020204" pitchFamily="34" charset="-122"/>
              </a:rPr>
              <a:t>.</a:t>
            </a:r>
            <a:r>
              <a:rPr lang="en-US" altLang="zh-CN" sz="1700" b="1" dirty="0" smtClean="0">
                <a:latin typeface="微软雅黑" panose="020B0503020204020204" pitchFamily="34" charset="-122"/>
                <a:ea typeface="微软雅黑" panose="020B0503020204020204" pitchFamily="34" charset="-122"/>
              </a:rPr>
              <a:t>travel</a:t>
            </a:r>
            <a:r>
              <a:rPr lang="zh-CN" altLang="en-US" sz="1700" b="1" dirty="0" smtClean="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旅游业） </a:t>
            </a:r>
            <a:endParaRPr lang="zh-CN" altLang="en-US" sz="17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5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599186"/>
            <a:ext cx="3262432"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扩充了功能的万维网</a:t>
            </a:r>
            <a:r>
              <a:rPr lang="zh-CN" altLang="en-US" sz="2000" b="1" dirty="0" smtClean="0">
                <a:latin typeface="微软雅黑" panose="020B0503020204020204" pitchFamily="34" charset="-122"/>
                <a:ea typeface="微软雅黑" panose="020B0503020204020204" pitchFamily="34" charset="-122"/>
              </a:rPr>
              <a:t>服务器</a:t>
            </a:r>
            <a:endParaRPr lang="zh-CN" altLang="en-US" sz="2000" b="1" dirty="0">
              <a:latin typeface="微软雅黑" panose="020B0503020204020204" pitchFamily="34" charset="-122"/>
              <a:ea typeface="微软雅黑" panose="020B0503020204020204" pitchFamily="34" charset="-122"/>
            </a:endParaRPr>
          </a:p>
        </p:txBody>
      </p:sp>
      <p:grpSp>
        <p:nvGrpSpPr>
          <p:cNvPr id="13" name="Group 49"/>
          <p:cNvGrpSpPr/>
          <p:nvPr/>
        </p:nvGrpSpPr>
        <p:grpSpPr bwMode="auto">
          <a:xfrm>
            <a:off x="5765827" y="1959536"/>
            <a:ext cx="1421552" cy="806719"/>
            <a:chOff x="3530" y="1904"/>
            <a:chExt cx="1150" cy="707"/>
          </a:xfrm>
        </p:grpSpPr>
        <p:sp>
          <p:nvSpPr>
            <p:cNvPr id="14" name="AutoShape 5"/>
            <p:cNvSpPr>
              <a:spLocks noChangeArrowheads="1"/>
            </p:cNvSpPr>
            <p:nvPr/>
          </p:nvSpPr>
          <p:spPr bwMode="auto">
            <a:xfrm>
              <a:off x="4238" y="1904"/>
              <a:ext cx="442" cy="289"/>
            </a:xfrm>
            <a:prstGeom prst="can">
              <a:avLst>
                <a:gd name="adj" fmla="val 39583"/>
              </a:avLst>
            </a:prstGeom>
            <a:solidFill>
              <a:srgbClr val="00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V="1">
              <a:off x="3985" y="2177"/>
              <a:ext cx="393" cy="232"/>
            </a:xfrm>
            <a:prstGeom prst="line">
              <a:avLst/>
            </a:prstGeom>
            <a:noFill/>
            <a:ln w="28575">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 name="Line 18"/>
            <p:cNvSpPr>
              <a:spLocks noChangeShapeType="1"/>
            </p:cNvSpPr>
            <p:nvPr/>
          </p:nvSpPr>
          <p:spPr bwMode="auto">
            <a:xfrm>
              <a:off x="3530" y="2276"/>
              <a:ext cx="186" cy="181"/>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7" name="Oval 13"/>
            <p:cNvSpPr>
              <a:spLocks noChangeArrowheads="1"/>
            </p:cNvSpPr>
            <p:nvPr/>
          </p:nvSpPr>
          <p:spPr bwMode="auto">
            <a:xfrm>
              <a:off x="3651" y="2385"/>
              <a:ext cx="450" cy="226"/>
            </a:xfrm>
            <a:prstGeom prst="ellipse">
              <a:avLst/>
            </a:prstGeom>
            <a:solidFill>
              <a:srgbClr val="00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b="1">
                  <a:latin typeface="微软雅黑" panose="020B0503020204020204" pitchFamily="34" charset="-122"/>
                  <a:ea typeface="微软雅黑" panose="020B0503020204020204" pitchFamily="34" charset="-122"/>
                </a:rPr>
                <a:t>CGI</a:t>
              </a:r>
              <a:endParaRPr lang="en-US" altLang="zh-CN" sz="1400" b="1">
                <a:latin typeface="微软雅黑" panose="020B0503020204020204" pitchFamily="34" charset="-122"/>
                <a:ea typeface="微软雅黑" panose="020B0503020204020204" pitchFamily="34" charset="-122"/>
              </a:endParaRPr>
            </a:p>
          </p:txBody>
        </p:sp>
      </p:grpSp>
      <p:grpSp>
        <p:nvGrpSpPr>
          <p:cNvPr id="18" name="Group 45"/>
          <p:cNvGrpSpPr/>
          <p:nvPr/>
        </p:nvGrpSpPr>
        <p:grpSpPr bwMode="auto">
          <a:xfrm>
            <a:off x="2223070" y="3348191"/>
            <a:ext cx="4154643" cy="1200381"/>
            <a:chOff x="664" y="3124"/>
            <a:chExt cx="3361" cy="1052"/>
          </a:xfrm>
        </p:grpSpPr>
        <p:sp>
          <p:nvSpPr>
            <p:cNvPr id="19" name="Line 32"/>
            <p:cNvSpPr>
              <a:spLocks noChangeShapeType="1"/>
            </p:cNvSpPr>
            <p:nvPr/>
          </p:nvSpPr>
          <p:spPr bwMode="auto">
            <a:xfrm flipH="1" flipV="1">
              <a:off x="664" y="3680"/>
              <a:ext cx="2965" cy="11"/>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7200" b="1" dirty="0">
                <a:solidFill>
                  <a:srgbClr val="0000FF"/>
                </a:solidFill>
                <a:latin typeface="微软雅黑" panose="020B0503020204020204" pitchFamily="34" charset="-122"/>
                <a:ea typeface="微软雅黑" panose="020B0503020204020204" pitchFamily="34" charset="-122"/>
              </a:endParaRPr>
            </a:p>
          </p:txBody>
        </p:sp>
        <p:sp>
          <p:nvSpPr>
            <p:cNvPr id="21" name="Text Box 36"/>
            <p:cNvSpPr txBox="1">
              <a:spLocks noChangeArrowheads="1"/>
            </p:cNvSpPr>
            <p:nvPr/>
          </p:nvSpPr>
          <p:spPr bwMode="auto">
            <a:xfrm>
              <a:off x="2795" y="3217"/>
              <a:ext cx="123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b="1"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sz="1400" b="1" dirty="0">
                  <a:latin typeface="微软雅黑" panose="020B0503020204020204" pitchFamily="34" charset="-122"/>
                  <a:ea typeface="微软雅黑" panose="020B0503020204020204" pitchFamily="34" charset="-122"/>
                </a:rPr>
                <a:t> </a:t>
              </a:r>
              <a:r>
                <a:rPr kumimoji="1" lang="zh-CN" altLang="en-US" sz="1400" b="1" dirty="0">
                  <a:latin typeface="微软雅黑" panose="020B0503020204020204" pitchFamily="34" charset="-122"/>
                  <a:ea typeface="微软雅黑" panose="020B0503020204020204" pitchFamily="34" charset="-122"/>
                </a:rPr>
                <a:t>响应动态文档</a:t>
              </a:r>
              <a:endParaRPr kumimoji="1" lang="zh-CN" altLang="en-US" sz="1400" b="1" dirty="0">
                <a:latin typeface="微软雅黑" panose="020B0503020204020204" pitchFamily="34" charset="-122"/>
                <a:ea typeface="微软雅黑" panose="020B0503020204020204" pitchFamily="34" charset="-122"/>
              </a:endParaRPr>
            </a:p>
          </p:txBody>
        </p:sp>
        <p:grpSp>
          <p:nvGrpSpPr>
            <p:cNvPr id="22" name="Group 37"/>
            <p:cNvGrpSpPr/>
            <p:nvPr/>
          </p:nvGrpSpPr>
          <p:grpSpPr bwMode="auto">
            <a:xfrm flipH="1">
              <a:off x="1039" y="3509"/>
              <a:ext cx="1433" cy="321"/>
              <a:chOff x="1152" y="1824"/>
              <a:chExt cx="1296" cy="240"/>
            </a:xfrm>
          </p:grpSpPr>
          <p:sp>
            <p:nvSpPr>
              <p:cNvPr id="23"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24"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HTTP </a:t>
                </a:r>
                <a:r>
                  <a:rPr kumimoji="1" lang="zh-CN" altLang="en-US" sz="1400" b="1" dirty="0">
                    <a:solidFill>
                      <a:schemeClr val="bg1"/>
                    </a:solidFill>
                    <a:latin typeface="微软雅黑" panose="020B0503020204020204" pitchFamily="34" charset="-122"/>
                    <a:ea typeface="微软雅黑" panose="020B0503020204020204" pitchFamily="34" charset="-122"/>
                  </a:rPr>
                  <a:t>响应报文</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sp>
        <p:nvSpPr>
          <p:cNvPr id="25"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anose="020B0503020204020204" pitchFamily="34" charset="-122"/>
                <a:ea typeface="微软雅黑" panose="020B0503020204020204" pitchFamily="34" charset="-122"/>
              </a:rPr>
              <a:t>万维网服务器</a:t>
            </a:r>
            <a:endParaRPr kumimoji="1" lang="zh-CN" altLang="en-US" sz="1400" b="1" dirty="0">
              <a:latin typeface="微软雅黑" panose="020B0503020204020204" pitchFamily="34" charset="-122"/>
              <a:ea typeface="微软雅黑" panose="020B0503020204020204" pitchFamily="34" charset="-122"/>
            </a:endParaRPr>
          </a:p>
        </p:txBody>
      </p:sp>
      <p:sp>
        <p:nvSpPr>
          <p:cNvPr id="26"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27"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anose="020B0503020204020204" pitchFamily="34" charset="-122"/>
                <a:ea typeface="微软雅黑" panose="020B0503020204020204" pitchFamily="34" charset="-122"/>
              </a:rPr>
              <a:t>浏览器</a:t>
            </a:r>
            <a:endParaRPr kumimoji="1" lang="zh-CN" altLang="en-US" sz="1400" b="1" dirty="0">
              <a:latin typeface="微软雅黑" panose="020B0503020204020204" pitchFamily="34" charset="-122"/>
              <a:ea typeface="微软雅黑" panose="020B0503020204020204" pitchFamily="34" charset="-122"/>
            </a:endParaRPr>
          </a:p>
          <a:p>
            <a:pPr>
              <a:lnSpc>
                <a:spcPct val="90000"/>
              </a:lnSpc>
            </a:pPr>
            <a:r>
              <a:rPr kumimoji="1" lang="zh-CN" altLang="en-US" sz="1400" b="1" dirty="0">
                <a:latin typeface="微软雅黑" panose="020B0503020204020204" pitchFamily="34" charset="-122"/>
                <a:ea typeface="微软雅黑" panose="020B0503020204020204" pitchFamily="34" charset="-122"/>
              </a:rPr>
              <a:t> 程序</a:t>
            </a:r>
            <a:endParaRPr kumimoji="1" lang="zh-CN" altLang="en-US" sz="1400" b="1" dirty="0">
              <a:latin typeface="微软雅黑" panose="020B0503020204020204" pitchFamily="34" charset="-122"/>
              <a:ea typeface="微软雅黑" panose="020B0503020204020204" pitchFamily="34" charset="-122"/>
            </a:endParaRPr>
          </a:p>
        </p:txBody>
      </p:sp>
      <p:sp>
        <p:nvSpPr>
          <p:cNvPr id="28"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anose="020B0503020204020204" pitchFamily="34" charset="-122"/>
                <a:ea typeface="微软雅黑" panose="020B0503020204020204" pitchFamily="34" charset="-122"/>
              </a:rPr>
              <a:t>万维网客户</a:t>
            </a:r>
            <a:endParaRPr kumimoji="1" lang="zh-CN" altLang="en-US" sz="1400" b="1" dirty="0">
              <a:latin typeface="微软雅黑" panose="020B0503020204020204" pitchFamily="34" charset="-122"/>
              <a:ea typeface="微软雅黑" panose="020B0503020204020204" pitchFamily="34" charset="-122"/>
            </a:endParaRPr>
          </a:p>
        </p:txBody>
      </p:sp>
      <p:sp>
        <p:nvSpPr>
          <p:cNvPr id="29" name="Line 10"/>
          <p:cNvSpPr>
            <a:spLocks noChangeShapeType="1"/>
          </p:cNvSpPr>
          <p:nvPr/>
        </p:nvSpPr>
        <p:spPr bwMode="auto">
          <a:xfrm>
            <a:off x="5067412" y="1910204"/>
            <a:ext cx="605705" cy="379093"/>
          </a:xfrm>
          <a:prstGeom prst="line">
            <a:avLst/>
          </a:prstGeom>
          <a:noFill/>
          <a:ln w="28575">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0"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anose="020B0503020204020204" pitchFamily="34" charset="-122"/>
                <a:ea typeface="微软雅黑" panose="020B0503020204020204" pitchFamily="34" charset="-122"/>
              </a:rPr>
              <a:t>服务器</a:t>
            </a:r>
            <a:endParaRPr kumimoji="1" lang="zh-CN" altLang="en-US" sz="1400" b="1">
              <a:latin typeface="微软雅黑" panose="020B0503020204020204" pitchFamily="34" charset="-122"/>
              <a:ea typeface="微软雅黑" panose="020B0503020204020204" pitchFamily="34" charset="-122"/>
            </a:endParaRPr>
          </a:p>
          <a:p>
            <a:pPr>
              <a:lnSpc>
                <a:spcPct val="90000"/>
              </a:lnSpc>
            </a:pPr>
            <a:r>
              <a:rPr kumimoji="1" lang="zh-CN" altLang="en-US" sz="1400" b="1">
                <a:latin typeface="微软雅黑" panose="020B0503020204020204" pitchFamily="34" charset="-122"/>
                <a:ea typeface="微软雅黑" panose="020B0503020204020204" pitchFamily="34" charset="-122"/>
              </a:rPr>
              <a:t> 程序</a:t>
            </a:r>
            <a:endParaRPr kumimoji="1" lang="zh-CN" altLang="en-US" sz="1400" b="1">
              <a:latin typeface="微软雅黑" panose="020B0503020204020204" pitchFamily="34" charset="-122"/>
              <a:ea typeface="微软雅黑" panose="020B0503020204020204" pitchFamily="34" charset="-122"/>
            </a:endParaRPr>
          </a:p>
        </p:txBody>
      </p:sp>
      <p:sp>
        <p:nvSpPr>
          <p:cNvPr id="31"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anose="020B0503020204020204" pitchFamily="34" charset="-122"/>
                <a:ea typeface="微软雅黑" panose="020B0503020204020204" pitchFamily="34" charset="-122"/>
              </a:rPr>
              <a:t>HTTP</a:t>
            </a:r>
            <a:endParaRPr kumimoji="1" lang="en-US" altLang="zh-CN" sz="1400" b="1">
              <a:latin typeface="微软雅黑" panose="020B0503020204020204" pitchFamily="34" charset="-122"/>
              <a:ea typeface="微软雅黑" panose="020B0503020204020204" pitchFamily="34" charset="-122"/>
            </a:endParaRPr>
          </a:p>
        </p:txBody>
      </p:sp>
      <p:sp>
        <p:nvSpPr>
          <p:cNvPr id="32" name="Rectangle 16"/>
          <p:cNvSpPr>
            <a:spLocks noChangeArrowheads="1"/>
          </p:cNvSpPr>
          <p:nvPr/>
        </p:nvSpPr>
        <p:spPr bwMode="auto">
          <a:xfrm>
            <a:off x="6544861" y="1678838"/>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anose="020B0503020204020204" pitchFamily="34" charset="-122"/>
                <a:ea typeface="微软雅黑" panose="020B0503020204020204" pitchFamily="34" charset="-122"/>
              </a:rPr>
              <a:t>数据库</a:t>
            </a:r>
            <a:endParaRPr kumimoji="1" lang="zh-CN" altLang="en-US" sz="1400" b="1" dirty="0">
              <a:latin typeface="微软雅黑" panose="020B0503020204020204" pitchFamily="34" charset="-122"/>
              <a:ea typeface="微软雅黑" panose="020B0503020204020204" pitchFamily="34" charset="-122"/>
            </a:endParaRPr>
          </a:p>
        </p:txBody>
      </p:sp>
      <p:sp>
        <p:nvSpPr>
          <p:cNvPr id="34"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35" name="Line 21"/>
          <p:cNvSpPr>
            <a:spLocks noChangeShapeType="1"/>
          </p:cNvSpPr>
          <p:nvPr/>
        </p:nvSpPr>
        <p:spPr bwMode="auto">
          <a:xfrm flipH="1">
            <a:off x="2423324" y="1910204"/>
            <a:ext cx="585052" cy="397351"/>
          </a:xfrm>
          <a:prstGeom prst="line">
            <a:avLst/>
          </a:prstGeom>
          <a:noFill/>
          <a:ln w="28575">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37" name="Group 50"/>
          <p:cNvGrpSpPr/>
          <p:nvPr/>
        </p:nvGrpSpPr>
        <p:grpSpPr bwMode="auto">
          <a:xfrm>
            <a:off x="1935051" y="2889486"/>
            <a:ext cx="3964277" cy="1325894"/>
            <a:chOff x="431" y="2722"/>
            <a:chExt cx="3207" cy="1162"/>
          </a:xfrm>
        </p:grpSpPr>
        <p:sp>
          <p:nvSpPr>
            <p:cNvPr id="38" name="Line 27"/>
            <p:cNvSpPr>
              <a:spLocks noChangeShapeType="1"/>
            </p:cNvSpPr>
            <p:nvPr/>
          </p:nvSpPr>
          <p:spPr bwMode="auto">
            <a:xfrm>
              <a:off x="664" y="2791"/>
              <a:ext cx="0" cy="109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9" name="Line 28"/>
            <p:cNvSpPr>
              <a:spLocks noChangeShapeType="1"/>
            </p:cNvSpPr>
            <p:nvPr/>
          </p:nvSpPr>
          <p:spPr bwMode="auto">
            <a:xfrm>
              <a:off x="3638" y="2855"/>
              <a:ext cx="0" cy="1029"/>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40" name="Group 44"/>
            <p:cNvGrpSpPr/>
            <p:nvPr/>
          </p:nvGrpSpPr>
          <p:grpSpPr bwMode="auto">
            <a:xfrm>
              <a:off x="431" y="2722"/>
              <a:ext cx="3207" cy="519"/>
              <a:chOff x="431" y="2722"/>
              <a:chExt cx="3207" cy="519"/>
            </a:xfrm>
          </p:grpSpPr>
          <p:sp>
            <p:nvSpPr>
              <p:cNvPr id="41" name="Line 23"/>
              <p:cNvSpPr>
                <a:spLocks noChangeShapeType="1"/>
              </p:cNvSpPr>
              <p:nvPr/>
            </p:nvSpPr>
            <p:spPr bwMode="auto">
              <a:xfrm flipV="1">
                <a:off x="673" y="3080"/>
                <a:ext cx="2965" cy="11"/>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42" name="Group 24"/>
              <p:cNvGrpSpPr/>
              <p:nvPr/>
            </p:nvGrpSpPr>
            <p:grpSpPr bwMode="auto">
              <a:xfrm>
                <a:off x="1419" y="2919"/>
                <a:ext cx="1461" cy="322"/>
                <a:chOff x="1152" y="1824"/>
                <a:chExt cx="1296" cy="240"/>
              </a:xfrm>
            </p:grpSpPr>
            <p:sp>
              <p:nvSpPr>
                <p:cNvPr id="44"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45"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HTTP </a:t>
                  </a:r>
                  <a:r>
                    <a:rPr kumimoji="1" lang="zh-CN" altLang="en-US" sz="1400" b="1" dirty="0">
                      <a:solidFill>
                        <a:schemeClr val="bg1"/>
                      </a:solidFill>
                      <a:latin typeface="微软雅黑" panose="020B0503020204020204" pitchFamily="34" charset="-122"/>
                      <a:ea typeface="微软雅黑" panose="020B0503020204020204" pitchFamily="34" charset="-122"/>
                    </a:rPr>
                    <a:t>请求报文</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43"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b="1"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sz="1400" b="1" dirty="0">
                    <a:latin typeface="微软雅黑" panose="020B0503020204020204" pitchFamily="34" charset="-122"/>
                    <a:ea typeface="微软雅黑" panose="020B0503020204020204" pitchFamily="34" charset="-122"/>
                  </a:rPr>
                  <a:t> </a:t>
                </a:r>
                <a:r>
                  <a:rPr kumimoji="1" lang="zh-CN" altLang="en-US" sz="1400" b="1" dirty="0">
                    <a:latin typeface="微软雅黑" panose="020B0503020204020204" pitchFamily="34" charset="-122"/>
                    <a:ea typeface="微软雅黑" panose="020B0503020204020204" pitchFamily="34" charset="-122"/>
                  </a:rPr>
                  <a:t>请求文档</a:t>
                </a:r>
                <a:endParaRPr kumimoji="1" lang="zh-CN" altLang="en-US" sz="1400" b="1" dirty="0">
                  <a:latin typeface="微软雅黑" panose="020B0503020204020204" pitchFamily="34" charset="-122"/>
                  <a:ea typeface="微软雅黑" panose="020B0503020204020204" pitchFamily="34" charset="-122"/>
                </a:endParaRPr>
              </a:p>
            </p:txBody>
          </p:sp>
        </p:grpSp>
      </p:grpSp>
      <p:grpSp>
        <p:nvGrpSpPr>
          <p:cNvPr id="46" name="Group 42"/>
          <p:cNvGrpSpPr/>
          <p:nvPr/>
        </p:nvGrpSpPr>
        <p:grpSpPr bwMode="auto">
          <a:xfrm>
            <a:off x="6355464" y="2730890"/>
            <a:ext cx="1976577" cy="1353282"/>
            <a:chOff x="3909" y="2533"/>
            <a:chExt cx="1599" cy="1186"/>
          </a:xfrm>
        </p:grpSpPr>
        <p:sp>
          <p:nvSpPr>
            <p:cNvPr id="47" name="Line 30"/>
            <p:cNvSpPr>
              <a:spLocks noChangeShapeType="1"/>
            </p:cNvSpPr>
            <p:nvPr/>
          </p:nvSpPr>
          <p:spPr bwMode="auto">
            <a:xfrm>
              <a:off x="3909" y="2533"/>
              <a:ext cx="278" cy="336"/>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8" name="Text Box 31"/>
            <p:cNvSpPr txBox="1">
              <a:spLocks noChangeArrowheads="1"/>
            </p:cNvSpPr>
            <p:nvPr/>
          </p:nvSpPr>
          <p:spPr bwMode="auto">
            <a:xfrm>
              <a:off x="4260" y="2552"/>
              <a:ext cx="124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b="1"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sz="1800" b="1" dirty="0">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rPr>
                <a:t>CGI </a:t>
              </a:r>
              <a:r>
                <a:rPr kumimoji="1" lang="zh-CN" altLang="en-US" sz="1400" b="1" dirty="0">
                  <a:latin typeface="微软雅黑" panose="020B0503020204020204" pitchFamily="34" charset="-122"/>
                  <a:ea typeface="微软雅黑" panose="020B0503020204020204" pitchFamily="34" charset="-122"/>
                </a:rPr>
                <a:t>程序创建</a:t>
              </a:r>
              <a:endParaRPr kumimoji="1" lang="zh-CN" altLang="en-US" sz="1400" b="1" dirty="0">
                <a:latin typeface="微软雅黑" panose="020B0503020204020204" pitchFamily="34" charset="-122"/>
                <a:ea typeface="微软雅黑" panose="020B0503020204020204" pitchFamily="34" charset="-122"/>
              </a:endParaRPr>
            </a:p>
            <a:p>
              <a:pPr algn="ctr" eaLnBrk="1" hangingPunct="1"/>
              <a:r>
                <a:rPr kumimoji="1" lang="zh-CN" altLang="en-US" sz="1400" b="1" dirty="0">
                  <a:latin typeface="微软雅黑" panose="020B0503020204020204" pitchFamily="34" charset="-122"/>
                  <a:ea typeface="微软雅黑" panose="020B0503020204020204" pitchFamily="34" charset="-122"/>
                </a:rPr>
                <a:t>动态文档</a:t>
              </a:r>
              <a:endParaRPr kumimoji="1" lang="zh-CN" altLang="en-US" sz="1400" b="1" dirty="0">
                <a:latin typeface="微软雅黑" panose="020B0503020204020204" pitchFamily="34" charset="-122"/>
                <a:ea typeface="微软雅黑" panose="020B0503020204020204" pitchFamily="34" charset="-122"/>
              </a:endParaRPr>
            </a:p>
          </p:txBody>
        </p:sp>
        <p:sp>
          <p:nvSpPr>
            <p:cNvPr id="49" name="Text Box 35"/>
            <p:cNvSpPr txBox="1">
              <a:spLocks noChangeArrowheads="1"/>
            </p:cNvSpPr>
            <p:nvPr/>
          </p:nvSpPr>
          <p:spPr bwMode="auto">
            <a:xfrm>
              <a:off x="4035" y="2667"/>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7200" b="1" dirty="0">
                <a:solidFill>
                  <a:srgbClr val="0000FF"/>
                </a:solidFill>
                <a:latin typeface="微软雅黑" panose="020B0503020204020204" pitchFamily="34" charset="-122"/>
                <a:ea typeface="微软雅黑" panose="020B0503020204020204" pitchFamily="34" charset="-122"/>
              </a:endParaRPr>
            </a:p>
          </p:txBody>
        </p:sp>
      </p:grpSp>
      <p:sp>
        <p:nvSpPr>
          <p:cNvPr id="50"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par>
                          <p:cTn id="8" fill="hold">
                            <p:stCondLst>
                              <p:cond delay="2000"/>
                            </p:stCondLst>
                            <p:childTnLst>
                              <p:par>
                                <p:cTn id="9" presetID="1"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nodeType="afterEffect">
                                  <p:stCondLst>
                                    <p:cond delay="500"/>
                                  </p:stCondLst>
                                  <p:childTnLst>
                                    <p:set>
                                      <p:cBhvr>
                                        <p:cTn id="13" dur="1" fill="hold">
                                          <p:stCondLst>
                                            <p:cond delay="0"/>
                                          </p:stCondLst>
                                        </p:cTn>
                                        <p:tgtEl>
                                          <p:spTgt spid="46"/>
                                        </p:tgtEl>
                                        <p:attrNameLst>
                                          <p:attrName>style.visibility</p:attrName>
                                        </p:attrNameLst>
                                      </p:cBhvr>
                                      <p:to>
                                        <p:strVal val="visible"/>
                                      </p:to>
                                    </p:set>
                                    <p:animEffect transition="in" filter="wipe(up)">
                                      <p:cBhvr>
                                        <p:cTn id="14" dur="1250"/>
                                        <p:tgtEl>
                                          <p:spTgt spid="46"/>
                                        </p:tgtEl>
                                      </p:cBhvr>
                                    </p:animEffect>
                                  </p:childTnLst>
                                </p:cTn>
                              </p:par>
                            </p:childTnLst>
                          </p:cTn>
                        </p:par>
                        <p:par>
                          <p:cTn id="15" fill="hold">
                            <p:stCondLst>
                              <p:cond delay="4500"/>
                            </p:stCondLst>
                            <p:childTnLst>
                              <p:par>
                                <p:cTn id="16" presetID="22" presetClass="entr" presetSubtype="2" fill="hold"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151628"/>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CGI (Common Gateway Interface) </a:t>
            </a:r>
            <a:r>
              <a:rPr lang="zh-CN" altLang="en-US" sz="2000" b="1" dirty="0">
                <a:latin typeface="微软雅黑" panose="020B0503020204020204" pitchFamily="34" charset="-122"/>
                <a:ea typeface="微软雅黑" panose="020B0503020204020204" pitchFamily="34" charset="-122"/>
              </a:rPr>
              <a:t>是一种标准，它定义了动态文档应如何创建，输入数据应如何提供给应用程序，以及输出结果应如何使用。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万维网服务器与 </a:t>
            </a:r>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的通信遵循 </a:t>
            </a:r>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标准。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通用</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标准所定义的规则对其他任何语言都是通用的。</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网关</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程序的作用像网关。</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接口</a:t>
            </a:r>
            <a:r>
              <a:rPr lang="zh-CN" altLang="en-US" sz="2000" b="1" dirty="0">
                <a:latin typeface="微软雅黑" panose="020B0503020204020204" pitchFamily="34" charset="-122"/>
                <a:ea typeface="微软雅黑" panose="020B0503020204020204" pitchFamily="34" charset="-122"/>
              </a:rPr>
              <a:t>”：有一些已定义好的变量和调用等可供其他 </a:t>
            </a:r>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程序使用。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81047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768236"/>
            <a:ext cx="224760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通用网关接口 </a:t>
            </a:r>
            <a:r>
              <a:rPr lang="en-US" altLang="zh-CN" sz="2000" b="1" dirty="0">
                <a:latin typeface="微软雅黑" panose="020B0503020204020204" pitchFamily="34" charset="-122"/>
                <a:ea typeface="微软雅黑" panose="020B0503020204020204" pitchFamily="34" charset="-122"/>
              </a:rPr>
              <a:t>CGI</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380228"/>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程序的正式名字是 </a:t>
            </a:r>
            <a:r>
              <a:rPr lang="en-US" altLang="zh-CN" sz="2000" b="1" dirty="0">
                <a:latin typeface="微软雅黑" panose="020B0503020204020204" pitchFamily="34" charset="-122"/>
                <a:ea typeface="微软雅黑" panose="020B0503020204020204" pitchFamily="34" charset="-122"/>
              </a:rPr>
              <a:t>CGI </a:t>
            </a:r>
            <a:r>
              <a:rPr lang="zh-CN" altLang="en-US" sz="2000" b="1" dirty="0">
                <a:solidFill>
                  <a:srgbClr val="0000FF"/>
                </a:solidFill>
                <a:latin typeface="微软雅黑" panose="020B0503020204020204" pitchFamily="34" charset="-122"/>
                <a:ea typeface="微软雅黑" panose="020B0503020204020204" pitchFamily="34" charset="-122"/>
              </a:rPr>
              <a:t>脚本</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(script)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脚本</a:t>
            </a:r>
            <a:r>
              <a:rPr lang="zh-CN" altLang="en-US" sz="2000" b="1" dirty="0">
                <a:latin typeface="微软雅黑" panose="020B0503020204020204" pitchFamily="34" charset="-122"/>
                <a:ea typeface="微软雅黑" panose="020B0503020204020204" pitchFamily="34" charset="-122"/>
              </a:rPr>
              <a:t>”指的是一个程序，它被另一个程序（解释程序）而不是计算机的处理机来解释或执行。</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脚本运行起来要比一般的编译程序要慢，因为它的每一条指令先要被另一个程序来处理（这就要一些附加的指令），而不是直接被指令处理器来处理。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03907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96836"/>
            <a:ext cx="12216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CGI </a:t>
            </a:r>
            <a:r>
              <a:rPr lang="zh-CN" altLang="en-US" sz="2000" b="1" dirty="0">
                <a:latin typeface="微软雅黑" panose="020B0503020204020204" pitchFamily="34" charset="-122"/>
                <a:ea typeface="微软雅黑" panose="020B0503020204020204" pitchFamily="34" charset="-122"/>
              </a:rPr>
              <a:t>程序</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862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98176" y="1052996"/>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活动万维网文档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47297"/>
            <a:ext cx="828528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活动文档 </a:t>
            </a:r>
            <a:r>
              <a:rPr lang="en-US" altLang="zh-CN" sz="2000" b="1" dirty="0">
                <a:latin typeface="微软雅黑" panose="020B0503020204020204" pitchFamily="34" charset="-122"/>
                <a:ea typeface="微软雅黑" panose="020B0503020204020204" pitchFamily="34" charset="-122"/>
              </a:rPr>
              <a:t>(active document) </a:t>
            </a:r>
            <a:r>
              <a:rPr lang="zh-CN" altLang="en-US" sz="2000" b="1" dirty="0">
                <a:latin typeface="微软雅黑" panose="020B0503020204020204" pitchFamily="34" charset="-122"/>
                <a:ea typeface="微软雅黑" panose="020B0503020204020204" pitchFamily="34" charset="-122"/>
              </a:rPr>
              <a:t>技术把所有的工作都</a:t>
            </a:r>
            <a:r>
              <a:rPr lang="zh-CN" altLang="en-US" sz="2000" b="1" dirty="0">
                <a:solidFill>
                  <a:srgbClr val="0000FF"/>
                </a:solidFill>
                <a:latin typeface="微软雅黑" panose="020B0503020204020204" pitchFamily="34" charset="-122"/>
                <a:ea typeface="微软雅黑" panose="020B0503020204020204" pitchFamily="34" charset="-122"/>
              </a:rPr>
              <a:t>转移给浏览器端</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每当浏览器请求一个活动文档时，服务器就返回一段程序副本在浏览器端运行。</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活动文档程序可与用户直接交互，并可连续地改变屏幕的显示。</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由于活动文档技术不需要服务器的连续更新传送，对网络带宽的要求也不会太高。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35"/>
          <p:cNvSpPr txBox="1">
            <a:spLocks noChangeArrowheads="1"/>
          </p:cNvSpPr>
          <p:nvPr/>
        </p:nvSpPr>
        <p:spPr bwMode="auto">
          <a:xfrm>
            <a:off x="6787313" y="1564398"/>
            <a:ext cx="830681" cy="120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7200" b="1" dirty="0">
              <a:solidFill>
                <a:srgbClr val="0000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4"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99186"/>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活动文档在客户端</a:t>
            </a:r>
            <a:r>
              <a:rPr lang="zh-CN" altLang="en-US" sz="2000" b="1" dirty="0" smtClean="0">
                <a:latin typeface="微软雅黑" panose="020B0503020204020204" pitchFamily="34" charset="-122"/>
                <a:ea typeface="微软雅黑" panose="020B0503020204020204" pitchFamily="34" charset="-122"/>
              </a:rPr>
              <a:t>创建</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6920814" y="2710584"/>
            <a:ext cx="546370" cy="329762"/>
          </a:xfrm>
          <a:prstGeom prst="can">
            <a:avLst>
              <a:gd name="adj" fmla="val 39583"/>
            </a:avLst>
          </a:prstGeom>
          <a:solidFill>
            <a:srgbClr val="00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grpSp>
        <p:nvGrpSpPr>
          <p:cNvPr id="12" name="Group 45"/>
          <p:cNvGrpSpPr/>
          <p:nvPr/>
        </p:nvGrpSpPr>
        <p:grpSpPr bwMode="auto">
          <a:xfrm>
            <a:off x="2223070" y="3348191"/>
            <a:ext cx="3759079" cy="1200381"/>
            <a:chOff x="664" y="3124"/>
            <a:chExt cx="3041" cy="1052"/>
          </a:xfrm>
        </p:grpSpPr>
        <p:sp>
          <p:nvSpPr>
            <p:cNvPr id="13" name="Line 32"/>
            <p:cNvSpPr>
              <a:spLocks noChangeShapeType="1"/>
            </p:cNvSpPr>
            <p:nvPr/>
          </p:nvSpPr>
          <p:spPr bwMode="auto">
            <a:xfrm flipH="1" flipV="1">
              <a:off x="664" y="3680"/>
              <a:ext cx="2965" cy="11"/>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7200" b="1" dirty="0">
                <a:solidFill>
                  <a:srgbClr val="0000FF"/>
                </a:solidFill>
                <a:latin typeface="微软雅黑" panose="020B0503020204020204" pitchFamily="34" charset="-122"/>
                <a:ea typeface="微软雅黑" panose="020B0503020204020204" pitchFamily="34" charset="-122"/>
              </a:endParaRPr>
            </a:p>
          </p:txBody>
        </p:sp>
        <p:sp>
          <p:nvSpPr>
            <p:cNvPr id="15" name="Text Box 36"/>
            <p:cNvSpPr txBox="1">
              <a:spLocks noChangeArrowheads="1"/>
            </p:cNvSpPr>
            <p:nvPr/>
          </p:nvSpPr>
          <p:spPr bwMode="auto">
            <a:xfrm>
              <a:off x="2809" y="3369"/>
              <a:ext cx="89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800" b="1" dirty="0" smtClean="0">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400" b="1" dirty="0" smtClean="0">
                  <a:latin typeface="微软雅黑" panose="020B0503020204020204" pitchFamily="34" charset="-122"/>
                  <a:ea typeface="微软雅黑" panose="020B0503020204020204" pitchFamily="34" charset="-122"/>
                </a:rPr>
                <a:t>响应程序</a:t>
              </a:r>
              <a:endParaRPr kumimoji="1" lang="zh-CN" altLang="en-US" sz="1400" b="1" dirty="0">
                <a:latin typeface="微软雅黑" panose="020B0503020204020204" pitchFamily="34" charset="-122"/>
                <a:ea typeface="微软雅黑" panose="020B0503020204020204" pitchFamily="34" charset="-122"/>
              </a:endParaRPr>
            </a:p>
          </p:txBody>
        </p:sp>
        <p:grpSp>
          <p:nvGrpSpPr>
            <p:cNvPr id="16" name="Group 37"/>
            <p:cNvGrpSpPr/>
            <p:nvPr/>
          </p:nvGrpSpPr>
          <p:grpSpPr bwMode="auto">
            <a:xfrm flipH="1">
              <a:off x="1039" y="3509"/>
              <a:ext cx="1433" cy="321"/>
              <a:chOff x="1152" y="1824"/>
              <a:chExt cx="1296" cy="240"/>
            </a:xfrm>
          </p:grpSpPr>
          <p:sp>
            <p:nvSpPr>
              <p:cNvPr id="17"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8"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HTTP </a:t>
                </a:r>
                <a:r>
                  <a:rPr kumimoji="1" lang="zh-CN" altLang="en-US" sz="1400" b="1" dirty="0">
                    <a:solidFill>
                      <a:schemeClr val="bg1"/>
                    </a:solidFill>
                    <a:latin typeface="微软雅黑" panose="020B0503020204020204" pitchFamily="34" charset="-122"/>
                    <a:ea typeface="微软雅黑" panose="020B0503020204020204" pitchFamily="34" charset="-122"/>
                  </a:rPr>
                  <a:t>响应报文</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sp>
        <p:nvSpPr>
          <p:cNvPr id="19"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anose="020B0503020204020204" pitchFamily="34" charset="-122"/>
                <a:ea typeface="微软雅黑" panose="020B0503020204020204" pitchFamily="34" charset="-122"/>
              </a:rPr>
              <a:t>万维网服务器</a:t>
            </a:r>
            <a:endParaRPr kumimoji="1" lang="zh-CN" altLang="en-US" sz="1400" b="1" dirty="0">
              <a:latin typeface="微软雅黑" panose="020B0503020204020204" pitchFamily="34" charset="-122"/>
              <a:ea typeface="微软雅黑" panose="020B0503020204020204" pitchFamily="34" charset="-122"/>
            </a:endParaRPr>
          </a:p>
        </p:txBody>
      </p:sp>
      <p:sp>
        <p:nvSpPr>
          <p:cNvPr id="20"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21"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anose="020B0503020204020204" pitchFamily="34" charset="-122"/>
                <a:ea typeface="微软雅黑" panose="020B0503020204020204" pitchFamily="34" charset="-122"/>
              </a:rPr>
              <a:t>浏览器</a:t>
            </a:r>
            <a:endParaRPr kumimoji="1" lang="zh-CN" altLang="en-US" sz="1400" b="1" dirty="0">
              <a:latin typeface="微软雅黑" panose="020B0503020204020204" pitchFamily="34" charset="-122"/>
              <a:ea typeface="微软雅黑" panose="020B0503020204020204" pitchFamily="34" charset="-122"/>
            </a:endParaRPr>
          </a:p>
          <a:p>
            <a:pPr>
              <a:lnSpc>
                <a:spcPct val="90000"/>
              </a:lnSpc>
            </a:pPr>
            <a:r>
              <a:rPr kumimoji="1" lang="zh-CN" altLang="en-US" sz="1400" b="1" dirty="0">
                <a:latin typeface="微软雅黑" panose="020B0503020204020204" pitchFamily="34" charset="-122"/>
                <a:ea typeface="微软雅黑" panose="020B0503020204020204" pitchFamily="34" charset="-122"/>
              </a:rPr>
              <a:t> 程序</a:t>
            </a:r>
            <a:endParaRPr kumimoji="1" lang="zh-CN" altLang="en-US" sz="1400" b="1" dirty="0">
              <a:latin typeface="微软雅黑" panose="020B0503020204020204" pitchFamily="34" charset="-122"/>
              <a:ea typeface="微软雅黑" panose="020B0503020204020204" pitchFamily="34" charset="-122"/>
            </a:endParaRPr>
          </a:p>
        </p:txBody>
      </p:sp>
      <p:sp>
        <p:nvSpPr>
          <p:cNvPr id="22"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anose="020B0503020204020204" pitchFamily="34" charset="-122"/>
                <a:ea typeface="微软雅黑" panose="020B0503020204020204" pitchFamily="34" charset="-122"/>
              </a:rPr>
              <a:t>万维网客户</a:t>
            </a:r>
            <a:endParaRPr kumimoji="1" lang="zh-CN" altLang="en-US" sz="1400" b="1" dirty="0">
              <a:latin typeface="微软雅黑" panose="020B0503020204020204" pitchFamily="34" charset="-122"/>
              <a:ea typeface="微软雅黑" panose="020B0503020204020204" pitchFamily="34" charset="-122"/>
            </a:endParaRPr>
          </a:p>
        </p:txBody>
      </p:sp>
      <p:sp>
        <p:nvSpPr>
          <p:cNvPr id="23" name="Line 10"/>
          <p:cNvSpPr>
            <a:spLocks noChangeShapeType="1"/>
          </p:cNvSpPr>
          <p:nvPr/>
        </p:nvSpPr>
        <p:spPr bwMode="auto">
          <a:xfrm>
            <a:off x="5067412" y="1910204"/>
            <a:ext cx="605705" cy="379093"/>
          </a:xfrm>
          <a:prstGeom prst="line">
            <a:avLst/>
          </a:prstGeom>
          <a:noFill/>
          <a:ln w="28575">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4"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anose="020B0503020204020204" pitchFamily="34" charset="-122"/>
                <a:ea typeface="微软雅黑" panose="020B0503020204020204" pitchFamily="34" charset="-122"/>
              </a:rPr>
              <a:t>服务器</a:t>
            </a:r>
            <a:endParaRPr kumimoji="1" lang="zh-CN" altLang="en-US" sz="1400" b="1">
              <a:latin typeface="微软雅黑" panose="020B0503020204020204" pitchFamily="34" charset="-122"/>
              <a:ea typeface="微软雅黑" panose="020B0503020204020204" pitchFamily="34" charset="-122"/>
            </a:endParaRPr>
          </a:p>
          <a:p>
            <a:pPr>
              <a:lnSpc>
                <a:spcPct val="90000"/>
              </a:lnSpc>
            </a:pPr>
            <a:r>
              <a:rPr kumimoji="1" lang="zh-CN" altLang="en-US" sz="1400" b="1">
                <a:latin typeface="微软雅黑" panose="020B0503020204020204" pitchFamily="34" charset="-122"/>
                <a:ea typeface="微软雅黑" panose="020B0503020204020204" pitchFamily="34" charset="-122"/>
              </a:rPr>
              <a:t> 程序</a:t>
            </a:r>
            <a:endParaRPr kumimoji="1" lang="zh-CN" altLang="en-US" sz="1400" b="1">
              <a:latin typeface="微软雅黑" panose="020B0503020204020204" pitchFamily="34" charset="-122"/>
              <a:ea typeface="微软雅黑" panose="020B0503020204020204" pitchFamily="34" charset="-122"/>
            </a:endParaRPr>
          </a:p>
        </p:txBody>
      </p:sp>
      <p:sp>
        <p:nvSpPr>
          <p:cNvPr id="25"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anose="020B0503020204020204" pitchFamily="34" charset="-122"/>
                <a:ea typeface="微软雅黑" panose="020B0503020204020204" pitchFamily="34" charset="-122"/>
              </a:rPr>
              <a:t>HTTP</a:t>
            </a:r>
            <a:endParaRPr kumimoji="1" lang="en-US" altLang="zh-CN" sz="1400" b="1">
              <a:latin typeface="微软雅黑" panose="020B0503020204020204" pitchFamily="34" charset="-122"/>
              <a:ea typeface="微软雅黑" panose="020B0503020204020204" pitchFamily="34" charset="-122"/>
            </a:endParaRPr>
          </a:p>
        </p:txBody>
      </p:sp>
      <p:sp>
        <p:nvSpPr>
          <p:cNvPr id="27"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28" name="Line 21"/>
          <p:cNvSpPr>
            <a:spLocks noChangeShapeType="1"/>
          </p:cNvSpPr>
          <p:nvPr/>
        </p:nvSpPr>
        <p:spPr bwMode="auto">
          <a:xfrm flipH="1">
            <a:off x="2423324" y="1910204"/>
            <a:ext cx="585052" cy="397351"/>
          </a:xfrm>
          <a:prstGeom prst="line">
            <a:avLst/>
          </a:prstGeom>
          <a:noFill/>
          <a:ln w="28575">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29" name="Group 50"/>
          <p:cNvGrpSpPr/>
          <p:nvPr/>
        </p:nvGrpSpPr>
        <p:grpSpPr bwMode="auto">
          <a:xfrm>
            <a:off x="1935051" y="2889486"/>
            <a:ext cx="3964277" cy="1325894"/>
            <a:chOff x="431" y="2722"/>
            <a:chExt cx="3207" cy="1162"/>
          </a:xfrm>
        </p:grpSpPr>
        <p:sp>
          <p:nvSpPr>
            <p:cNvPr id="30" name="Line 27"/>
            <p:cNvSpPr>
              <a:spLocks noChangeShapeType="1"/>
            </p:cNvSpPr>
            <p:nvPr/>
          </p:nvSpPr>
          <p:spPr bwMode="auto">
            <a:xfrm>
              <a:off x="664" y="2791"/>
              <a:ext cx="0" cy="109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Line 28"/>
            <p:cNvSpPr>
              <a:spLocks noChangeShapeType="1"/>
            </p:cNvSpPr>
            <p:nvPr/>
          </p:nvSpPr>
          <p:spPr bwMode="auto">
            <a:xfrm>
              <a:off x="3638" y="2855"/>
              <a:ext cx="0" cy="1029"/>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32" name="Group 44"/>
            <p:cNvGrpSpPr/>
            <p:nvPr/>
          </p:nvGrpSpPr>
          <p:grpSpPr bwMode="auto">
            <a:xfrm>
              <a:off x="431" y="2722"/>
              <a:ext cx="3207" cy="519"/>
              <a:chOff x="431" y="2722"/>
              <a:chExt cx="3207" cy="519"/>
            </a:xfrm>
          </p:grpSpPr>
          <p:sp>
            <p:nvSpPr>
              <p:cNvPr id="33" name="Line 23"/>
              <p:cNvSpPr>
                <a:spLocks noChangeShapeType="1"/>
              </p:cNvSpPr>
              <p:nvPr/>
            </p:nvSpPr>
            <p:spPr bwMode="auto">
              <a:xfrm flipV="1">
                <a:off x="673" y="3080"/>
                <a:ext cx="2965" cy="11"/>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34" name="Group 24"/>
              <p:cNvGrpSpPr/>
              <p:nvPr/>
            </p:nvGrpSpPr>
            <p:grpSpPr bwMode="auto">
              <a:xfrm>
                <a:off x="1419" y="2919"/>
                <a:ext cx="1461" cy="322"/>
                <a:chOff x="1152" y="1824"/>
                <a:chExt cx="1296" cy="240"/>
              </a:xfrm>
            </p:grpSpPr>
            <p:sp>
              <p:nvSpPr>
                <p:cNvPr id="36"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37"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HTTP </a:t>
                  </a:r>
                  <a:r>
                    <a:rPr kumimoji="1" lang="zh-CN" altLang="en-US" sz="1400" b="1" dirty="0">
                      <a:solidFill>
                        <a:schemeClr val="bg1"/>
                      </a:solidFill>
                      <a:latin typeface="微软雅黑" panose="020B0503020204020204" pitchFamily="34" charset="-122"/>
                      <a:ea typeface="微软雅黑" panose="020B0503020204020204" pitchFamily="34" charset="-122"/>
                    </a:rPr>
                    <a:t>请求报文</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35"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b="1"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sz="1400" b="1" dirty="0">
                    <a:latin typeface="微软雅黑" panose="020B0503020204020204" pitchFamily="34" charset="-122"/>
                    <a:ea typeface="微软雅黑" panose="020B0503020204020204" pitchFamily="34" charset="-122"/>
                  </a:rPr>
                  <a:t> </a:t>
                </a:r>
                <a:r>
                  <a:rPr kumimoji="1" lang="zh-CN" altLang="en-US" sz="1400" b="1" dirty="0">
                    <a:latin typeface="微软雅黑" panose="020B0503020204020204" pitchFamily="34" charset="-122"/>
                    <a:ea typeface="微软雅黑" panose="020B0503020204020204" pitchFamily="34" charset="-122"/>
                  </a:rPr>
                  <a:t>请求文档</a:t>
                </a:r>
                <a:endParaRPr kumimoji="1" lang="zh-CN" altLang="en-US" sz="1400" b="1" dirty="0">
                  <a:latin typeface="微软雅黑" panose="020B0503020204020204" pitchFamily="34" charset="-122"/>
                  <a:ea typeface="微软雅黑" panose="020B0503020204020204" pitchFamily="34" charset="-122"/>
                </a:endParaRPr>
              </a:p>
            </p:txBody>
          </p:sp>
        </p:grpSp>
      </p:grpSp>
      <p:sp>
        <p:nvSpPr>
          <p:cNvPr id="40" name="Text Box 31"/>
          <p:cNvSpPr txBox="1">
            <a:spLocks noChangeArrowheads="1"/>
          </p:cNvSpPr>
          <p:nvPr/>
        </p:nvSpPr>
        <p:spPr bwMode="auto">
          <a:xfrm>
            <a:off x="1074048" y="3547566"/>
            <a:ext cx="110799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en-US" altLang="zh-CN" sz="1800" b="1" dirty="0" smtClean="0">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400" b="1" dirty="0">
                <a:latin typeface="微软雅黑" panose="020B0503020204020204" pitchFamily="34" charset="-122"/>
                <a:ea typeface="微软雅黑" panose="020B0503020204020204" pitchFamily="34" charset="-122"/>
              </a:rPr>
              <a:t>此程序在</a:t>
            </a:r>
            <a:endParaRPr kumimoji="1" lang="zh-CN" altLang="en-US" sz="1400" b="1" dirty="0">
              <a:latin typeface="微软雅黑" panose="020B0503020204020204" pitchFamily="34" charset="-122"/>
              <a:ea typeface="微软雅黑" panose="020B0503020204020204" pitchFamily="34" charset="-122"/>
            </a:endParaRPr>
          </a:p>
          <a:p>
            <a:pPr algn="ctr"/>
            <a:r>
              <a:rPr kumimoji="1" lang="zh-CN" altLang="en-US" sz="1400" b="1" dirty="0">
                <a:latin typeface="微软雅黑" panose="020B0503020204020204" pitchFamily="34" charset="-122"/>
                <a:ea typeface="微软雅黑" panose="020B0503020204020204" pitchFamily="34" charset="-122"/>
              </a:rPr>
              <a:t>客户端创建</a:t>
            </a:r>
            <a:endParaRPr kumimoji="1" lang="zh-CN" altLang="en-US" sz="1400" b="1" dirty="0">
              <a:latin typeface="微软雅黑" panose="020B0503020204020204" pitchFamily="34" charset="-122"/>
              <a:ea typeface="微软雅黑" panose="020B0503020204020204" pitchFamily="34" charset="-122"/>
            </a:endParaRPr>
          </a:p>
          <a:p>
            <a:pPr algn="ctr"/>
            <a:r>
              <a:rPr kumimoji="1" lang="zh-CN" altLang="en-US" sz="1400" b="1" dirty="0">
                <a:latin typeface="微软雅黑" panose="020B0503020204020204" pitchFamily="34" charset="-122"/>
                <a:ea typeface="微软雅黑" panose="020B0503020204020204" pitchFamily="34" charset="-122"/>
              </a:rPr>
              <a:t>出活动文档</a:t>
            </a:r>
            <a:endParaRPr kumimoji="1" lang="zh-CN" altLang="en-US" sz="1400" b="1" dirty="0">
              <a:latin typeface="微软雅黑" panose="020B0503020204020204" pitchFamily="34" charset="-122"/>
              <a:ea typeface="微软雅黑" panose="020B0503020204020204" pitchFamily="34" charset="-122"/>
            </a:endParaRPr>
          </a:p>
        </p:txBody>
      </p:sp>
      <p:sp>
        <p:nvSpPr>
          <p:cNvPr id="42"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5" name="Text Box 31"/>
          <p:cNvSpPr txBox="1">
            <a:spLocks noChangeArrowheads="1"/>
          </p:cNvSpPr>
          <p:nvPr/>
        </p:nvSpPr>
        <p:spPr bwMode="auto">
          <a:xfrm>
            <a:off x="6490906" y="3057583"/>
            <a:ext cx="14394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b="1" dirty="0">
                <a:latin typeface="微软雅黑" panose="020B0503020204020204" pitchFamily="34" charset="-122"/>
                <a:ea typeface="微软雅黑" panose="020B0503020204020204" pitchFamily="34" charset="-122"/>
              </a:rPr>
              <a:t>程序事先被编译成二进制代码，存放为文件</a:t>
            </a:r>
            <a:endParaRPr kumimoji="1" lang="zh-CN" altLang="en-US" sz="1400" b="1" dirty="0">
              <a:latin typeface="微软雅黑" panose="020B0503020204020204" pitchFamily="34" charset="-122"/>
              <a:ea typeface="微软雅黑" panose="020B0503020204020204" pitchFamily="34" charset="-122"/>
            </a:endParaRPr>
          </a:p>
        </p:txBody>
      </p:sp>
      <p:sp>
        <p:nvSpPr>
          <p:cNvPr id="10" name="Line 18"/>
          <p:cNvSpPr>
            <a:spLocks noChangeShapeType="1"/>
          </p:cNvSpPr>
          <p:nvPr/>
        </p:nvSpPr>
        <p:spPr bwMode="auto">
          <a:xfrm>
            <a:off x="5845975" y="2289297"/>
            <a:ext cx="1176617" cy="586168"/>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6" name="Text Box 31"/>
          <p:cNvSpPr txBox="1">
            <a:spLocks noChangeArrowheads="1"/>
          </p:cNvSpPr>
          <p:nvPr/>
        </p:nvSpPr>
        <p:spPr bwMode="auto">
          <a:xfrm>
            <a:off x="6490906" y="2427734"/>
            <a:ext cx="14394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b="1" dirty="0" smtClean="0">
                <a:latin typeface="微软雅黑" panose="020B0503020204020204" pitchFamily="34" charset="-122"/>
                <a:ea typeface="微软雅黑" panose="020B0503020204020204" pitchFamily="34" charset="-122"/>
              </a:rPr>
              <a:t>程序</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2000"/>
                                        <p:tgtEl>
                                          <p:spTgt spid="12"/>
                                        </p:tgtEl>
                                      </p:cBhvr>
                                    </p:animEffect>
                                  </p:childTnLst>
                                </p:cTn>
                              </p:par>
                            </p:childTnLst>
                          </p:cTn>
                        </p:par>
                        <p:par>
                          <p:cTn id="12" fill="hold">
                            <p:stCondLst>
                              <p:cond delay="4500"/>
                            </p:stCondLst>
                            <p:childTnLst>
                              <p:par>
                                <p:cTn id="13" presetID="1" presetClass="entr" presetSubtype="0" fill="hold" grpId="0" nodeType="afterEffect">
                                  <p:stCondLst>
                                    <p:cond delay="25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206492"/>
            <a:ext cx="823042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由美国 </a:t>
            </a:r>
            <a:r>
              <a:rPr lang="en-US" altLang="zh-CN" sz="2000" b="1" dirty="0">
                <a:latin typeface="微软雅黑" panose="020B0503020204020204" pitchFamily="34" charset="-122"/>
                <a:ea typeface="微软雅黑" panose="020B0503020204020204" pitchFamily="34" charset="-122"/>
              </a:rPr>
              <a:t>Sun </a:t>
            </a:r>
            <a:r>
              <a:rPr lang="zh-CN" altLang="en-US" sz="2000" b="1" dirty="0">
                <a:latin typeface="微软雅黑" panose="020B0503020204020204" pitchFamily="34" charset="-122"/>
                <a:ea typeface="微软雅黑" panose="020B0503020204020204" pitchFamily="34" charset="-122"/>
              </a:rPr>
              <a:t>公司开发的</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语言是一项用于创建和运行活动文档的技术。</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技术中使用 “</a:t>
            </a:r>
            <a:r>
              <a:rPr lang="zh-CN" altLang="en-US" sz="2000" b="1" dirty="0">
                <a:solidFill>
                  <a:srgbClr val="0000FF"/>
                </a:solidFill>
                <a:latin typeface="微软雅黑" panose="020B0503020204020204" pitchFamily="34" charset="-122"/>
                <a:ea typeface="微软雅黑" panose="020B0503020204020204" pitchFamily="34" charset="-122"/>
              </a:rPr>
              <a:t>小应用程序</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(applet) </a:t>
            </a:r>
            <a:r>
              <a:rPr lang="zh-CN" altLang="en-US" sz="2000" b="1" dirty="0">
                <a:latin typeface="微软雅黑" panose="020B0503020204020204" pitchFamily="34" charset="-122"/>
                <a:ea typeface="微软雅黑" panose="020B0503020204020204" pitchFamily="34" charset="-122"/>
              </a:rPr>
              <a:t>来描述活动文档程序。</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用户从万维网服务器下载嵌入了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小应用程序的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文档后，可在浏览器的屏幕上点击某个图像，就可看到动画效果，或在下拉式菜单中点击某个项目，就可看到计算结果。</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技术是活动文档技术的一部分。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86534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3956"/>
            <a:ext cx="320228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用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技术创建活动</a:t>
            </a:r>
            <a:r>
              <a:rPr lang="zh-CN" altLang="en-US" sz="2000" b="1" dirty="0" smtClean="0">
                <a:latin typeface="微软雅黑" panose="020B0503020204020204" pitchFamily="34" charset="-122"/>
                <a:ea typeface="微软雅黑" panose="020B0503020204020204" pitchFamily="34" charset="-122"/>
              </a:rPr>
              <a:t>文档</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645269" y="1252212"/>
            <a:ext cx="785346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anose="020B0503020204020204" pitchFamily="34" charset="-122"/>
                <a:ea typeface="微软雅黑" panose="020B0503020204020204" pitchFamily="34" charset="-122"/>
              </a:rPr>
              <a:t>程序设计语言</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包含一个新的程序设计语言，用来编写传统的计算机程序和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小应用程序。</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anose="020B0503020204020204" pitchFamily="34" charset="-122"/>
                <a:ea typeface="微软雅黑" panose="020B0503020204020204" pitchFamily="34" charset="-122"/>
              </a:rPr>
              <a:t>运行 </a:t>
            </a:r>
            <a:r>
              <a:rPr lang="en-US" altLang="zh-CN" sz="2000" b="1" dirty="0">
                <a:solidFill>
                  <a:srgbClr val="0000FF"/>
                </a:solidFill>
                <a:latin typeface="微软雅黑" panose="020B0503020204020204" pitchFamily="34" charset="-122"/>
                <a:ea typeface="微软雅黑" panose="020B0503020204020204" pitchFamily="34" charset="-122"/>
              </a:rPr>
              <a:t>(runtime) </a:t>
            </a:r>
            <a:r>
              <a:rPr lang="zh-CN" altLang="en-US" sz="2000" b="1" dirty="0">
                <a:solidFill>
                  <a:srgbClr val="0000FF"/>
                </a:solidFill>
                <a:latin typeface="微软雅黑" panose="020B0503020204020204" pitchFamily="34" charset="-122"/>
                <a:ea typeface="微软雅黑" panose="020B0503020204020204" pitchFamily="34" charset="-122"/>
              </a:rPr>
              <a:t>环境。</a:t>
            </a:r>
            <a:r>
              <a:rPr lang="zh-CN" altLang="en-US" sz="2000" b="1" dirty="0">
                <a:latin typeface="微软雅黑" panose="020B0503020204020204" pitchFamily="34" charset="-122"/>
                <a:ea typeface="微软雅黑" panose="020B0503020204020204" pitchFamily="34" charset="-122"/>
              </a:rPr>
              <a:t>这是运行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程序所必须的运行环境，其中包括 </a:t>
            </a:r>
            <a:r>
              <a:rPr lang="en-US" altLang="zh-CN" sz="2000" b="1" dirty="0" smtClean="0">
                <a:latin typeface="微软雅黑" panose="020B0503020204020204" pitchFamily="34" charset="-122"/>
                <a:ea typeface="微软雅黑" panose="020B0503020204020204" pitchFamily="34" charset="-122"/>
              </a:rPr>
              <a:t>Java</a:t>
            </a:r>
            <a:r>
              <a:rPr lang="zh-CN" altLang="en-US" sz="2000" b="1" dirty="0" smtClean="0">
                <a:latin typeface="微软雅黑" panose="020B0503020204020204" pitchFamily="34" charset="-122"/>
                <a:ea typeface="微软雅黑" panose="020B0503020204020204" pitchFamily="34" charset="-122"/>
              </a:rPr>
              <a:t>虚拟机</a:t>
            </a:r>
            <a:r>
              <a:rPr lang="zh-CN" altLang="en-US" sz="2000" b="1" dirty="0">
                <a:latin typeface="微软雅黑" panose="020B0503020204020204" pitchFamily="34" charset="-122"/>
                <a:ea typeface="微软雅黑" panose="020B0503020204020204" pitchFamily="34" charset="-122"/>
              </a:rPr>
              <a:t>（简称</a:t>
            </a:r>
            <a:r>
              <a:rPr lang="zh-CN" altLang="en-US" sz="2000" b="1" dirty="0" smtClean="0">
                <a:latin typeface="微软雅黑" panose="020B0503020204020204" pitchFamily="34" charset="-122"/>
                <a:ea typeface="微软雅黑" panose="020B0503020204020204" pitchFamily="34" charset="-122"/>
              </a:rPr>
              <a:t>为</a:t>
            </a:r>
            <a:r>
              <a:rPr lang="en-US" altLang="zh-CN" sz="2000" b="1" dirty="0" smtClean="0">
                <a:latin typeface="微软雅黑" panose="020B0503020204020204" pitchFamily="34" charset="-122"/>
                <a:ea typeface="微软雅黑" panose="020B0503020204020204" pitchFamily="34" charset="-122"/>
              </a:rPr>
              <a:t>JVM</a:t>
            </a:r>
            <a:r>
              <a:rPr lang="zh-CN" altLang="en-US" sz="2000" b="1" dirty="0">
                <a:latin typeface="微软雅黑" panose="020B0503020204020204" pitchFamily="34" charset="-122"/>
                <a:ea typeface="微软雅黑" panose="020B0503020204020204" pitchFamily="34" charset="-122"/>
              </a:rPr>
              <a:t>），该软件定义</a:t>
            </a:r>
            <a:r>
              <a:rPr lang="zh-CN" altLang="en-US" sz="2000" b="1" dirty="0" smtClean="0">
                <a:latin typeface="微软雅黑" panose="020B0503020204020204" pitchFamily="34" charset="-122"/>
                <a:ea typeface="微软雅黑" panose="020B0503020204020204" pitchFamily="34" charset="-122"/>
              </a:rPr>
              <a:t>了</a:t>
            </a:r>
            <a:r>
              <a:rPr lang="en-US" altLang="zh-CN" sz="2000" b="1" dirty="0" smtClean="0">
                <a:latin typeface="微软雅黑" panose="020B0503020204020204" pitchFamily="34" charset="-122"/>
                <a:ea typeface="微软雅黑" panose="020B0503020204020204" pitchFamily="34" charset="-122"/>
              </a:rPr>
              <a:t>Java</a:t>
            </a:r>
            <a:r>
              <a:rPr lang="zh-CN" altLang="en-US" sz="2000" b="1" dirty="0" smtClean="0">
                <a:latin typeface="微软雅黑" panose="020B0503020204020204" pitchFamily="34" charset="-122"/>
                <a:ea typeface="微软雅黑" panose="020B0503020204020204" pitchFamily="34" charset="-122"/>
              </a:rPr>
              <a:t>二进制代码</a:t>
            </a:r>
            <a:r>
              <a:rPr lang="zh-CN" altLang="en-US" sz="2000" b="1" dirty="0">
                <a:latin typeface="微软雅黑" panose="020B0503020204020204" pitchFamily="34" charset="-122"/>
                <a:ea typeface="微软雅黑" panose="020B0503020204020204" pitchFamily="34" charset="-122"/>
              </a:rPr>
              <a:t>的执行模型。</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anose="020B0503020204020204" pitchFamily="34" charset="-122"/>
                <a:ea typeface="微软雅黑" panose="020B0503020204020204" pitchFamily="34" charset="-122"/>
              </a:rPr>
              <a:t>类</a:t>
            </a:r>
            <a:r>
              <a:rPr lang="zh-CN" altLang="en-US" sz="2000" b="1" dirty="0">
                <a:solidFill>
                  <a:srgbClr val="0000FF"/>
                </a:solidFill>
                <a:latin typeface="微软雅黑" panose="020B0503020204020204" pitchFamily="34" charset="-122"/>
                <a:ea typeface="微软雅黑" panose="020B0503020204020204" pitchFamily="34" charset="-122"/>
              </a:rPr>
              <a:t>库 </a:t>
            </a:r>
            <a:r>
              <a:rPr lang="en-US" altLang="zh-CN" sz="2000" b="1" dirty="0">
                <a:solidFill>
                  <a:srgbClr val="0000FF"/>
                </a:solidFill>
                <a:latin typeface="微软雅黑" panose="020B0503020204020204" pitchFamily="34" charset="-122"/>
                <a:ea typeface="微软雅黑" panose="020B0503020204020204" pitchFamily="34" charset="-122"/>
              </a:rPr>
              <a:t>(class library)</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为了更容易</a:t>
            </a:r>
            <a:r>
              <a:rPr lang="zh-CN" altLang="en-US" sz="2000" b="1" dirty="0" smtClean="0">
                <a:latin typeface="微软雅黑" panose="020B0503020204020204" pitchFamily="34" charset="-122"/>
                <a:ea typeface="微软雅黑" panose="020B0503020204020204" pitchFamily="34" charset="-122"/>
              </a:rPr>
              <a:t>编写</a:t>
            </a:r>
            <a:r>
              <a:rPr lang="en-US" altLang="zh-CN" sz="2000" b="1" dirty="0" smtClean="0">
                <a:latin typeface="微软雅黑" panose="020B0503020204020204" pitchFamily="34" charset="-122"/>
                <a:ea typeface="微软雅黑" panose="020B0503020204020204" pitchFamily="34" charset="-122"/>
              </a:rPr>
              <a:t>Java</a:t>
            </a:r>
            <a:r>
              <a:rPr lang="zh-CN" altLang="en-US" sz="2000" b="1" dirty="0" smtClean="0">
                <a:latin typeface="微软雅黑" panose="020B0503020204020204" pitchFamily="34" charset="-122"/>
                <a:ea typeface="微软雅黑" panose="020B0503020204020204" pitchFamily="34" charset="-122"/>
              </a:rPr>
              <a:t>小</a:t>
            </a:r>
            <a:r>
              <a:rPr lang="zh-CN" altLang="en-US" sz="2000" b="1" dirty="0">
                <a:latin typeface="微软雅黑" panose="020B0503020204020204" pitchFamily="34" charset="-122"/>
                <a:ea typeface="微软雅黑" panose="020B0503020204020204" pitchFamily="34" charset="-122"/>
              </a:rPr>
              <a:t>应用程序，</a:t>
            </a:r>
            <a:r>
              <a:rPr lang="en-US" altLang="zh-CN" sz="2000" b="1" dirty="0" smtClean="0">
                <a:latin typeface="微软雅黑" panose="020B0503020204020204" pitchFamily="34" charset="-122"/>
                <a:ea typeface="微软雅黑" panose="020B0503020204020204" pitchFamily="34" charset="-122"/>
              </a:rPr>
              <a:t>Java</a:t>
            </a:r>
            <a:r>
              <a:rPr lang="zh-CN" altLang="en-US" sz="2000" b="1" dirty="0" smtClean="0">
                <a:latin typeface="微软雅黑" panose="020B0503020204020204" pitchFamily="34" charset="-122"/>
                <a:ea typeface="微软雅黑" panose="020B0503020204020204" pitchFamily="34" charset="-122"/>
              </a:rPr>
              <a:t>提供</a:t>
            </a:r>
            <a:r>
              <a:rPr lang="zh-CN" altLang="en-US" sz="2000" b="1" dirty="0">
                <a:latin typeface="微软雅黑" panose="020B0503020204020204" pitchFamily="34" charset="-122"/>
                <a:ea typeface="微软雅黑" panose="020B0503020204020204" pitchFamily="34" charset="-122"/>
              </a:rPr>
              <a:t>了强大的类库支持。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645268" y="911060"/>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59676"/>
            <a:ext cx="363830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技术有三个主要</a:t>
            </a:r>
            <a:r>
              <a:rPr lang="zh-CN" altLang="en-US" sz="2000" b="1" dirty="0" smtClean="0">
                <a:latin typeface="微软雅黑" panose="020B0503020204020204" pitchFamily="34" charset="-122"/>
                <a:ea typeface="微软雅黑" panose="020B0503020204020204" pitchFamily="34" charset="-122"/>
              </a:rPr>
              <a:t>组成部分</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19734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是一种面向对象的高级语言，从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派生出来的，它省略了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很多复杂的、很少用的语言特点。</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的每一个数据项都有一个确定的类型。对数据的操作严格按照该数据的类型来进行。</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的编译程序将源程序转换成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字节码 </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bytecode</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，这是一种与机器无关的二进制代码。计算机程序调用解释程序读取字节码，并解释执行。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85619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04812"/>
            <a:ext cx="74007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Java</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11242" y="950460"/>
            <a:ext cx="809449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语言、字节码以及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运行系统都被设计成与计算机硬件</a:t>
            </a:r>
            <a:r>
              <a:rPr lang="zh-CN" altLang="en-US" sz="2000" b="1" dirty="0" smtClean="0">
                <a:latin typeface="微软雅黑" panose="020B0503020204020204" pitchFamily="34" charset="-122"/>
                <a:ea typeface="微软雅黑" panose="020B0503020204020204" pitchFamily="34" charset="-122"/>
              </a:rPr>
              <a:t>无关</a:t>
            </a:r>
            <a:r>
              <a:rPr lang="zh-CN" altLang="en-US" sz="2000" b="1" dirty="0">
                <a:latin typeface="微软雅黑" panose="020B0503020204020204" pitchFamily="34" charset="-122"/>
                <a:ea typeface="微软雅黑" panose="020B0503020204020204" pitchFamily="34" charset="-122"/>
              </a:rPr>
              <a:t>。一旦形成了字节码，就可在任何计算机上运行并产生相同的输出。</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小应用程序与机器无关可使在任何计算机上运行的浏览器程序能够下载并运行活动文档。</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可保证活动文档在所有的浏览器上产生同样的正确输出。</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可大大地降低活动文档的创建和测试费用，因为不必为每一种计算机都制作一个副本。</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645884"/>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4500"/>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计算机硬件无关</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492954" y="1307076"/>
            <a:ext cx="81755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运行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的浏览器需要有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解释程序和 </a:t>
            </a:r>
            <a:r>
              <a:rPr lang="en-US" altLang="zh-CN" sz="2000" b="1" dirty="0">
                <a:latin typeface="微软雅黑" panose="020B0503020204020204" pitchFamily="34" charset="-122"/>
                <a:ea typeface="微软雅黑" panose="020B0503020204020204" pitchFamily="34" charset="-122"/>
              </a:rPr>
              <a:t>Java </a:t>
            </a:r>
            <a:r>
              <a:rPr lang="zh-CN" altLang="en-US" sz="2000" b="1" dirty="0">
                <a:latin typeface="微软雅黑" panose="020B0503020204020204" pitchFamily="34" charset="-122"/>
                <a:ea typeface="微软雅黑" panose="020B0503020204020204" pitchFamily="34" charset="-122"/>
              </a:rPr>
              <a:t>小应用程序解释程序。</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解释程序的核心是一个模仿计算机的简单循环。</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解释程序维持一个指令指针，在初始化时指在小应用程序的开始处。</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在每一次循环操作时，解释程序在指令指针指向的地址读取字节码。然后解释程序对字节码进行解码，并完成指明的操作</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965924"/>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14540"/>
            <a:ext cx="184294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Java </a:t>
            </a:r>
            <a:r>
              <a:rPr lang="zh-CN" altLang="en-US" sz="2000" b="1" dirty="0" smtClean="0">
                <a:latin typeface="微软雅黑" panose="020B0503020204020204" pitchFamily="34" charset="-122"/>
                <a:ea typeface="微软雅黑" panose="020B0503020204020204" pitchFamily="34" charset="-122"/>
              </a:rPr>
              <a:t>解释程序</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9" name="Rectangle 6"/>
          <p:cNvSpPr>
            <a:spLocks noChangeArrowheads="1"/>
          </p:cNvSpPr>
          <p:nvPr/>
        </p:nvSpPr>
        <p:spPr bwMode="auto">
          <a:xfrm>
            <a:off x="3424626" y="600654"/>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互联网的域名</a:t>
            </a:r>
            <a:r>
              <a:rPr lang="zh-CN" altLang="en-US" sz="2000" b="1" dirty="0" smtClean="0">
                <a:solidFill>
                  <a:schemeClr val="bg1"/>
                </a:solidFill>
                <a:latin typeface="微软雅黑" panose="020B0503020204020204" pitchFamily="34" charset="-122"/>
                <a:ea typeface="微软雅黑" panose="020B0503020204020204" pitchFamily="34" charset="-122"/>
              </a:rPr>
              <a:t>空间</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0" name="圆角矩形 7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ectangle 122"/>
          <p:cNvSpPr>
            <a:spLocks noChangeArrowheads="1"/>
          </p:cNvSpPr>
          <p:nvPr/>
        </p:nvSpPr>
        <p:spPr bwMode="auto">
          <a:xfrm>
            <a:off x="4927416" y="1108154"/>
            <a:ext cx="409790" cy="324229"/>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dirty="0">
                <a:solidFill>
                  <a:srgbClr val="CC00CC"/>
                </a:solidFill>
                <a:latin typeface="微软雅黑" panose="020B0503020204020204" pitchFamily="34" charset="-122"/>
                <a:ea typeface="微软雅黑" panose="020B0503020204020204" pitchFamily="34" charset="-122"/>
              </a:rPr>
              <a:t>根</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grpSp>
        <p:nvGrpSpPr>
          <p:cNvPr id="82" name="Group 216"/>
          <p:cNvGrpSpPr/>
          <p:nvPr/>
        </p:nvGrpSpPr>
        <p:grpSpPr bwMode="auto">
          <a:xfrm>
            <a:off x="1111677" y="3483492"/>
            <a:ext cx="6369560" cy="760061"/>
            <a:chOff x="113" y="2435"/>
            <a:chExt cx="5005" cy="647"/>
          </a:xfrm>
        </p:grpSpPr>
        <p:sp>
          <p:nvSpPr>
            <p:cNvPr id="83" name="Rectangle 211"/>
            <p:cNvSpPr>
              <a:spLocks noChangeArrowheads="1"/>
            </p:cNvSpPr>
            <p:nvPr/>
          </p:nvSpPr>
          <p:spPr bwMode="auto">
            <a:xfrm>
              <a:off x="950" y="2822"/>
              <a:ext cx="144" cy="260"/>
            </a:xfrm>
            <a:prstGeom prst="rect">
              <a:avLst/>
            </a:prstGeom>
            <a:solidFill>
              <a:srgbClr val="008000"/>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84" name="Rectangle 130"/>
            <p:cNvSpPr>
              <a:spLocks noChangeArrowheads="1"/>
            </p:cNvSpPr>
            <p:nvPr/>
          </p:nvSpPr>
          <p:spPr bwMode="auto">
            <a:xfrm>
              <a:off x="113" y="2819"/>
              <a:ext cx="708" cy="260"/>
            </a:xfrm>
            <a:prstGeom prst="rect">
              <a:avLst/>
            </a:prstGeom>
            <a:solidFill>
              <a:srgbClr val="008000"/>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anose="020B0503020204020204" pitchFamily="34" charset="-122"/>
                  <a:ea typeface="微软雅黑" panose="020B0503020204020204" pitchFamily="34" charset="-122"/>
                </a:rPr>
                <a:t>四级域名</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5" name="Text Box 131"/>
            <p:cNvSpPr txBox="1">
              <a:spLocks noChangeArrowheads="1"/>
            </p:cNvSpPr>
            <p:nvPr/>
          </p:nvSpPr>
          <p:spPr bwMode="auto">
            <a:xfrm>
              <a:off x="3556" y="2817"/>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chemeClr val="tx1"/>
                  </a:solidFill>
                  <a:latin typeface="微软雅黑" panose="020B0503020204020204" pitchFamily="34" charset="-122"/>
                  <a:ea typeface="微软雅黑" panose="020B0503020204020204" pitchFamily="34" charset="-122"/>
                </a:rPr>
                <a:t>mail</a:t>
              </a:r>
              <a:endParaRPr kumimoji="1"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86" name="Text Box 132"/>
            <p:cNvSpPr txBox="1">
              <a:spLocks noChangeArrowheads="1"/>
            </p:cNvSpPr>
            <p:nvPr/>
          </p:nvSpPr>
          <p:spPr bwMode="auto">
            <a:xfrm>
              <a:off x="4165" y="2801"/>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87" name="Text Box 151"/>
            <p:cNvSpPr txBox="1">
              <a:spLocks noChangeArrowheads="1"/>
            </p:cNvSpPr>
            <p:nvPr/>
          </p:nvSpPr>
          <p:spPr bwMode="auto">
            <a:xfrm>
              <a:off x="4614" y="2817"/>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www</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88" name="Line 155"/>
            <p:cNvSpPr>
              <a:spLocks noChangeShapeType="1"/>
            </p:cNvSpPr>
            <p:nvPr/>
          </p:nvSpPr>
          <p:spPr bwMode="auto">
            <a:xfrm>
              <a:off x="4381" y="2435"/>
              <a:ext cx="437" cy="47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9" name="Line 156"/>
            <p:cNvSpPr>
              <a:spLocks noChangeShapeType="1"/>
            </p:cNvSpPr>
            <p:nvPr/>
          </p:nvSpPr>
          <p:spPr bwMode="auto">
            <a:xfrm flipH="1">
              <a:off x="3819" y="2440"/>
              <a:ext cx="560" cy="44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90" name="Group 214"/>
          <p:cNvGrpSpPr/>
          <p:nvPr/>
        </p:nvGrpSpPr>
        <p:grpSpPr bwMode="auto">
          <a:xfrm>
            <a:off x="1111677" y="2051474"/>
            <a:ext cx="6915523" cy="775332"/>
            <a:chOff x="113" y="1216"/>
            <a:chExt cx="5434" cy="660"/>
          </a:xfrm>
        </p:grpSpPr>
        <p:sp>
          <p:nvSpPr>
            <p:cNvPr id="91" name="Rectangle 210"/>
            <p:cNvSpPr>
              <a:spLocks noChangeArrowheads="1"/>
            </p:cNvSpPr>
            <p:nvPr/>
          </p:nvSpPr>
          <p:spPr bwMode="auto">
            <a:xfrm>
              <a:off x="950" y="1616"/>
              <a:ext cx="144" cy="260"/>
            </a:xfrm>
            <a:prstGeom prst="rect">
              <a:avLst/>
            </a:prstGeom>
            <a:solidFill>
              <a:srgbClr val="0066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92" name="Text Box 105"/>
            <p:cNvSpPr txBox="1">
              <a:spLocks noChangeArrowheads="1"/>
            </p:cNvSpPr>
            <p:nvPr/>
          </p:nvSpPr>
          <p:spPr bwMode="auto">
            <a:xfrm>
              <a:off x="1882"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3" name="Text Box 115"/>
            <p:cNvSpPr txBox="1">
              <a:spLocks noChangeArrowheads="1"/>
            </p:cNvSpPr>
            <p:nvPr/>
          </p:nvSpPr>
          <p:spPr bwMode="auto">
            <a:xfrm>
              <a:off x="3956" y="1593"/>
              <a:ext cx="28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bj</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4" name="Text Box 116"/>
            <p:cNvSpPr txBox="1">
              <a:spLocks noChangeArrowheads="1"/>
            </p:cNvSpPr>
            <p:nvPr/>
          </p:nvSpPr>
          <p:spPr bwMode="auto">
            <a:xfrm>
              <a:off x="4554" y="1592"/>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edu</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5" name="Text Box 117"/>
            <p:cNvSpPr txBox="1">
              <a:spLocks noChangeArrowheads="1"/>
            </p:cNvSpPr>
            <p:nvPr/>
          </p:nvSpPr>
          <p:spPr bwMode="auto">
            <a:xfrm>
              <a:off x="5097" y="1592"/>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com</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6" name="Text Box 118"/>
            <p:cNvSpPr txBox="1">
              <a:spLocks noChangeArrowheads="1"/>
            </p:cNvSpPr>
            <p:nvPr/>
          </p:nvSpPr>
          <p:spPr bwMode="auto">
            <a:xfrm>
              <a:off x="4277"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7" name="Text Box 123"/>
            <p:cNvSpPr txBox="1">
              <a:spLocks noChangeArrowheads="1"/>
            </p:cNvSpPr>
            <p:nvPr/>
          </p:nvSpPr>
          <p:spPr bwMode="auto">
            <a:xfrm>
              <a:off x="1437" y="1592"/>
              <a:ext cx="43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cctv</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8" name="Text Box 124"/>
            <p:cNvSpPr txBox="1">
              <a:spLocks noChangeArrowheads="1"/>
            </p:cNvSpPr>
            <p:nvPr/>
          </p:nvSpPr>
          <p:spPr bwMode="auto">
            <a:xfrm>
              <a:off x="2185" y="1591"/>
              <a:ext cx="42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ibm</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99" name="Text Box 125"/>
            <p:cNvSpPr txBox="1">
              <a:spLocks noChangeArrowheads="1"/>
            </p:cNvSpPr>
            <p:nvPr/>
          </p:nvSpPr>
          <p:spPr bwMode="auto">
            <a:xfrm>
              <a:off x="2595" y="1592"/>
              <a:ext cx="33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err="1">
                  <a:solidFill>
                    <a:schemeClr val="tx1"/>
                  </a:solidFill>
                  <a:latin typeface="微软雅黑" panose="020B0503020204020204" pitchFamily="34" charset="-122"/>
                  <a:ea typeface="微软雅黑" panose="020B0503020204020204" pitchFamily="34" charset="-122"/>
                </a:rPr>
                <a:t>hp</a:t>
              </a:r>
              <a:endParaRPr kumimoji="1"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00" name="Rectangle 127"/>
            <p:cNvSpPr>
              <a:spLocks noChangeArrowheads="1"/>
            </p:cNvSpPr>
            <p:nvPr/>
          </p:nvSpPr>
          <p:spPr bwMode="auto">
            <a:xfrm>
              <a:off x="113" y="1608"/>
              <a:ext cx="708" cy="260"/>
            </a:xfrm>
            <a:prstGeom prst="rect">
              <a:avLst/>
            </a:prstGeom>
            <a:solidFill>
              <a:srgbClr val="0066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anose="020B0503020204020204" pitchFamily="34" charset="-122"/>
                  <a:ea typeface="微软雅黑" panose="020B0503020204020204" pitchFamily="34" charset="-122"/>
                </a:rPr>
                <a:t>二级域名</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1" name="Line 142"/>
            <p:cNvSpPr>
              <a:spLocks noChangeShapeType="1"/>
            </p:cNvSpPr>
            <p:nvPr/>
          </p:nvSpPr>
          <p:spPr bwMode="auto">
            <a:xfrm>
              <a:off x="2173" y="1258"/>
              <a:ext cx="213" cy="373"/>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2" name="Line 143"/>
            <p:cNvSpPr>
              <a:spLocks noChangeShapeType="1"/>
            </p:cNvSpPr>
            <p:nvPr/>
          </p:nvSpPr>
          <p:spPr bwMode="auto">
            <a:xfrm>
              <a:off x="2173" y="1269"/>
              <a:ext cx="546" cy="34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3" name="Line 144"/>
            <p:cNvSpPr>
              <a:spLocks noChangeShapeType="1"/>
            </p:cNvSpPr>
            <p:nvPr/>
          </p:nvSpPr>
          <p:spPr bwMode="auto">
            <a:xfrm flipV="1">
              <a:off x="1672" y="1279"/>
              <a:ext cx="501" cy="348"/>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4" name="Line 145"/>
            <p:cNvSpPr>
              <a:spLocks noChangeShapeType="1"/>
            </p:cNvSpPr>
            <p:nvPr/>
          </p:nvSpPr>
          <p:spPr bwMode="auto">
            <a:xfrm>
              <a:off x="4662" y="1216"/>
              <a:ext cx="111" cy="431"/>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5" name="Line 146"/>
            <p:cNvSpPr>
              <a:spLocks noChangeShapeType="1"/>
            </p:cNvSpPr>
            <p:nvPr/>
          </p:nvSpPr>
          <p:spPr bwMode="auto">
            <a:xfrm>
              <a:off x="4665" y="1224"/>
              <a:ext cx="626" cy="40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6" name="Line 147"/>
            <p:cNvSpPr>
              <a:spLocks noChangeShapeType="1"/>
            </p:cNvSpPr>
            <p:nvPr/>
          </p:nvSpPr>
          <p:spPr bwMode="auto">
            <a:xfrm flipH="1">
              <a:off x="4090" y="1224"/>
              <a:ext cx="572" cy="39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107" name="Group 157"/>
            <p:cNvGrpSpPr/>
            <p:nvPr/>
          </p:nvGrpSpPr>
          <p:grpSpPr bwMode="auto">
            <a:xfrm>
              <a:off x="1168" y="1244"/>
              <a:ext cx="268" cy="101"/>
              <a:chOff x="2875" y="1143"/>
              <a:chExt cx="330" cy="132"/>
            </a:xfrm>
          </p:grpSpPr>
          <p:sp>
            <p:nvSpPr>
              <p:cNvPr id="133" name="Line 158"/>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4" name="Line 159"/>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5" name="Line 160"/>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6" name="Line 161"/>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08" name="Group 162"/>
            <p:cNvGrpSpPr/>
            <p:nvPr/>
          </p:nvGrpSpPr>
          <p:grpSpPr bwMode="auto">
            <a:xfrm>
              <a:off x="2507" y="1244"/>
              <a:ext cx="268" cy="101"/>
              <a:chOff x="2875" y="1143"/>
              <a:chExt cx="330" cy="132"/>
            </a:xfrm>
          </p:grpSpPr>
          <p:sp>
            <p:nvSpPr>
              <p:cNvPr id="129" name="Line 163"/>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0" name="Line 164"/>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1" name="Line 165"/>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2" name="Line 166"/>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09" name="Group 167"/>
            <p:cNvGrpSpPr/>
            <p:nvPr/>
          </p:nvGrpSpPr>
          <p:grpSpPr bwMode="auto">
            <a:xfrm>
              <a:off x="2936" y="1244"/>
              <a:ext cx="268" cy="101"/>
              <a:chOff x="2875" y="1143"/>
              <a:chExt cx="330" cy="132"/>
            </a:xfrm>
          </p:grpSpPr>
          <p:sp>
            <p:nvSpPr>
              <p:cNvPr id="125" name="Line 168"/>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6" name="Line 169"/>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7" name="Line 170"/>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8" name="Line 171"/>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10" name="Group 172"/>
            <p:cNvGrpSpPr/>
            <p:nvPr/>
          </p:nvGrpSpPr>
          <p:grpSpPr bwMode="auto">
            <a:xfrm>
              <a:off x="3363" y="1244"/>
              <a:ext cx="268" cy="101"/>
              <a:chOff x="2875" y="1143"/>
              <a:chExt cx="330" cy="132"/>
            </a:xfrm>
          </p:grpSpPr>
          <p:sp>
            <p:nvSpPr>
              <p:cNvPr id="121" name="Line 173"/>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2" name="Line 174"/>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3" name="Line 175"/>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4" name="Line 176"/>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11" name="Group 177"/>
            <p:cNvGrpSpPr/>
            <p:nvPr/>
          </p:nvGrpSpPr>
          <p:grpSpPr bwMode="auto">
            <a:xfrm>
              <a:off x="3792" y="1244"/>
              <a:ext cx="268" cy="101"/>
              <a:chOff x="2875" y="1143"/>
              <a:chExt cx="330" cy="132"/>
            </a:xfrm>
          </p:grpSpPr>
          <p:sp>
            <p:nvSpPr>
              <p:cNvPr id="117" name="Line 178"/>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8" name="Line 179"/>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9" name="Line 180"/>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0" name="Line 181"/>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12" name="Group 182"/>
            <p:cNvGrpSpPr/>
            <p:nvPr/>
          </p:nvGrpSpPr>
          <p:grpSpPr bwMode="auto">
            <a:xfrm>
              <a:off x="4935" y="1244"/>
              <a:ext cx="268" cy="101"/>
              <a:chOff x="2875" y="1143"/>
              <a:chExt cx="330" cy="132"/>
            </a:xfrm>
          </p:grpSpPr>
          <p:sp>
            <p:nvSpPr>
              <p:cNvPr id="113" name="Line 183"/>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4" name="Line 184"/>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5" name="Line 185"/>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6" name="Line 186"/>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grpSp>
        <p:nvGrpSpPr>
          <p:cNvPr id="137" name="Group 215"/>
          <p:cNvGrpSpPr/>
          <p:nvPr/>
        </p:nvGrpSpPr>
        <p:grpSpPr bwMode="auto">
          <a:xfrm>
            <a:off x="1111677" y="2705803"/>
            <a:ext cx="6939704" cy="815271"/>
            <a:chOff x="113" y="1773"/>
            <a:chExt cx="5453" cy="694"/>
          </a:xfrm>
        </p:grpSpPr>
        <p:sp>
          <p:nvSpPr>
            <p:cNvPr id="138" name="Rectangle 212"/>
            <p:cNvSpPr>
              <a:spLocks noChangeArrowheads="1"/>
            </p:cNvSpPr>
            <p:nvPr/>
          </p:nvSpPr>
          <p:spPr bwMode="auto">
            <a:xfrm>
              <a:off x="939" y="2205"/>
              <a:ext cx="144" cy="260"/>
            </a:xfrm>
            <a:prstGeom prst="rect">
              <a:avLst/>
            </a:prstGeom>
            <a:solidFill>
              <a:srgbClr val="CC00CC"/>
            </a:solidFill>
            <a:ln w="19050" algn="ctr">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39" name="Text Box 119"/>
            <p:cNvSpPr txBox="1">
              <a:spLocks noChangeArrowheads="1"/>
            </p:cNvSpPr>
            <p:nvPr/>
          </p:nvSpPr>
          <p:spPr bwMode="auto">
            <a:xfrm>
              <a:off x="5150" y="2205"/>
              <a:ext cx="4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pku</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40" name="Text Box 120"/>
            <p:cNvSpPr txBox="1">
              <a:spLocks noChangeArrowheads="1"/>
            </p:cNvSpPr>
            <p:nvPr/>
          </p:nvSpPr>
          <p:spPr bwMode="auto">
            <a:xfrm>
              <a:off x="3924" y="2205"/>
              <a:ext cx="76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tsinghua</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41" name="Text Box 121"/>
            <p:cNvSpPr txBox="1">
              <a:spLocks noChangeArrowheads="1"/>
            </p:cNvSpPr>
            <p:nvPr/>
          </p:nvSpPr>
          <p:spPr bwMode="auto">
            <a:xfrm>
              <a:off x="4754"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42" name="Rectangle 128"/>
            <p:cNvSpPr>
              <a:spLocks noChangeArrowheads="1"/>
            </p:cNvSpPr>
            <p:nvPr/>
          </p:nvSpPr>
          <p:spPr bwMode="auto">
            <a:xfrm>
              <a:off x="113" y="2182"/>
              <a:ext cx="708" cy="260"/>
            </a:xfrm>
            <a:prstGeom prst="rect">
              <a:avLst/>
            </a:prstGeom>
            <a:solidFill>
              <a:srgbClr val="CC00CC"/>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anose="020B0503020204020204" pitchFamily="34" charset="-122"/>
                  <a:ea typeface="微软雅黑" panose="020B0503020204020204" pitchFamily="34" charset="-122"/>
                </a:rPr>
                <a:t>三级域名</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3" name="Text Box 129"/>
            <p:cNvSpPr txBox="1">
              <a:spLocks noChangeArrowheads="1"/>
            </p:cNvSpPr>
            <p:nvPr/>
          </p:nvSpPr>
          <p:spPr bwMode="auto">
            <a:xfrm>
              <a:off x="1064" y="2205"/>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mail</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44" name="Line 148"/>
            <p:cNvSpPr>
              <a:spLocks noChangeShapeType="1"/>
            </p:cNvSpPr>
            <p:nvPr/>
          </p:nvSpPr>
          <p:spPr bwMode="auto">
            <a:xfrm flipH="1">
              <a:off x="4386" y="1773"/>
              <a:ext cx="387" cy="42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5" name="Line 149"/>
            <p:cNvSpPr>
              <a:spLocks noChangeShapeType="1"/>
            </p:cNvSpPr>
            <p:nvPr/>
          </p:nvSpPr>
          <p:spPr bwMode="auto">
            <a:xfrm>
              <a:off x="4792" y="1784"/>
              <a:ext cx="548" cy="43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6" name="Text Box 150"/>
            <p:cNvSpPr txBox="1">
              <a:spLocks noChangeArrowheads="1"/>
            </p:cNvSpPr>
            <p:nvPr/>
          </p:nvSpPr>
          <p:spPr bwMode="auto">
            <a:xfrm>
              <a:off x="1826" y="2205"/>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www</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47" name="Text Box 152"/>
            <p:cNvSpPr txBox="1">
              <a:spLocks noChangeArrowheads="1"/>
            </p:cNvSpPr>
            <p:nvPr/>
          </p:nvSpPr>
          <p:spPr bwMode="auto">
            <a:xfrm>
              <a:off x="1519"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48" name="Line 153"/>
            <p:cNvSpPr>
              <a:spLocks noChangeShapeType="1"/>
            </p:cNvSpPr>
            <p:nvPr/>
          </p:nvSpPr>
          <p:spPr bwMode="auto">
            <a:xfrm flipV="1">
              <a:off x="1274" y="1794"/>
              <a:ext cx="383" cy="44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9" name="Line 154"/>
            <p:cNvSpPr>
              <a:spLocks noChangeShapeType="1"/>
            </p:cNvSpPr>
            <p:nvPr/>
          </p:nvSpPr>
          <p:spPr bwMode="auto">
            <a:xfrm>
              <a:off x="1657" y="1794"/>
              <a:ext cx="361" cy="473"/>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150" name="Group 187"/>
            <p:cNvGrpSpPr/>
            <p:nvPr/>
          </p:nvGrpSpPr>
          <p:grpSpPr bwMode="auto">
            <a:xfrm>
              <a:off x="2613" y="1797"/>
              <a:ext cx="269" cy="101"/>
              <a:chOff x="2875" y="1143"/>
              <a:chExt cx="330" cy="132"/>
            </a:xfrm>
          </p:grpSpPr>
          <p:sp>
            <p:nvSpPr>
              <p:cNvPr id="166" name="Line 188"/>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7" name="Line 189"/>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8" name="Line 190"/>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9" name="Line 191"/>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51" name="Group 192"/>
            <p:cNvGrpSpPr/>
            <p:nvPr/>
          </p:nvGrpSpPr>
          <p:grpSpPr bwMode="auto">
            <a:xfrm>
              <a:off x="5131" y="1797"/>
              <a:ext cx="268" cy="101"/>
              <a:chOff x="2875" y="1143"/>
              <a:chExt cx="330" cy="132"/>
            </a:xfrm>
          </p:grpSpPr>
          <p:sp>
            <p:nvSpPr>
              <p:cNvPr id="162" name="Line 193"/>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3" name="Line 194"/>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4" name="Line 195"/>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5" name="Line 196"/>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52" name="Group 197"/>
            <p:cNvGrpSpPr/>
            <p:nvPr/>
          </p:nvGrpSpPr>
          <p:grpSpPr bwMode="auto">
            <a:xfrm>
              <a:off x="2239" y="1797"/>
              <a:ext cx="268" cy="101"/>
              <a:chOff x="2875" y="1143"/>
              <a:chExt cx="330" cy="132"/>
            </a:xfrm>
          </p:grpSpPr>
          <p:sp>
            <p:nvSpPr>
              <p:cNvPr id="158" name="Line 198"/>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9" name="Line 199"/>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0" name="Line 200"/>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1" name="Line 201"/>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53" name="Group 202"/>
            <p:cNvGrpSpPr/>
            <p:nvPr/>
          </p:nvGrpSpPr>
          <p:grpSpPr bwMode="auto">
            <a:xfrm>
              <a:off x="3953" y="1797"/>
              <a:ext cx="268" cy="101"/>
              <a:chOff x="2875" y="1143"/>
              <a:chExt cx="330" cy="132"/>
            </a:xfrm>
          </p:grpSpPr>
          <p:sp>
            <p:nvSpPr>
              <p:cNvPr id="154" name="Line 203"/>
              <p:cNvSpPr>
                <a:spLocks noChangeShapeType="1"/>
              </p:cNvSpPr>
              <p:nvPr/>
            </p:nvSpPr>
            <p:spPr bwMode="auto">
              <a:xfrm>
                <a:off x="3061"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5" name="Line 204"/>
              <p:cNvSpPr>
                <a:spLocks noChangeShapeType="1"/>
              </p:cNvSpPr>
              <p:nvPr/>
            </p:nvSpPr>
            <p:spPr bwMode="auto">
              <a:xfrm>
                <a:off x="3050" y="1143"/>
                <a:ext cx="37" cy="12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6" name="Line 205"/>
              <p:cNvSpPr>
                <a:spLocks noChangeShapeType="1"/>
              </p:cNvSpPr>
              <p:nvPr/>
            </p:nvSpPr>
            <p:spPr bwMode="auto">
              <a:xfrm flipH="1">
                <a:off x="2875" y="1143"/>
                <a:ext cx="144" cy="13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7" name="Line 206"/>
              <p:cNvSpPr>
                <a:spLocks noChangeShapeType="1"/>
              </p:cNvSpPr>
              <p:nvPr/>
            </p:nvSpPr>
            <p:spPr bwMode="auto">
              <a:xfrm flipH="1">
                <a:off x="2980" y="1143"/>
                <a:ext cx="54" cy="126"/>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grpSp>
        <p:nvGrpSpPr>
          <p:cNvPr id="170" name="Group 213"/>
          <p:cNvGrpSpPr/>
          <p:nvPr/>
        </p:nvGrpSpPr>
        <p:grpSpPr bwMode="auto">
          <a:xfrm>
            <a:off x="1111677" y="1453526"/>
            <a:ext cx="6902798" cy="682525"/>
            <a:chOff x="113" y="707"/>
            <a:chExt cx="5424" cy="581"/>
          </a:xfrm>
        </p:grpSpPr>
        <p:sp>
          <p:nvSpPr>
            <p:cNvPr id="171" name="Rectangle 209"/>
            <p:cNvSpPr>
              <a:spLocks noChangeArrowheads="1"/>
            </p:cNvSpPr>
            <p:nvPr/>
          </p:nvSpPr>
          <p:spPr bwMode="auto">
            <a:xfrm>
              <a:off x="950" y="1026"/>
              <a:ext cx="144" cy="260"/>
            </a:xfrm>
            <a:prstGeom prst="rect">
              <a:avLst/>
            </a:prstGeom>
            <a:solidFill>
              <a:srgbClr val="0000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72" name="Text Box 106"/>
            <p:cNvSpPr txBox="1">
              <a:spLocks noChangeArrowheads="1"/>
            </p:cNvSpPr>
            <p:nvPr/>
          </p:nvSpPr>
          <p:spPr bwMode="auto">
            <a:xfrm>
              <a:off x="1975" y="1026"/>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com</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3" name="Text Box 107"/>
            <p:cNvSpPr txBox="1">
              <a:spLocks noChangeArrowheads="1"/>
            </p:cNvSpPr>
            <p:nvPr/>
          </p:nvSpPr>
          <p:spPr bwMode="auto">
            <a:xfrm>
              <a:off x="2472" y="1026"/>
              <a:ext cx="37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net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4" name="Text Box 108"/>
            <p:cNvSpPr txBox="1">
              <a:spLocks noChangeArrowheads="1"/>
            </p:cNvSpPr>
            <p:nvPr/>
          </p:nvSpPr>
          <p:spPr bwMode="auto">
            <a:xfrm>
              <a:off x="2900" y="1026"/>
              <a:ext cx="39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org</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5" name="Text Box 109"/>
            <p:cNvSpPr txBox="1">
              <a:spLocks noChangeArrowheads="1"/>
            </p:cNvSpPr>
            <p:nvPr/>
          </p:nvSpPr>
          <p:spPr bwMode="auto">
            <a:xfrm>
              <a:off x="3329" y="1026"/>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edu</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6" name="Text Box 110"/>
            <p:cNvSpPr txBox="1">
              <a:spLocks noChangeArrowheads="1"/>
            </p:cNvSpPr>
            <p:nvPr/>
          </p:nvSpPr>
          <p:spPr bwMode="auto">
            <a:xfrm>
              <a:off x="3758" y="1026"/>
              <a:ext cx="41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gov</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7" name="Text Box 111"/>
            <p:cNvSpPr txBox="1">
              <a:spLocks noChangeArrowheads="1"/>
            </p:cNvSpPr>
            <p:nvPr/>
          </p:nvSpPr>
          <p:spPr bwMode="auto">
            <a:xfrm>
              <a:off x="1114" y="1026"/>
              <a:ext cx="46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aero</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8" name="Text Box 112"/>
            <p:cNvSpPr txBox="1">
              <a:spLocks noChangeArrowheads="1"/>
            </p:cNvSpPr>
            <p:nvPr/>
          </p:nvSpPr>
          <p:spPr bwMode="auto">
            <a:xfrm>
              <a:off x="4489" y="1026"/>
              <a:ext cx="31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cn</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79" name="Text Box 113"/>
            <p:cNvSpPr txBox="1">
              <a:spLocks noChangeArrowheads="1"/>
            </p:cNvSpPr>
            <p:nvPr/>
          </p:nvSpPr>
          <p:spPr bwMode="auto">
            <a:xfrm>
              <a:off x="4918" y="1026"/>
              <a:ext cx="32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uk</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80" name="Text Box 114"/>
            <p:cNvSpPr txBox="1">
              <a:spLocks noChangeArrowheads="1"/>
            </p:cNvSpPr>
            <p:nvPr/>
          </p:nvSpPr>
          <p:spPr bwMode="auto">
            <a:xfrm>
              <a:off x="5256" y="987"/>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sp>
          <p:nvSpPr>
            <p:cNvPr id="181" name="Rectangle 126"/>
            <p:cNvSpPr>
              <a:spLocks noChangeArrowheads="1"/>
            </p:cNvSpPr>
            <p:nvPr/>
          </p:nvSpPr>
          <p:spPr bwMode="auto">
            <a:xfrm>
              <a:off x="113" y="1005"/>
              <a:ext cx="708" cy="260"/>
            </a:xfrm>
            <a:prstGeom prst="rect">
              <a:avLst/>
            </a:prstGeom>
            <a:solidFill>
              <a:srgbClr val="0000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anose="020B0503020204020204" pitchFamily="34" charset="-122"/>
                  <a:ea typeface="微软雅黑" panose="020B0503020204020204" pitchFamily="34" charset="-122"/>
                </a:rPr>
                <a:t>顶级域名</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2" name="Line 133"/>
            <p:cNvSpPr>
              <a:spLocks noChangeShapeType="1"/>
            </p:cNvSpPr>
            <p:nvPr/>
          </p:nvSpPr>
          <p:spPr bwMode="auto">
            <a:xfrm flipH="1">
              <a:off x="2201" y="712"/>
              <a:ext cx="1068" cy="389"/>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3" name="Line 134"/>
            <p:cNvSpPr>
              <a:spLocks noChangeShapeType="1"/>
            </p:cNvSpPr>
            <p:nvPr/>
          </p:nvSpPr>
          <p:spPr bwMode="auto">
            <a:xfrm flipH="1">
              <a:off x="2681" y="730"/>
              <a:ext cx="575" cy="352"/>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4" name="Line 135"/>
            <p:cNvSpPr>
              <a:spLocks noChangeShapeType="1"/>
            </p:cNvSpPr>
            <p:nvPr/>
          </p:nvSpPr>
          <p:spPr bwMode="auto">
            <a:xfrm flipH="1">
              <a:off x="3134" y="730"/>
              <a:ext cx="131" cy="344"/>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5" name="Line 136"/>
            <p:cNvSpPr>
              <a:spLocks noChangeShapeType="1"/>
            </p:cNvSpPr>
            <p:nvPr/>
          </p:nvSpPr>
          <p:spPr bwMode="auto">
            <a:xfrm>
              <a:off x="3277" y="723"/>
              <a:ext cx="249" cy="365"/>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6" name="Line 137"/>
            <p:cNvSpPr>
              <a:spLocks noChangeShapeType="1"/>
            </p:cNvSpPr>
            <p:nvPr/>
          </p:nvSpPr>
          <p:spPr bwMode="auto">
            <a:xfrm>
              <a:off x="3275" y="715"/>
              <a:ext cx="681" cy="375"/>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7" name="Line 138"/>
            <p:cNvSpPr>
              <a:spLocks noChangeShapeType="1"/>
            </p:cNvSpPr>
            <p:nvPr/>
          </p:nvSpPr>
          <p:spPr bwMode="auto">
            <a:xfrm>
              <a:off x="3288" y="708"/>
              <a:ext cx="1353" cy="377"/>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8" name="Line 139"/>
            <p:cNvSpPr>
              <a:spLocks noChangeShapeType="1"/>
            </p:cNvSpPr>
            <p:nvPr/>
          </p:nvSpPr>
          <p:spPr bwMode="auto">
            <a:xfrm flipH="1">
              <a:off x="1358" y="707"/>
              <a:ext cx="1933" cy="37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9" name="Line 140"/>
            <p:cNvSpPr>
              <a:spLocks noChangeShapeType="1"/>
            </p:cNvSpPr>
            <p:nvPr/>
          </p:nvSpPr>
          <p:spPr bwMode="auto">
            <a:xfrm>
              <a:off x="3250" y="709"/>
              <a:ext cx="1777" cy="351"/>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0" name="Text Box 141"/>
            <p:cNvSpPr txBox="1">
              <a:spLocks noChangeArrowheads="1"/>
            </p:cNvSpPr>
            <p:nvPr/>
          </p:nvSpPr>
          <p:spPr bwMode="auto">
            <a:xfrm>
              <a:off x="1647" y="98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chemeClr val="tx1"/>
                  </a:solidFill>
                  <a:latin typeface="微软雅黑" panose="020B0503020204020204" pitchFamily="34" charset="-122"/>
                  <a:ea typeface="微软雅黑" panose="020B0503020204020204" pitchFamily="34" charset="-122"/>
                </a:rPr>
                <a:t>…</a:t>
              </a:r>
              <a:endParaRPr kumimoji="1"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91" name="Text Box 207"/>
            <p:cNvSpPr txBox="1">
              <a:spLocks noChangeArrowheads="1"/>
            </p:cNvSpPr>
            <p:nvPr/>
          </p:nvSpPr>
          <p:spPr bwMode="auto">
            <a:xfrm>
              <a:off x="4147" y="985"/>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solidFill>
                    <a:schemeClr val="tx1"/>
                  </a:solidFill>
                  <a:latin typeface="微软雅黑" panose="020B0503020204020204" pitchFamily="34" charset="-122"/>
                  <a:ea typeface="微软雅黑" panose="020B0503020204020204" pitchFamily="34" charset="-122"/>
                </a:rPr>
                <a:t>…</a:t>
              </a:r>
              <a:endParaRPr kumimoji="1" lang="en-US" altLang="zh-CN" sz="1400" b="1">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1000"/>
                                        <p:tgtEl>
                                          <p:spTgt spid="170"/>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0"/>
                                        </p:tgtEl>
                                        <p:attrNameLst>
                                          <p:attrName>style.visibility</p:attrName>
                                        </p:attrNameLst>
                                      </p:cBhvr>
                                      <p:to>
                                        <p:strVal val="visible"/>
                                      </p:to>
                                    </p:set>
                                    <p:animEffect transition="in" filter="wipe(up)">
                                      <p:cBhvr>
                                        <p:cTn id="11" dur="1000"/>
                                        <p:tgtEl>
                                          <p:spTgt spid="90"/>
                                        </p:tgtEl>
                                      </p:cBhvr>
                                    </p:animEffect>
                                  </p:childTnLst>
                                </p:cTn>
                              </p:par>
                            </p:childTnLst>
                          </p:cTn>
                        </p:par>
                        <p:par>
                          <p:cTn id="12" fill="hold">
                            <p:stCondLst>
                              <p:cond delay="2500"/>
                            </p:stCondLst>
                            <p:childTnLst>
                              <p:par>
                                <p:cTn id="13" presetID="22" presetClass="entr" presetSubtype="1" fill="hold" nodeType="afterEffect">
                                  <p:stCondLst>
                                    <p:cond delay="500"/>
                                  </p:stCondLst>
                                  <p:childTnLst>
                                    <p:set>
                                      <p:cBhvr>
                                        <p:cTn id="14" dur="1" fill="hold">
                                          <p:stCondLst>
                                            <p:cond delay="0"/>
                                          </p:stCondLst>
                                        </p:cTn>
                                        <p:tgtEl>
                                          <p:spTgt spid="137"/>
                                        </p:tgtEl>
                                        <p:attrNameLst>
                                          <p:attrName>style.visibility</p:attrName>
                                        </p:attrNameLst>
                                      </p:cBhvr>
                                      <p:to>
                                        <p:strVal val="visible"/>
                                      </p:to>
                                    </p:set>
                                    <p:animEffect transition="in" filter="wipe(up)">
                                      <p:cBhvr>
                                        <p:cTn id="15" dur="1000"/>
                                        <p:tgtEl>
                                          <p:spTgt spid="137"/>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82"/>
                                        </p:tgtEl>
                                        <p:attrNameLst>
                                          <p:attrName>style.visibility</p:attrName>
                                        </p:attrNameLst>
                                      </p:cBhvr>
                                      <p:to>
                                        <p:strVal val="visible"/>
                                      </p:to>
                                    </p:set>
                                    <p:animEffect transition="in" filter="wipe(up)">
                                      <p:cBhvr>
                                        <p:cTn id="19"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9476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477520" y="652492"/>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6.4.5  </a:t>
            </a:r>
            <a:r>
              <a:rPr lang="zh-CN" altLang="en-US" sz="2400" b="1" dirty="0">
                <a:solidFill>
                  <a:schemeClr val="bg1"/>
                </a:solidFill>
                <a:latin typeface="微软雅黑" panose="020B0503020204020204" pitchFamily="34" charset="-122"/>
                <a:ea typeface="微软雅黑" panose="020B0503020204020204" pitchFamily="34" charset="-122"/>
              </a:rPr>
              <a:t>万维网的信息检索系统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AutoShape 5"/>
          <p:cNvSpPr>
            <a:spLocks noChangeArrowheads="1"/>
          </p:cNvSpPr>
          <p:nvPr/>
        </p:nvSpPr>
        <p:spPr bwMode="auto">
          <a:xfrm>
            <a:off x="556963" y="12582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628737" y="1225032"/>
            <a:ext cx="3905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全文检索搜索和分类目录搜索</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483810" y="1619333"/>
            <a:ext cx="8121929" cy="2875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1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在万维网中用来进行搜索的程序叫做</a:t>
            </a:r>
            <a:r>
              <a:rPr lang="zh-CN" altLang="en-US" sz="2000" b="1" dirty="0">
                <a:solidFill>
                  <a:srgbClr val="0000FF"/>
                </a:solidFill>
                <a:latin typeface="微软雅黑" panose="020B0503020204020204" pitchFamily="34" charset="-122"/>
                <a:ea typeface="微软雅黑" panose="020B0503020204020204" pitchFamily="34" charset="-122"/>
              </a:rPr>
              <a:t>搜索引擎</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1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全文检索搜索引擎</a:t>
            </a:r>
            <a:r>
              <a:rPr lang="zh-CN" altLang="en-US" sz="2000" b="1" dirty="0">
                <a:latin typeface="微软雅黑" panose="020B0503020204020204" pitchFamily="34" charset="-122"/>
                <a:ea typeface="微软雅黑" panose="020B0503020204020204" pitchFamily="34" charset="-122"/>
              </a:rPr>
              <a:t>是一种纯技术型的检索工具。它的工作原理是通过搜索软件到互联网上的各网站收集信息，找到一个网站后可以从这个网站再链接到另一个网站。然后按照一定的规则建立一个很大的在线数据库供用户查询。</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1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用户在查询时只要输入关键词，就从已经建立的索引数据库上进行查询（并不是实时地在互联网上检索到的信息）</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63108"/>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分类目录搜索引擎</a:t>
            </a:r>
            <a:r>
              <a:rPr lang="zh-CN" altLang="en-US" sz="2000" b="1" dirty="0">
                <a:latin typeface="微软雅黑" panose="020B0503020204020204" pitchFamily="34" charset="-122"/>
                <a:ea typeface="微软雅黑" panose="020B0503020204020204" pitchFamily="34" charset="-122"/>
              </a:rPr>
              <a:t>并不采集网站的任何信息，而是利用各网站向搜索引擎提交的网站信息时填写的关键词和网站描述等信息，经过人工审核编辑后，如果认为符合网站登录的条件，则输入到分类目录的数据库中，供网上用户查询。</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分类目录搜索也叫做</a:t>
            </a:r>
            <a:r>
              <a:rPr lang="zh-CN" altLang="en-US" sz="2000" b="1" dirty="0">
                <a:solidFill>
                  <a:srgbClr val="0000FF"/>
                </a:solidFill>
                <a:latin typeface="微软雅黑" panose="020B0503020204020204" pitchFamily="34" charset="-122"/>
                <a:ea typeface="微软雅黑" panose="020B0503020204020204" pitchFamily="34" charset="-122"/>
              </a:rPr>
              <a:t>分类网站搜索</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22195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7057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分类目录</a:t>
            </a:r>
            <a:r>
              <a:rPr lang="zh-CN" altLang="en-US" sz="2000" b="1" dirty="0" smtClean="0">
                <a:latin typeface="微软雅黑" panose="020B0503020204020204" pitchFamily="34" charset="-122"/>
                <a:ea typeface="微软雅黑" panose="020B0503020204020204" pitchFamily="34" charset="-122"/>
              </a:rPr>
              <a:t>搜索</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895596"/>
            <a:ext cx="78372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最著名的全文检索搜索引擎：</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en-US" altLang="zh-CN" sz="2000" b="1" dirty="0">
                <a:solidFill>
                  <a:srgbClr val="0000FF"/>
                </a:solidFill>
                <a:latin typeface="微软雅黑" panose="020B0503020204020204" pitchFamily="34" charset="-122"/>
                <a:ea typeface="微软雅黑" panose="020B0503020204020204" pitchFamily="34" charset="-122"/>
              </a:rPr>
              <a:t>Google</a:t>
            </a:r>
            <a:r>
              <a:rPr lang="zh-CN" altLang="en-US" sz="2000" b="1" dirty="0">
                <a:solidFill>
                  <a:srgbClr val="0000FF"/>
                </a:solidFill>
                <a:latin typeface="微软雅黑" panose="020B0503020204020204" pitchFamily="34" charset="-122"/>
                <a:ea typeface="微软雅黑" panose="020B0503020204020204" pitchFamily="34" charset="-122"/>
              </a:rPr>
              <a:t>（谷歌）</a:t>
            </a:r>
            <a:r>
              <a:rPr lang="en-US" altLang="zh-CN" sz="2000" b="1" dirty="0">
                <a:solidFill>
                  <a:srgbClr val="0000FF"/>
                </a:solidFill>
                <a:latin typeface="微软雅黑" panose="020B0503020204020204" pitchFamily="34" charset="-122"/>
                <a:ea typeface="微软雅黑" panose="020B0503020204020204" pitchFamily="34" charset="-122"/>
              </a:rPr>
              <a:t>(www.google.com) </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百度 </a:t>
            </a:r>
            <a:r>
              <a:rPr lang="en-US" altLang="zh-CN" sz="2000" b="1" dirty="0">
                <a:solidFill>
                  <a:srgbClr val="0000FF"/>
                </a:solidFill>
                <a:latin typeface="微软雅黑" panose="020B0503020204020204" pitchFamily="34" charset="-122"/>
                <a:ea typeface="微软雅黑" panose="020B0503020204020204" pitchFamily="34" charset="-122"/>
              </a:rPr>
              <a:t>(www.baidu.com) </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最著名的分类目录搜索引擎：</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雅虎 </a:t>
            </a:r>
            <a:r>
              <a:rPr lang="en-US" altLang="zh-CN" sz="2000" b="1" dirty="0">
                <a:solidFill>
                  <a:srgbClr val="0000FF"/>
                </a:solidFill>
                <a:latin typeface="微软雅黑" panose="020B0503020204020204" pitchFamily="34" charset="-122"/>
                <a:ea typeface="微软雅黑" panose="020B0503020204020204" pitchFamily="34" charset="-122"/>
              </a:rPr>
              <a:t>(www.yahoo.com)</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雅虎中国 </a:t>
            </a:r>
            <a:r>
              <a:rPr lang="en-US" altLang="zh-CN" sz="2000" b="1" dirty="0">
                <a:solidFill>
                  <a:srgbClr val="0000FF"/>
                </a:solidFill>
                <a:latin typeface="微软雅黑" panose="020B0503020204020204" pitchFamily="34" charset="-122"/>
                <a:ea typeface="微软雅黑" panose="020B0503020204020204" pitchFamily="34" charset="-122"/>
              </a:rPr>
              <a:t>(cn.yahoo.com)</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新浪 </a:t>
            </a:r>
            <a:r>
              <a:rPr lang="en-US" altLang="zh-CN" sz="2000" b="1" dirty="0">
                <a:solidFill>
                  <a:srgbClr val="0000FF"/>
                </a:solidFill>
                <a:latin typeface="微软雅黑" panose="020B0503020204020204" pitchFamily="34" charset="-122"/>
                <a:ea typeface="微软雅黑" panose="020B0503020204020204" pitchFamily="34" charset="-122"/>
              </a:rPr>
              <a:t>(www.sina.com)</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搜狐 </a:t>
            </a:r>
            <a:r>
              <a:rPr lang="en-US" altLang="zh-CN" sz="2000" b="1" dirty="0">
                <a:solidFill>
                  <a:srgbClr val="0000FF"/>
                </a:solidFill>
                <a:latin typeface="微软雅黑" panose="020B0503020204020204" pitchFamily="34" charset="-122"/>
                <a:ea typeface="微软雅黑" panose="020B0503020204020204" pitchFamily="34" charset="-122"/>
              </a:rPr>
              <a:t>(www.sohu.com)</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网易 </a:t>
            </a:r>
            <a:r>
              <a:rPr lang="en-US" altLang="zh-CN" sz="2000" b="1" dirty="0">
                <a:solidFill>
                  <a:srgbClr val="0000FF"/>
                </a:solidFill>
                <a:latin typeface="微软雅黑" panose="020B0503020204020204" pitchFamily="34" charset="-122"/>
                <a:ea typeface="微软雅黑" panose="020B0503020204020204" pitchFamily="34" charset="-122"/>
              </a:rPr>
              <a:t>(www.163.com) </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60930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5792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一些著名的</a:t>
            </a:r>
            <a:r>
              <a:rPr lang="zh-CN" altLang="en-US" sz="2000" b="1" dirty="0" smtClean="0">
                <a:latin typeface="微软雅黑" panose="020B0503020204020204" pitchFamily="34" charset="-122"/>
                <a:ea typeface="微软雅黑" panose="020B0503020204020204" pitchFamily="34" charset="-122"/>
              </a:rPr>
              <a:t>搜索引擎</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837428"/>
            <a:ext cx="794176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垂直搜索引擎 </a:t>
            </a:r>
            <a:r>
              <a:rPr lang="en-US" altLang="zh-CN" sz="2000" b="1" dirty="0">
                <a:latin typeface="微软雅黑" panose="020B0503020204020204" pitchFamily="34" charset="-122"/>
                <a:ea typeface="微软雅黑" panose="020B0503020204020204" pitchFamily="34" charset="-122"/>
              </a:rPr>
              <a:t>(Vertical Search Engine) </a:t>
            </a:r>
            <a:r>
              <a:rPr lang="zh-CN" altLang="en-US" sz="2000" b="1" dirty="0">
                <a:latin typeface="微软雅黑" panose="020B0503020204020204" pitchFamily="34" charset="-122"/>
                <a:ea typeface="微软雅黑" panose="020B0503020204020204" pitchFamily="34" charset="-122"/>
              </a:rPr>
              <a:t>针对某一特定领域、特定人群或某一特定需求提供搜索服务。</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垂直搜索也是提供关键字来进行搜索的，但被放到了一个行业知识的上下文中，返回的结果更倾向于信息、消息、条目等。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496276"/>
            <a:ext cx="7941769"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44489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垂直搜索引擎</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46961" y="698212"/>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6.4.6  </a:t>
            </a:r>
            <a:r>
              <a:rPr lang="zh-CN" altLang="en-US" sz="2400" b="1" dirty="0">
                <a:solidFill>
                  <a:schemeClr val="bg1"/>
                </a:solidFill>
                <a:latin typeface="微软雅黑" panose="020B0503020204020204" pitchFamily="34" charset="-122"/>
                <a:ea typeface="微软雅黑" panose="020B0503020204020204" pitchFamily="34" charset="-122"/>
              </a:rPr>
              <a:t>博客和微博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AutoShape 5"/>
          <p:cNvSpPr>
            <a:spLocks noChangeArrowheads="1"/>
          </p:cNvSpPr>
          <p:nvPr/>
        </p:nvSpPr>
        <p:spPr bwMode="auto">
          <a:xfrm>
            <a:off x="556963" y="130396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4039380" y="1270752"/>
            <a:ext cx="10839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博客</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456378" y="1665053"/>
            <a:ext cx="83584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博客是</a:t>
            </a:r>
            <a:r>
              <a:rPr lang="zh-CN" altLang="en-US" sz="2000" b="1" dirty="0">
                <a:solidFill>
                  <a:srgbClr val="0000FF"/>
                </a:solidFill>
                <a:latin typeface="微软雅黑" panose="020B0503020204020204" pitchFamily="34" charset="-122"/>
                <a:ea typeface="微软雅黑" panose="020B0503020204020204" pitchFamily="34" charset="-122"/>
              </a:rPr>
              <a:t>万维网日志 </a:t>
            </a:r>
            <a:r>
              <a:rPr lang="en-US" altLang="zh-CN" sz="2000" b="1" dirty="0">
                <a:latin typeface="微软雅黑" panose="020B0503020204020204" pitchFamily="34" charset="-122"/>
                <a:ea typeface="微软雅黑" panose="020B0503020204020204" pitchFamily="34" charset="-122"/>
              </a:rPr>
              <a:t>(weblog) </a:t>
            </a:r>
            <a:r>
              <a:rPr lang="zh-CN" altLang="en-US" sz="2000" b="1" dirty="0">
                <a:latin typeface="微软雅黑" panose="020B0503020204020204" pitchFamily="34" charset="-122"/>
                <a:ea typeface="微软雅黑" panose="020B0503020204020204" pitchFamily="34" charset="-122"/>
              </a:rPr>
              <a:t>的简称。也有人把 </a:t>
            </a:r>
            <a:r>
              <a:rPr lang="en-US" altLang="zh-CN" sz="2000" b="1" dirty="0">
                <a:latin typeface="微软雅黑" panose="020B0503020204020204" pitchFamily="34" charset="-122"/>
                <a:ea typeface="微软雅黑" panose="020B0503020204020204" pitchFamily="34" charset="-122"/>
              </a:rPr>
              <a:t>blog </a:t>
            </a:r>
            <a:r>
              <a:rPr lang="zh-CN" altLang="en-US" sz="2000" b="1" dirty="0">
                <a:latin typeface="微软雅黑" panose="020B0503020204020204" pitchFamily="34" charset="-122"/>
                <a:ea typeface="微软雅黑" panose="020B0503020204020204" pitchFamily="34" charset="-122"/>
              </a:rPr>
              <a:t>进行音译，译为“部落格”，或“部落阁”。还有人用“博文”来表示“博客文章”。</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Weblog </a:t>
            </a:r>
            <a:r>
              <a:rPr lang="zh-CN" altLang="en-US" sz="2000" b="1" dirty="0">
                <a:latin typeface="微软雅黑" panose="020B0503020204020204" pitchFamily="34" charset="-122"/>
                <a:ea typeface="微软雅黑" panose="020B0503020204020204" pitchFamily="34" charset="-122"/>
              </a:rPr>
              <a:t>这个新词是 </a:t>
            </a:r>
            <a:r>
              <a:rPr lang="en-US" altLang="zh-CN" sz="2000" b="1" dirty="0" err="1">
                <a:latin typeface="微软雅黑" panose="020B0503020204020204" pitchFamily="34" charset="-122"/>
                <a:ea typeface="微软雅黑" panose="020B0503020204020204" pitchFamily="34" charset="-122"/>
              </a:rPr>
              <a:t>Jorn</a:t>
            </a:r>
            <a:r>
              <a:rPr lang="en-US" altLang="zh-CN" sz="2000" b="1" dirty="0">
                <a:latin typeface="微软雅黑" panose="020B0503020204020204" pitchFamily="34" charset="-122"/>
                <a:ea typeface="微软雅黑" panose="020B0503020204020204" pitchFamily="34" charset="-122"/>
              </a:rPr>
              <a:t> Barger </a:t>
            </a:r>
            <a:r>
              <a:rPr lang="zh-CN" altLang="en-US" sz="2000" b="1" dirty="0">
                <a:latin typeface="微软雅黑" panose="020B0503020204020204" pitchFamily="34" charset="-122"/>
                <a:ea typeface="微软雅黑" panose="020B0503020204020204" pitchFamily="34" charset="-122"/>
              </a:rPr>
              <a:t>于 </a:t>
            </a:r>
            <a:r>
              <a:rPr lang="en-US" altLang="zh-CN" sz="2000" b="1" dirty="0">
                <a:latin typeface="微软雅黑" panose="020B0503020204020204" pitchFamily="34" charset="-122"/>
                <a:ea typeface="微软雅黑" panose="020B0503020204020204" pitchFamily="34" charset="-122"/>
              </a:rPr>
              <a:t>1997 </a:t>
            </a:r>
            <a:r>
              <a:rPr lang="zh-CN" altLang="en-US" sz="2000" b="1" dirty="0">
                <a:latin typeface="微软雅黑" panose="020B0503020204020204" pitchFamily="34" charset="-122"/>
                <a:ea typeface="微软雅黑" panose="020B0503020204020204" pitchFamily="34" charset="-122"/>
              </a:rPr>
              <a:t>年创造的。</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简写的 </a:t>
            </a:r>
            <a:r>
              <a:rPr lang="en-US" altLang="zh-CN" sz="2000" b="1" dirty="0">
                <a:latin typeface="微软雅黑" panose="020B0503020204020204" pitchFamily="34" charset="-122"/>
                <a:ea typeface="微软雅黑" panose="020B0503020204020204" pitchFamily="34" charset="-122"/>
              </a:rPr>
              <a:t>blog</a:t>
            </a:r>
            <a:r>
              <a:rPr lang="zh-CN" altLang="en-US" sz="2000" b="1" dirty="0">
                <a:latin typeface="微软雅黑" panose="020B0503020204020204" pitchFamily="34" charset="-122"/>
                <a:ea typeface="微软雅黑" panose="020B0503020204020204" pitchFamily="34" charset="-122"/>
              </a:rPr>
              <a:t>（这是今天最常用的术语）则是 </a:t>
            </a:r>
            <a:r>
              <a:rPr lang="en-US" altLang="zh-CN" sz="2000" b="1" dirty="0">
                <a:latin typeface="微软雅黑" panose="020B0503020204020204" pitchFamily="34" charset="-122"/>
                <a:ea typeface="微软雅黑" panose="020B0503020204020204" pitchFamily="34" charset="-122"/>
              </a:rPr>
              <a:t>Peter </a:t>
            </a:r>
            <a:r>
              <a:rPr lang="en-US" altLang="zh-CN" sz="2000" b="1" dirty="0" err="1">
                <a:latin typeface="微软雅黑" panose="020B0503020204020204" pitchFamily="34" charset="-122"/>
                <a:ea typeface="微软雅黑" panose="020B0503020204020204" pitchFamily="34" charset="-122"/>
              </a:rPr>
              <a:t>Merholz</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于 </a:t>
            </a:r>
            <a:r>
              <a:rPr lang="en-US" altLang="zh-CN" sz="2000" b="1" dirty="0">
                <a:latin typeface="微软雅黑" panose="020B0503020204020204" pitchFamily="34" charset="-122"/>
                <a:ea typeface="微软雅黑" panose="020B0503020204020204" pitchFamily="34" charset="-122"/>
              </a:rPr>
              <a:t>1999 </a:t>
            </a:r>
            <a:r>
              <a:rPr lang="zh-CN" altLang="en-US" sz="2000" b="1" dirty="0">
                <a:latin typeface="微软雅黑" panose="020B0503020204020204" pitchFamily="34" charset="-122"/>
                <a:ea typeface="微软雅黑" panose="020B0503020204020204" pitchFamily="34" charset="-122"/>
              </a:rPr>
              <a:t>年创造的。</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有人把 </a:t>
            </a:r>
            <a:r>
              <a:rPr lang="en-US" altLang="zh-CN" sz="2000" b="1" dirty="0">
                <a:latin typeface="微软雅黑" panose="020B0503020204020204" pitchFamily="34" charset="-122"/>
                <a:ea typeface="微软雅黑" panose="020B0503020204020204" pitchFamily="34" charset="-122"/>
              </a:rPr>
              <a:t>blog </a:t>
            </a:r>
            <a:r>
              <a:rPr lang="zh-CN" altLang="en-US" sz="2000" b="1" dirty="0">
                <a:latin typeface="微软雅黑" panose="020B0503020204020204" pitchFamily="34" charset="-122"/>
                <a:ea typeface="微软雅黑" panose="020B0503020204020204" pitchFamily="34" charset="-122"/>
              </a:rPr>
              <a:t>既当作名词，也当作动词，表示</a:t>
            </a:r>
            <a:r>
              <a:rPr lang="zh-CN" altLang="en-US" sz="2000" b="1" dirty="0">
                <a:solidFill>
                  <a:srgbClr val="0000FF"/>
                </a:solidFill>
                <a:latin typeface="微软雅黑" panose="020B0503020204020204" pitchFamily="34" charset="-122"/>
                <a:ea typeface="微软雅黑" panose="020B0503020204020204" pitchFamily="34" charset="-122"/>
              </a:rPr>
              <a:t>编辑博客</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写博客</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454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654659" y="1371336"/>
            <a:ext cx="1853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博客（续）</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7478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博客已经极大地扩充了互联网的应用和影响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在博客出现以前，网民是互联网上内容的消费者。</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但博客改变了这种情况，网民不仅是互联网上内容的消费者，而且还是互联网上内容的生产者 。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004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4077852" y="66724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微博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61549"/>
            <a:ext cx="8212134"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微博就是</a:t>
            </a:r>
            <a:r>
              <a:rPr lang="zh-CN" altLang="en-US" sz="2000" b="1" dirty="0">
                <a:solidFill>
                  <a:srgbClr val="0000FF"/>
                </a:solidFill>
                <a:latin typeface="微软雅黑" panose="020B0503020204020204" pitchFamily="34" charset="-122"/>
                <a:ea typeface="微软雅黑" panose="020B0503020204020204" pitchFamily="34" charset="-122"/>
              </a:rPr>
              <a:t>微型博客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microblog</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，又称为微博客。</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微博不同于一般的博客。微博只记录片段、碎语，三言两语，现场记录，发发感慨，晒晒心情，永远只针对一个问题进行回答。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用户可以通过网页、</a:t>
            </a:r>
            <a:r>
              <a:rPr lang="en-US" altLang="zh-CN" sz="2000" b="1" dirty="0">
                <a:latin typeface="微软雅黑" panose="020B0503020204020204" pitchFamily="34" charset="-122"/>
                <a:ea typeface="微软雅黑" panose="020B0503020204020204" pitchFamily="34" charset="-122"/>
              </a:rPr>
              <a:t>WAP </a:t>
            </a:r>
            <a:r>
              <a:rPr lang="zh-CN" altLang="en-US" sz="2000" b="1" dirty="0">
                <a:latin typeface="微软雅黑" panose="020B0503020204020204" pitchFamily="34" charset="-122"/>
                <a:ea typeface="微软雅黑" panose="020B0503020204020204" pitchFamily="34" charset="-122"/>
              </a:rPr>
              <a:t>网、手机短信彩信、手机客户端等多种方式更新自己的微博。</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每条微博字数最初限制</a:t>
            </a:r>
            <a:r>
              <a:rPr lang="zh-CN" altLang="en-US" sz="2000" b="1" dirty="0" smtClean="0">
                <a:latin typeface="微软雅黑" panose="020B0503020204020204" pitchFamily="34" charset="-122"/>
                <a:ea typeface="微软雅黑" panose="020B0503020204020204" pitchFamily="34" charset="-122"/>
              </a:rPr>
              <a:t>为</a:t>
            </a:r>
            <a:r>
              <a:rPr lang="en-US" altLang="zh-CN" sz="2000" b="1" dirty="0" smtClean="0">
                <a:latin typeface="微软雅黑" panose="020B0503020204020204" pitchFamily="34" charset="-122"/>
                <a:ea typeface="微软雅黑" panose="020B0503020204020204" pitchFamily="34" charset="-122"/>
              </a:rPr>
              <a:t>140</a:t>
            </a:r>
            <a:r>
              <a:rPr lang="zh-CN" altLang="en-US" sz="2000" b="1" dirty="0" smtClean="0">
                <a:latin typeface="微软雅黑" panose="020B0503020204020204" pitchFamily="34" charset="-122"/>
                <a:ea typeface="微软雅黑" panose="020B0503020204020204" pitchFamily="34" charset="-122"/>
              </a:rPr>
              <a:t>英文</a:t>
            </a:r>
            <a:r>
              <a:rPr lang="zh-CN" altLang="en-US" sz="2000" b="1" dirty="0">
                <a:latin typeface="微软雅黑" panose="020B0503020204020204" pitchFamily="34" charset="-122"/>
                <a:ea typeface="微软雅黑" panose="020B0503020204020204" pitchFamily="34" charset="-122"/>
              </a:rPr>
              <a:t>字符，但现在已增加了“长微博”的选项，可输入更多的字符。微博还提供插入图片、视频、音乐等功能</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4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4077852" y="98728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轻博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38158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轻博就是</a:t>
            </a:r>
            <a:r>
              <a:rPr lang="zh-CN" altLang="en-US" sz="2000" b="1" dirty="0">
                <a:solidFill>
                  <a:srgbClr val="0000FF"/>
                </a:solidFill>
                <a:latin typeface="微软雅黑" panose="020B0503020204020204" pitchFamily="34" charset="-122"/>
                <a:ea typeface="微软雅黑" panose="020B0503020204020204" pitchFamily="34" charset="-122"/>
              </a:rPr>
              <a:t>轻博客 </a:t>
            </a:r>
            <a:r>
              <a:rPr lang="en-US" altLang="zh-CN" sz="2000" b="1" dirty="0">
                <a:latin typeface="微软雅黑" panose="020B0503020204020204" pitchFamily="34" charset="-122"/>
                <a:ea typeface="微软雅黑" panose="020B0503020204020204" pitchFamily="34" charset="-122"/>
              </a:rPr>
              <a:t>(light blogging) </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轻博客是一种介于博客和微博之间的网络服务，同样为用户提供生成内容表达自己的平台。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轻博可以发送博文，没有字数限制。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轻博发表后，其界面会好看些。</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在轻博中，推荐与发现的内容比较丰富。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2394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400849" y="981676"/>
            <a:ext cx="23423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6.4.7 </a:t>
            </a: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社交</a:t>
            </a:r>
            <a:r>
              <a:rPr lang="zh-CN" altLang="en-US" sz="2400" b="1" dirty="0">
                <a:solidFill>
                  <a:schemeClr val="bg1"/>
                </a:solidFill>
                <a:latin typeface="微软雅黑" panose="020B0503020204020204" pitchFamily="34" charset="-122"/>
                <a:ea typeface="微软雅黑" panose="020B0503020204020204" pitchFamily="34" charset="-122"/>
              </a:rPr>
              <a:t>网站</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483810" y="1509605"/>
            <a:ext cx="83675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社交网站 </a:t>
            </a:r>
            <a:r>
              <a:rPr lang="en-US" altLang="zh-CN" sz="2000" b="1" dirty="0">
                <a:latin typeface="微软雅黑" panose="020B0503020204020204" pitchFamily="34" charset="-122"/>
                <a:ea typeface="微软雅黑" panose="020B0503020204020204" pitchFamily="34" charset="-122"/>
              </a:rPr>
              <a:t>SNS (Social Networking Site) </a:t>
            </a:r>
            <a:r>
              <a:rPr lang="zh-CN" altLang="en-US" sz="2000" b="1" dirty="0">
                <a:latin typeface="微软雅黑" panose="020B0503020204020204" pitchFamily="34" charset="-122"/>
                <a:ea typeface="微软雅黑" panose="020B0503020204020204" pitchFamily="34" charset="-122"/>
              </a:rPr>
              <a:t>是近年来发展非常迅速的一种网站，其作用是为一群拥有相同兴趣与活动的人创建在线社区。</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2004</a:t>
            </a:r>
            <a:r>
              <a:rPr lang="zh-CN" altLang="en-US" sz="2000" b="1" dirty="0">
                <a:latin typeface="微软雅黑" panose="020B0503020204020204" pitchFamily="34" charset="-122"/>
                <a:ea typeface="微软雅黑" panose="020B0503020204020204" pitchFamily="34" charset="-122"/>
              </a:rPr>
              <a:t>年社交网站脸书 </a:t>
            </a:r>
            <a:r>
              <a:rPr lang="en-US" altLang="zh-CN" sz="2000" b="1" dirty="0">
                <a:latin typeface="微软雅黑" panose="020B0503020204020204" pitchFamily="34" charset="-122"/>
                <a:ea typeface="微软雅黑" panose="020B0503020204020204" pitchFamily="34" charset="-122"/>
              </a:rPr>
              <a:t>(Facebook</a:t>
            </a:r>
            <a:r>
              <a:rPr lang="zh-CN" altLang="en-US" sz="2000" b="1" dirty="0">
                <a:latin typeface="微软雅黑" panose="020B0503020204020204" pitchFamily="34" charset="-122"/>
                <a:ea typeface="微软雅黑" panose="020B0503020204020204" pitchFamily="34" charset="-122"/>
              </a:rPr>
              <a:t>，又名面书、脸谱、脸谱网</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在美国诞生。</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国内以人人网、开心网等为代表的社交网站也如雨后春笋般迅速崛起。</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1655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939184" y="1274284"/>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6.4.7 </a:t>
            </a: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社交</a:t>
            </a:r>
            <a:r>
              <a:rPr lang="zh-CN" altLang="en-US" sz="2400" b="1" dirty="0">
                <a:solidFill>
                  <a:schemeClr val="bg1"/>
                </a:solidFill>
                <a:latin typeface="微软雅黑" panose="020B0503020204020204" pitchFamily="34" charset="-122"/>
                <a:ea typeface="微软雅黑" panose="020B0503020204020204" pitchFamily="34" charset="-122"/>
              </a:rPr>
              <a:t>网站（续）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47349"/>
            <a:ext cx="824871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目前世界上排名第一且分布最广的社交网站是脸书 </a:t>
            </a:r>
            <a:r>
              <a:rPr lang="en-US" altLang="zh-CN" sz="2000" b="1" dirty="0">
                <a:latin typeface="微软雅黑" panose="020B0503020204020204" pitchFamily="34" charset="-122"/>
                <a:ea typeface="微软雅黑" panose="020B0503020204020204" pitchFamily="34" charset="-122"/>
              </a:rPr>
              <a:t>(Facebook)</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排名第二的社交网站是视频分享网站优兔</a:t>
            </a:r>
            <a:r>
              <a:rPr lang="en-US" altLang="zh-CN" sz="2000" b="1" dirty="0">
                <a:latin typeface="微软雅黑" panose="020B0503020204020204" pitchFamily="34" charset="-122"/>
                <a:ea typeface="微软雅黑" panose="020B0503020204020204" pitchFamily="34" charset="-122"/>
              </a:rPr>
              <a:t>YouTube</a:t>
            </a:r>
            <a:r>
              <a:rPr lang="zh-CN" altLang="en-US" sz="2000" b="1" dirty="0">
                <a:latin typeface="微软雅黑" panose="020B0503020204020204" pitchFamily="34" charset="-122"/>
                <a:ea typeface="微软雅黑" panose="020B0503020204020204" pitchFamily="34" charset="-122"/>
              </a:rPr>
              <a:t>（被谷歌收购）。</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国内类似的视频分享网站有优酷 </a:t>
            </a:r>
            <a:r>
              <a:rPr lang="en-US" altLang="zh-CN" sz="2000" b="1" dirty="0">
                <a:latin typeface="微软雅黑" panose="020B0503020204020204" pitchFamily="34" charset="-122"/>
                <a:ea typeface="微软雅黑" panose="020B0503020204020204" pitchFamily="34" charset="-122"/>
              </a:rPr>
              <a:t>(www.youku.com)</a:t>
            </a:r>
            <a:r>
              <a:rPr lang="zh-CN" altLang="en-US" sz="2000" b="1" dirty="0">
                <a:latin typeface="微软雅黑" panose="020B0503020204020204" pitchFamily="34" charset="-122"/>
                <a:ea typeface="微软雅黑" panose="020B0503020204020204" pitchFamily="34" charset="-122"/>
              </a:rPr>
              <a:t>、土豆 </a:t>
            </a:r>
            <a:r>
              <a:rPr lang="en-US" altLang="zh-CN" sz="2000" b="1" dirty="0">
                <a:latin typeface="微软雅黑" panose="020B0503020204020204" pitchFamily="34" charset="-122"/>
                <a:ea typeface="微软雅黑" panose="020B0503020204020204" pitchFamily="34" charset="-122"/>
              </a:rPr>
              <a:t>(movie.tudou.com)</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56</a:t>
            </a:r>
            <a:r>
              <a:rPr lang="zh-CN" altLang="en-US" sz="2000" b="1" dirty="0">
                <a:latin typeface="微软雅黑" panose="020B0503020204020204" pitchFamily="34" charset="-122"/>
                <a:ea typeface="微软雅黑" panose="020B0503020204020204" pitchFamily="34" charset="-122"/>
              </a:rPr>
              <a:t>网 </a:t>
            </a:r>
            <a:r>
              <a:rPr lang="en-US" altLang="zh-CN" sz="2000" b="1" dirty="0">
                <a:latin typeface="微软雅黑" panose="020B0503020204020204" pitchFamily="34" charset="-122"/>
                <a:ea typeface="微软雅黑" panose="020B0503020204020204" pitchFamily="34" charset="-122"/>
              </a:rPr>
              <a:t>(56.com) </a:t>
            </a:r>
            <a:r>
              <a:rPr lang="zh-CN" altLang="en-US" sz="2000" b="1" dirty="0">
                <a:latin typeface="微软雅黑" panose="020B0503020204020204" pitchFamily="34" charset="-122"/>
                <a:ea typeface="微软雅黑" panose="020B0503020204020204" pitchFamily="34" charset="-122"/>
              </a:rPr>
              <a:t>等。</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3" y="891876"/>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3246959" y="849605"/>
            <a:ext cx="2650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6.1.3  </a:t>
            </a:r>
            <a:r>
              <a:rPr lang="zh-CN" altLang="en-US" sz="2400" b="1" dirty="0">
                <a:solidFill>
                  <a:schemeClr val="bg1"/>
                </a:solidFill>
                <a:latin typeface="微软雅黑" panose="020B0503020204020204" pitchFamily="34" charset="-122"/>
                <a:ea typeface="微软雅黑" panose="020B0503020204020204" pitchFamily="34" charset="-122"/>
              </a:rPr>
              <a:t>域名</a:t>
            </a:r>
            <a:r>
              <a:rPr lang="zh-CN" altLang="en-US" sz="2400" b="1" dirty="0" smtClean="0">
                <a:solidFill>
                  <a:schemeClr val="bg1"/>
                </a:solidFill>
                <a:latin typeface="微软雅黑" panose="020B0503020204020204" pitchFamily="34" charset="-122"/>
                <a:ea typeface="微软雅黑" panose="020B0503020204020204" pitchFamily="34" charset="-122"/>
              </a:rPr>
              <a:t>服务器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545143" y="139634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一个服务器所负责管辖的（或有权限的）范围叫做</a:t>
            </a:r>
            <a:r>
              <a:rPr lang="zh-CN" altLang="en-US" sz="2000" b="1" dirty="0">
                <a:solidFill>
                  <a:srgbClr val="0000FF"/>
                </a:solidFill>
                <a:latin typeface="微软雅黑" panose="020B0503020204020204" pitchFamily="34" charset="-122"/>
                <a:ea typeface="微软雅黑" panose="020B0503020204020204" pitchFamily="34" charset="-122"/>
              </a:rPr>
              <a:t>区</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(zone)</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各单位根据具体情况来划分自己管辖范围的区。但在一个区中的所有节点必须是能够连通的。</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每一个区设置相应的</a:t>
            </a:r>
            <a:r>
              <a:rPr lang="zh-CN" altLang="en-US" sz="2000" b="1" dirty="0">
                <a:solidFill>
                  <a:srgbClr val="0000FF"/>
                </a:solidFill>
                <a:latin typeface="微软雅黑" panose="020B0503020204020204" pitchFamily="34" charset="-122"/>
                <a:ea typeface="微软雅黑" panose="020B0503020204020204" pitchFamily="34" charset="-122"/>
              </a:rPr>
              <a:t>权限域名服务器</a:t>
            </a:r>
            <a:r>
              <a:rPr lang="zh-CN" altLang="en-US" sz="2000" b="1" dirty="0">
                <a:latin typeface="微软雅黑" panose="020B0503020204020204" pitchFamily="34" charset="-122"/>
                <a:ea typeface="微软雅黑" panose="020B0503020204020204" pitchFamily="34" charset="-122"/>
              </a:rPr>
              <a:t>，用来保存该区中的所有主机的域名到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地址的映射。</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服务器的管辖范围不是以“域”为单位，而是以“区”为单位。 </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726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939184" y="594996"/>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6.4.7 </a:t>
            </a: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社交</a:t>
            </a:r>
            <a:r>
              <a:rPr lang="zh-CN" altLang="en-US" sz="2400" b="1" dirty="0">
                <a:solidFill>
                  <a:schemeClr val="bg1"/>
                </a:solidFill>
                <a:latin typeface="微软雅黑" panose="020B0503020204020204" pitchFamily="34" charset="-122"/>
                <a:ea typeface="微软雅黑" panose="020B0503020204020204" pitchFamily="34" charset="-122"/>
              </a:rPr>
              <a:t>网站（续）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4033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另一种能够提供微博服务的社交网络现在也很流行。例如推特 </a:t>
            </a:r>
            <a:r>
              <a:rPr lang="en-US" altLang="zh-CN" sz="2000" b="1" dirty="0">
                <a:latin typeface="微软雅黑" panose="020B0503020204020204" pitchFamily="34" charset="-122"/>
                <a:ea typeface="微软雅黑" panose="020B0503020204020204" pitchFamily="34" charset="-122"/>
              </a:rPr>
              <a:t>Twitter (twitter.com) </a:t>
            </a:r>
            <a:r>
              <a:rPr lang="zh-CN" altLang="en-US" sz="2000" b="1" dirty="0">
                <a:latin typeface="微软雅黑" panose="020B0503020204020204" pitchFamily="34" charset="-122"/>
                <a:ea typeface="微软雅黑" panose="020B0503020204020204" pitchFamily="34" charset="-122"/>
              </a:rPr>
              <a:t>网站可以让用户发表不超过</a:t>
            </a:r>
            <a:r>
              <a:rPr lang="en-US" altLang="zh-CN" sz="2000" b="1" dirty="0">
                <a:latin typeface="微软雅黑" panose="020B0503020204020204" pitchFamily="34" charset="-122"/>
                <a:ea typeface="微软雅黑" panose="020B0503020204020204" pitchFamily="34" charset="-122"/>
              </a:rPr>
              <a:t>140</a:t>
            </a:r>
            <a:r>
              <a:rPr lang="zh-CN" altLang="en-US" sz="2000" b="1" dirty="0">
                <a:latin typeface="微软雅黑" panose="020B0503020204020204" pitchFamily="34" charset="-122"/>
                <a:ea typeface="微软雅黑" panose="020B0503020204020204" pitchFamily="34" charset="-122"/>
              </a:rPr>
              <a:t>个字符的消息。这些消息也被称为“推文”</a:t>
            </a:r>
            <a:r>
              <a:rPr lang="en-US" altLang="zh-CN" sz="2000" b="1" dirty="0">
                <a:latin typeface="微软雅黑" panose="020B0503020204020204" pitchFamily="34" charset="-122"/>
                <a:ea typeface="微软雅黑" panose="020B0503020204020204" pitchFamily="34" charset="-122"/>
              </a:rPr>
              <a:t>(Tweet)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我国的新浪微博 </a:t>
            </a:r>
            <a:r>
              <a:rPr lang="en-US" altLang="zh-CN" sz="2000" b="1" dirty="0">
                <a:latin typeface="微软雅黑" panose="020B0503020204020204" pitchFamily="34" charset="-122"/>
                <a:ea typeface="微软雅黑" panose="020B0503020204020204" pitchFamily="34" charset="-122"/>
              </a:rPr>
              <a:t>(www.weibo.com)</a:t>
            </a:r>
            <a:r>
              <a:rPr lang="zh-CN" altLang="en-US" sz="2000" b="1" dirty="0">
                <a:latin typeface="微软雅黑" panose="020B0503020204020204" pitchFamily="34" charset="-122"/>
                <a:ea typeface="微软雅黑" panose="020B0503020204020204" pitchFamily="34" charset="-122"/>
              </a:rPr>
              <a:t>、腾讯微博 </a:t>
            </a:r>
            <a:r>
              <a:rPr lang="en-US" altLang="zh-CN" sz="2000" b="1" dirty="0">
                <a:latin typeface="微软雅黑" panose="020B0503020204020204" pitchFamily="34" charset="-122"/>
                <a:ea typeface="微软雅黑" panose="020B0503020204020204" pitchFamily="34" charset="-122"/>
              </a:rPr>
              <a:t>(t.qq.com) </a:t>
            </a:r>
            <a:r>
              <a:rPr lang="zh-CN" altLang="en-US" sz="2000" b="1" dirty="0">
                <a:latin typeface="微软雅黑" panose="020B0503020204020204" pitchFamily="34" charset="-122"/>
                <a:ea typeface="微软雅黑" panose="020B0503020204020204" pitchFamily="34" charset="-122"/>
              </a:rPr>
              <a:t>等就是这种性质的社交网站。</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职业性社交网站领英 </a:t>
            </a:r>
            <a:r>
              <a:rPr lang="en-US" altLang="zh-CN" sz="2000" b="1" dirty="0">
                <a:latin typeface="微软雅黑" panose="020B0503020204020204" pitchFamily="34" charset="-122"/>
                <a:ea typeface="微软雅黑" panose="020B0503020204020204" pitchFamily="34" charset="-122"/>
              </a:rPr>
              <a:t>LinkedIn </a:t>
            </a:r>
            <a:r>
              <a:rPr lang="zh-CN" altLang="en-US" sz="2000" b="1" dirty="0">
                <a:latin typeface="微软雅黑" panose="020B0503020204020204" pitchFamily="34" charset="-122"/>
                <a:ea typeface="微软雅黑" panose="020B0503020204020204" pitchFamily="34" charset="-122"/>
              </a:rPr>
              <a:t>也很受欢迎</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目前在我国最为流行的社交网站就是微信，微信最初是专为手机用户使用的聊天工具，现在微信的功能已远远超越了社交领域</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p:cNvSpPr>
            <a:spLocks noChangeArrowheads="1"/>
          </p:cNvSpPr>
          <p:nvPr/>
        </p:nvSpPr>
        <p:spPr bwMode="auto">
          <a:xfrm>
            <a:off x="2629135" y="350026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 name="Rectangle 9"/>
          <p:cNvSpPr>
            <a:spLocks noChangeArrowheads="1"/>
          </p:cNvSpPr>
          <p:nvPr/>
        </p:nvSpPr>
        <p:spPr bwMode="auto">
          <a:xfrm>
            <a:off x="2629135" y="304932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2629135" y="259077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9"/>
          <p:cNvSpPr>
            <a:spLocks noChangeArrowheads="1"/>
          </p:cNvSpPr>
          <p:nvPr/>
        </p:nvSpPr>
        <p:spPr bwMode="auto">
          <a:xfrm>
            <a:off x="2629135" y="213507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9"/>
          <p:cNvSpPr>
            <a:spLocks noChangeArrowheads="1"/>
          </p:cNvSpPr>
          <p:nvPr/>
        </p:nvSpPr>
        <p:spPr bwMode="auto">
          <a:xfrm>
            <a:off x="2629135" y="121276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0"/>
          <p:cNvSpPr>
            <a:spLocks noChangeArrowheads="1"/>
          </p:cNvSpPr>
          <p:nvPr/>
        </p:nvSpPr>
        <p:spPr bwMode="auto">
          <a:xfrm>
            <a:off x="2629135" y="167652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9" name="Line 16"/>
          <p:cNvSpPr>
            <a:spLocks noChangeShapeType="1"/>
          </p:cNvSpPr>
          <p:nvPr/>
        </p:nvSpPr>
        <p:spPr bwMode="auto">
          <a:xfrm>
            <a:off x="3637198" y="1141330"/>
            <a:ext cx="0" cy="3357124"/>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27"/>
          <p:cNvSpPr>
            <a:spLocks noChangeArrowheads="1"/>
          </p:cNvSpPr>
          <p:nvPr/>
        </p:nvSpPr>
        <p:spPr bwMode="auto">
          <a:xfrm>
            <a:off x="639730" y="121276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1" name="Rectangle 29"/>
          <p:cNvSpPr>
            <a:spLocks noChangeArrowheads="1"/>
          </p:cNvSpPr>
          <p:nvPr/>
        </p:nvSpPr>
        <p:spPr bwMode="auto">
          <a:xfrm>
            <a:off x="648619" y="130770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anose="020B0503020204020204" pitchFamily="34" charset="-122"/>
                <a:ea typeface="微软雅黑" panose="020B0503020204020204" pitchFamily="34" charset="-122"/>
              </a:rPr>
              <a:t>6.5</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12" name="Rectangle 8"/>
          <p:cNvSpPr>
            <a:spLocks noChangeArrowheads="1"/>
          </p:cNvSpPr>
          <p:nvPr/>
        </p:nvSpPr>
        <p:spPr bwMode="auto">
          <a:xfrm>
            <a:off x="2700573" y="1088467"/>
            <a:ext cx="575600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6.5.1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电子邮件</a:t>
            </a:r>
            <a:r>
              <a:rPr lang="zh-CN" altLang="en-US" sz="2000" b="1" dirty="0">
                <a:solidFill>
                  <a:schemeClr val="bg1"/>
                </a:solidFill>
                <a:latin typeface="微软雅黑" panose="020B0503020204020204" pitchFamily="34" charset="-122"/>
                <a:ea typeface="微软雅黑" panose="020B0503020204020204" pitchFamily="34" charset="-122"/>
              </a:rPr>
              <a:t>概述</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6.5.2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简单邮件传送协议 </a:t>
            </a:r>
            <a:r>
              <a:rPr lang="en-US" altLang="zh-CN" sz="2000" b="1" dirty="0">
                <a:solidFill>
                  <a:schemeClr val="bg1"/>
                </a:solidFill>
                <a:latin typeface="微软雅黑" panose="020B0503020204020204" pitchFamily="34" charset="-122"/>
                <a:ea typeface="微软雅黑" panose="020B0503020204020204" pitchFamily="34" charset="-122"/>
              </a:rPr>
              <a:t>SMTP</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6.5.3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电子邮件</a:t>
            </a:r>
            <a:r>
              <a:rPr lang="zh-CN" altLang="en-US" sz="2000" b="1" dirty="0">
                <a:solidFill>
                  <a:schemeClr val="bg1"/>
                </a:solidFill>
                <a:latin typeface="微软雅黑" panose="020B0503020204020204" pitchFamily="34" charset="-122"/>
                <a:ea typeface="微软雅黑" panose="020B0503020204020204" pitchFamily="34" charset="-122"/>
              </a:rPr>
              <a:t>的信息格式</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6.5.4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邮件</a:t>
            </a:r>
            <a:r>
              <a:rPr lang="zh-CN" altLang="en-US" sz="2000" b="1" dirty="0">
                <a:solidFill>
                  <a:schemeClr val="bg1"/>
                </a:solidFill>
                <a:latin typeface="微软雅黑" panose="020B0503020204020204" pitchFamily="34" charset="-122"/>
                <a:ea typeface="微软雅黑" panose="020B0503020204020204" pitchFamily="34" charset="-122"/>
              </a:rPr>
              <a:t>读取协议 </a:t>
            </a:r>
            <a:r>
              <a:rPr lang="en-US" altLang="zh-CN" sz="2000" b="1" dirty="0">
                <a:solidFill>
                  <a:schemeClr val="bg1"/>
                </a:solidFill>
                <a:latin typeface="微软雅黑" panose="020B0503020204020204" pitchFamily="34" charset="-122"/>
                <a:ea typeface="微软雅黑" panose="020B0503020204020204" pitchFamily="34" charset="-122"/>
              </a:rPr>
              <a:t>POP3 </a:t>
            </a:r>
            <a:r>
              <a:rPr lang="zh-CN" altLang="en-US" sz="2000" b="1" dirty="0">
                <a:solidFill>
                  <a:schemeClr val="bg1"/>
                </a:solidFill>
                <a:latin typeface="微软雅黑" panose="020B0503020204020204" pitchFamily="34" charset="-122"/>
                <a:ea typeface="微软雅黑" panose="020B0503020204020204" pitchFamily="34" charset="-122"/>
              </a:rPr>
              <a:t>和 </a:t>
            </a:r>
            <a:r>
              <a:rPr lang="en-US" altLang="zh-CN" sz="2000" b="1" dirty="0">
                <a:solidFill>
                  <a:schemeClr val="bg1"/>
                </a:solidFill>
                <a:latin typeface="微软雅黑" panose="020B0503020204020204" pitchFamily="34" charset="-122"/>
                <a:ea typeface="微软雅黑" panose="020B0503020204020204" pitchFamily="34" charset="-122"/>
              </a:rPr>
              <a:t>IMAP</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6.5.5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基于</a:t>
            </a:r>
            <a:r>
              <a:rPr lang="zh-CN" altLang="en-US" sz="2000" b="1" dirty="0">
                <a:solidFill>
                  <a:schemeClr val="bg1"/>
                </a:solidFill>
                <a:latin typeface="微软雅黑" panose="020B0503020204020204" pitchFamily="34" charset="-122"/>
                <a:ea typeface="微软雅黑" panose="020B0503020204020204" pitchFamily="34" charset="-122"/>
              </a:rPr>
              <a:t>万维网的电子邮件</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6.5.6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通用</a:t>
            </a:r>
            <a:r>
              <a:rPr lang="zh-CN" altLang="en-US" sz="2000" b="1" dirty="0">
                <a:solidFill>
                  <a:schemeClr val="bg1"/>
                </a:solidFill>
                <a:latin typeface="微软雅黑" panose="020B0503020204020204" pitchFamily="34" charset="-122"/>
                <a:ea typeface="微软雅黑" panose="020B0503020204020204" pitchFamily="34" charset="-122"/>
              </a:rPr>
              <a:t>互联网邮件扩充 </a:t>
            </a:r>
            <a:r>
              <a:rPr lang="en-US" altLang="zh-CN" sz="2000" b="1" dirty="0">
                <a:solidFill>
                  <a:schemeClr val="bg1"/>
                </a:solidFill>
                <a:latin typeface="微软雅黑" panose="020B0503020204020204" pitchFamily="34" charset="-122"/>
                <a:ea typeface="微软雅黑" panose="020B0503020204020204" pitchFamily="34" charset="-122"/>
              </a:rPr>
              <a:t>MIME</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899"/>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2" y="1162772"/>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6.5.1  </a:t>
            </a:r>
            <a:r>
              <a:rPr lang="zh-CN" altLang="en-US" sz="2400" b="1" dirty="0">
                <a:solidFill>
                  <a:schemeClr val="bg1"/>
                </a:solidFill>
                <a:latin typeface="微软雅黑" panose="020B0503020204020204" pitchFamily="34" charset="-122"/>
                <a:ea typeface="微软雅黑" panose="020B0503020204020204" pitchFamily="34" charset="-122"/>
              </a:rPr>
              <a:t>电子邮件</a:t>
            </a:r>
            <a:r>
              <a:rPr lang="zh-CN" altLang="en-US" sz="2400" b="1" dirty="0" smtClean="0">
                <a:solidFill>
                  <a:schemeClr val="bg1"/>
                </a:solidFill>
                <a:latin typeface="微软雅黑" panose="020B0503020204020204" pitchFamily="34" charset="-122"/>
                <a:ea typeface="微软雅黑" panose="020B0503020204020204" pitchFamily="34" charset="-122"/>
              </a:rPr>
              <a:t>概述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681557"/>
            <a:ext cx="797586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电子邮件</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(e-mail</a:t>
            </a:r>
            <a:r>
              <a:rPr lang="en-US" altLang="zh-CN"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：指使用电子设备交换的邮件及其方法</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solidFill>
                <a:srgbClr val="0000FF"/>
              </a:solidFill>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电子邮件是</a:t>
            </a:r>
            <a:r>
              <a:rPr lang="zh-CN" altLang="en-US" sz="2000" b="1" dirty="0">
                <a:latin typeface="微软雅黑" panose="020B0503020204020204" pitchFamily="34" charset="-122"/>
                <a:ea typeface="微软雅黑" panose="020B0503020204020204" pitchFamily="34" charset="-122"/>
              </a:rPr>
              <a:t>互联网上使用得最多的和最受用户欢迎的一种应用。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CC00CC"/>
                </a:solidFill>
                <a:latin typeface="微软雅黑" panose="020B0503020204020204" pitchFamily="34" charset="-122"/>
                <a:ea typeface="微软雅黑" panose="020B0503020204020204" pitchFamily="34" charset="-122"/>
              </a:rPr>
              <a:t>优点</a:t>
            </a:r>
            <a:r>
              <a:rPr lang="zh-CN" altLang="en-US" sz="2000" b="1" dirty="0">
                <a:latin typeface="微软雅黑" panose="020B0503020204020204" pitchFamily="34" charset="-122"/>
                <a:ea typeface="微软雅黑" panose="020B0503020204020204" pitchFamily="34" charset="-122"/>
              </a:rPr>
              <a:t>：使用</a:t>
            </a:r>
            <a:r>
              <a:rPr lang="zh-CN" altLang="en-US" sz="2000" b="1" dirty="0" smtClean="0">
                <a:latin typeface="微软雅黑" panose="020B0503020204020204" pitchFamily="34" charset="-122"/>
                <a:ea typeface="微软雅黑" panose="020B0503020204020204" pitchFamily="34" charset="-122"/>
              </a:rPr>
              <a:t>方便，传递迅速，费用低廉，可以传送多种类型的信息（包括：文字</a:t>
            </a:r>
            <a:r>
              <a:rPr lang="zh-CN" altLang="en-US" sz="2000" b="1" dirty="0">
                <a:latin typeface="微软雅黑" panose="020B0503020204020204" pitchFamily="34" charset="-122"/>
                <a:ea typeface="微软雅黑" panose="020B0503020204020204" pitchFamily="34" charset="-122"/>
              </a:rPr>
              <a:t>信息</a:t>
            </a:r>
            <a:r>
              <a:rPr lang="zh-CN" altLang="en-US" sz="2000" b="1" dirty="0" smtClean="0">
                <a:latin typeface="微软雅黑" panose="020B0503020204020204" pitchFamily="34" charset="-122"/>
                <a:ea typeface="微软雅黑" panose="020B0503020204020204" pitchFamily="34" charset="-122"/>
              </a:rPr>
              <a:t>，声音</a:t>
            </a:r>
            <a:r>
              <a:rPr lang="zh-CN" altLang="en-US" sz="2000" b="1" dirty="0">
                <a:latin typeface="微软雅黑" panose="020B0503020204020204" pitchFamily="34" charset="-122"/>
                <a:ea typeface="微软雅黑" panose="020B0503020204020204" pitchFamily="34" charset="-122"/>
              </a:rPr>
              <a:t>和</a:t>
            </a:r>
            <a:r>
              <a:rPr lang="zh-CN" altLang="en-US" sz="2000" b="1" dirty="0" smtClean="0">
                <a:latin typeface="微软雅黑" panose="020B0503020204020204" pitchFamily="34" charset="-122"/>
                <a:ea typeface="微软雅黑" panose="020B0503020204020204" pitchFamily="34" charset="-122"/>
              </a:rPr>
              <a:t>图像等）。</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60" y="131647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a:t>
            </a:r>
            <a:r>
              <a:rPr lang="zh-CN" altLang="en-US" sz="2000" b="1" dirty="0" smtClean="0">
                <a:solidFill>
                  <a:schemeClr val="bg1"/>
                </a:solidFill>
                <a:latin typeface="微软雅黑" panose="020B0503020204020204" pitchFamily="34" charset="-122"/>
                <a:ea typeface="微软雅黑" panose="020B0503020204020204" pitchFamily="34" charset="-122"/>
              </a:rPr>
              <a:t>的重要标准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10773"/>
            <a:ext cx="828528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简单邮件</a:t>
            </a:r>
            <a:r>
              <a:rPr lang="zh-CN" altLang="en-US" sz="2000" b="1" dirty="0">
                <a:latin typeface="微软雅黑" panose="020B0503020204020204" pitchFamily="34" charset="-122"/>
                <a:ea typeface="微软雅黑" panose="020B0503020204020204" pitchFamily="34" charset="-122"/>
              </a:rPr>
              <a:t>发送协议：</a:t>
            </a:r>
            <a:r>
              <a:rPr lang="en-US" altLang="zh-CN" sz="2000" b="1" dirty="0">
                <a:latin typeface="微软雅黑" panose="020B0503020204020204" pitchFamily="34" charset="-122"/>
                <a:ea typeface="微软雅黑" panose="020B0503020204020204" pitchFamily="34" charset="-122"/>
              </a:rPr>
              <a:t>SMTP</a:t>
            </a:r>
            <a:endParaRPr lang="en-US" altLang="zh-CN"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互联网文本报文</a:t>
            </a:r>
            <a:r>
              <a:rPr lang="zh-CN" altLang="en-US" sz="2000" b="1" dirty="0" smtClean="0">
                <a:latin typeface="微软雅黑" panose="020B0503020204020204" pitchFamily="34" charset="-122"/>
                <a:ea typeface="微软雅黑" panose="020B0503020204020204" pitchFamily="34" charset="-122"/>
              </a:rPr>
              <a:t>格式</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通用互联网邮件</a:t>
            </a:r>
            <a:r>
              <a:rPr lang="zh-CN" altLang="en-US" sz="2000" b="1" dirty="0" smtClean="0">
                <a:latin typeface="微软雅黑" panose="020B0503020204020204" pitchFamily="34" charset="-122"/>
                <a:ea typeface="微软雅黑" panose="020B0503020204020204" pitchFamily="34" charset="-122"/>
              </a:rPr>
              <a:t>扩充 </a:t>
            </a:r>
            <a:r>
              <a:rPr lang="en-US" altLang="zh-CN" sz="2000" b="1" dirty="0" smtClean="0">
                <a:latin typeface="微软雅黑" panose="020B0503020204020204" pitchFamily="34" charset="-122"/>
                <a:ea typeface="微软雅黑" panose="020B0503020204020204" pitchFamily="34" charset="-122"/>
              </a:rPr>
              <a:t>MIME</a:t>
            </a:r>
            <a:endParaRPr lang="en-US" altLang="zh-CN"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邮件读取协议：</a:t>
            </a:r>
            <a:r>
              <a:rPr lang="en-US" altLang="zh-CN" sz="2000" b="1" dirty="0">
                <a:latin typeface="微软雅黑" panose="020B0503020204020204" pitchFamily="34" charset="-122"/>
                <a:ea typeface="微软雅黑" panose="020B0503020204020204" pitchFamily="34" charset="-122"/>
              </a:rPr>
              <a:t>POP3 </a:t>
            </a:r>
            <a:r>
              <a:rPr lang="zh-CN" altLang="en-US" sz="2000" b="1" dirty="0">
                <a:latin typeface="微软雅黑" panose="020B0503020204020204" pitchFamily="34" charset="-122"/>
                <a:ea typeface="微软雅黑" panose="020B0503020204020204" pitchFamily="34" charset="-122"/>
              </a:rPr>
              <a:t>和 </a:t>
            </a:r>
            <a:r>
              <a:rPr lang="en-US" altLang="zh-CN" sz="2000" b="1" dirty="0" smtClean="0">
                <a:latin typeface="微软雅黑" panose="020B0503020204020204" pitchFamily="34" charset="-122"/>
                <a:ea typeface="微软雅黑" panose="020B0503020204020204" pitchFamily="34" charset="-122"/>
              </a:rPr>
              <a:t>IMAP</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693657" y="600654"/>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电子邮件的组成：三个主要构件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72" name="Rectangle 386"/>
          <p:cNvSpPr>
            <a:spLocks noChangeArrowheads="1"/>
          </p:cNvSpPr>
          <p:nvPr/>
        </p:nvSpPr>
        <p:spPr bwMode="auto">
          <a:xfrm>
            <a:off x="2907058" y="1869984"/>
            <a:ext cx="680437" cy="13465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544934" y="1869984"/>
            <a:ext cx="680437" cy="1346517"/>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021489" y="2212756"/>
            <a:ext cx="94185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发送</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0000FF"/>
                </a:solidFill>
                <a:latin typeface="微软雅黑" panose="020B0503020204020204" pitchFamily="34" charset="-122"/>
                <a:ea typeface="微软雅黑" panose="020B0503020204020204" pitchFamily="34" charset="-122"/>
              </a:rPr>
              <a:t>TCP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601220" y="1933870"/>
            <a:ext cx="566615"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dirty="0">
                <a:latin typeface="微软雅黑" panose="020B0503020204020204" pitchFamily="34" charset="-122"/>
                <a:ea typeface="微软雅黑" panose="020B0503020204020204" pitchFamily="34" charset="-122"/>
              </a:rPr>
              <a:t>SMTP</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964596" y="1933870"/>
            <a:ext cx="566615" cy="556545"/>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964596" y="2546929"/>
            <a:ext cx="566615" cy="55654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616510"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发件人</a:t>
            </a:r>
            <a:endParaRPr kumimoji="1" lang="zh-CN" altLang="en-US" sz="1100" b="1" dirty="0" smtClean="0">
              <a:latin typeface="微软雅黑" panose="020B0503020204020204" pitchFamily="34" charset="-122"/>
              <a:ea typeface="微软雅黑" panose="020B0503020204020204" pitchFamily="34" charset="-122"/>
            </a:endParaRPr>
          </a:p>
        </p:txBody>
      </p:sp>
      <p:graphicFrame>
        <p:nvGraphicFramePr>
          <p:cNvPr id="412" name="对象 411"/>
          <p:cNvGraphicFramePr>
            <a:graphicFrameLocks noChangeAspect="1"/>
          </p:cNvGraphicFramePr>
          <p:nvPr/>
        </p:nvGraphicFramePr>
        <p:xfrm>
          <a:off x="762658" y="1909970"/>
          <a:ext cx="546759" cy="666388"/>
        </p:xfrm>
        <a:graphic>
          <a:graphicData uri="http://schemas.openxmlformats.org/presentationml/2006/ole">
            <mc:AlternateContent xmlns:mc="http://schemas.openxmlformats.org/markup-compatibility/2006">
              <mc:Choice xmlns:v="urn:schemas-microsoft-com:vml" Requires="v">
                <p:oleObj spid="_x0000_s10241" name="Visio" r:id="rId1" imgW="3463925" imgH="4220845" progId="">
                  <p:embed/>
                </p:oleObj>
              </mc:Choice>
              <mc:Fallback>
                <p:oleObj name="Visio" r:id="rId1" imgW="3463925" imgH="4220845" progId="">
                  <p:embed/>
                  <p:pic>
                    <p:nvPicPr>
                      <p:cNvPr id="0" name="图片 10240"/>
                      <p:cNvPicPr>
                        <a:picLocks noChangeAspect="1"/>
                      </p:cNvPicPr>
                      <p:nvPr/>
                    </p:nvPicPr>
                    <p:blipFill>
                      <a:blip r:embed="rId2"/>
                      <a:srcRect l="5348" t="4167" r="4546" b="11185"/>
                      <a:stretch>
                        <a:fillRect/>
                      </a:stretch>
                    </p:blipFill>
                    <p:spPr>
                      <a:xfrm>
                        <a:off x="762658" y="1909970"/>
                        <a:ext cx="546759" cy="666388"/>
                      </a:xfrm>
                      <a:prstGeom prst="rect">
                        <a:avLst/>
                      </a:prstGeom>
                      <a:noFill/>
                      <a:ln w="9525">
                        <a:noFill/>
                      </a:ln>
                    </p:spPr>
                  </p:pic>
                </p:oleObj>
              </mc:Fallback>
            </mc:AlternateContent>
          </a:graphicData>
        </a:graphic>
      </p:graphicFrame>
      <p:sp>
        <p:nvSpPr>
          <p:cNvPr id="371" name="Rectangle 385"/>
          <p:cNvSpPr>
            <a:spLocks noChangeArrowheads="1"/>
          </p:cNvSpPr>
          <p:nvPr/>
        </p:nvSpPr>
        <p:spPr bwMode="auto">
          <a:xfrm>
            <a:off x="6723401" y="1878585"/>
            <a:ext cx="680437" cy="1337917"/>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089388" y="15444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读取</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105400" y="221722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0000FF"/>
                </a:solidFill>
                <a:latin typeface="微软雅黑" panose="020B0503020204020204" pitchFamily="34" charset="-122"/>
                <a:ea typeface="微软雅黑" panose="020B0503020204020204" pitchFamily="34" charset="-122"/>
              </a:rPr>
              <a:t>TCP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779688" y="1933870"/>
            <a:ext cx="566614"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362526" y="1878585"/>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418813" y="2546929"/>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418813" y="1933870"/>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grpSp>
        <p:nvGrpSpPr>
          <p:cNvPr id="420" name="组合 419"/>
          <p:cNvGrpSpPr/>
          <p:nvPr/>
        </p:nvGrpSpPr>
        <p:grpSpPr>
          <a:xfrm>
            <a:off x="1509292" y="1398212"/>
            <a:ext cx="5935194" cy="799911"/>
            <a:chOff x="1509292" y="1797262"/>
            <a:chExt cx="5935194" cy="799911"/>
          </a:xfrm>
        </p:grpSpPr>
        <p:sp>
          <p:nvSpPr>
            <p:cNvPr id="375" name="Text Box 389"/>
            <p:cNvSpPr txBox="1">
              <a:spLocks noChangeArrowheads="1"/>
            </p:cNvSpPr>
            <p:nvPr/>
          </p:nvSpPr>
          <p:spPr bwMode="auto">
            <a:xfrm>
              <a:off x="2239475" y="231248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805314"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发送方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509292"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发</a:t>
              </a:r>
              <a:r>
                <a:rPr kumimoji="1" lang="zh-CN" altLang="en-US" sz="1100" b="1" dirty="0" smtClean="0">
                  <a:latin typeface="微软雅黑" panose="020B0503020204020204" pitchFamily="34" charset="-122"/>
                  <a:ea typeface="微软雅黑" panose="020B0503020204020204" pitchFamily="34" charset="-122"/>
                </a:rPr>
                <a:t>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055753" y="2311432"/>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C00000"/>
                  </a:solidFill>
                  <a:latin typeface="微软雅黑" panose="020B0503020204020204" pitchFamily="34" charset="-122"/>
                  <a:ea typeface="微软雅黑" panose="020B0503020204020204" pitchFamily="34" charset="-122"/>
                </a:rPr>
                <a:t>POP3</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248753"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接收方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695563"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接收方</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1100" b="1" dirty="0">
                  <a:solidFill>
                    <a:srgbClr val="C00000"/>
                  </a:solidFill>
                  <a:latin typeface="微软雅黑" panose="020B0503020204020204" pitchFamily="34" charset="-122"/>
                  <a:ea typeface="微软雅黑" panose="020B0503020204020204" pitchFamily="34" charset="-122"/>
                </a:rPr>
                <a:t>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grpSp>
      <p:sp>
        <p:nvSpPr>
          <p:cNvPr id="394" name="Line 408"/>
          <p:cNvSpPr>
            <a:spLocks noChangeShapeType="1"/>
          </p:cNvSpPr>
          <p:nvPr/>
        </p:nvSpPr>
        <p:spPr bwMode="auto">
          <a:xfrm flipV="1">
            <a:off x="5985427" y="2212756"/>
            <a:ext cx="794261"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aphicFrame>
        <p:nvGraphicFramePr>
          <p:cNvPr id="414" name="对象 413"/>
          <p:cNvGraphicFramePr>
            <a:graphicFrameLocks noChangeAspect="1"/>
          </p:cNvGraphicFramePr>
          <p:nvPr/>
        </p:nvGraphicFramePr>
        <p:xfrm>
          <a:off x="7632442" y="1909970"/>
          <a:ext cx="551626" cy="666388"/>
        </p:xfrm>
        <a:graphic>
          <a:graphicData uri="http://schemas.openxmlformats.org/presentationml/2006/ole">
            <mc:AlternateContent xmlns:mc="http://schemas.openxmlformats.org/markup-compatibility/2006">
              <mc:Choice xmlns:v="urn:schemas-microsoft-com:vml" Requires="v">
                <p:oleObj spid="_x0000_s10242" name="Visio" r:id="rId3" imgW="3463925" imgH="4220845" progId="">
                  <p:embed/>
                </p:oleObj>
              </mc:Choice>
              <mc:Fallback>
                <p:oleObj name="Visio" r:id="rId3" imgW="3463925" imgH="4220845" progId="">
                  <p:embed/>
                  <p:pic>
                    <p:nvPicPr>
                      <p:cNvPr id="0" name="图片 10241"/>
                      <p:cNvPicPr>
                        <a:picLocks noChangeAspect="1"/>
                      </p:cNvPicPr>
                      <p:nvPr/>
                    </p:nvPicPr>
                    <p:blipFill>
                      <a:blip r:embed="rId4"/>
                      <a:srcRect l="4546" t="3947" r="4546" b="11403"/>
                      <a:stretch>
                        <a:fillRect/>
                      </a:stretch>
                    </p:blipFill>
                    <p:spPr>
                      <a:xfrm>
                        <a:off x="7632442" y="1909970"/>
                        <a:ext cx="551626" cy="666388"/>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702778"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收件人</a:t>
            </a:r>
            <a:endParaRPr kumimoji="1" lang="zh-CN" altLang="en-US" sz="1100" b="1" dirty="0" smtClean="0">
              <a:latin typeface="微软雅黑" panose="020B0503020204020204" pitchFamily="34" charset="-122"/>
              <a:ea typeface="微软雅黑" panose="020B0503020204020204" pitchFamily="34" charset="-122"/>
            </a:endParaRPr>
          </a:p>
        </p:txBody>
      </p:sp>
      <p:grpSp>
        <p:nvGrpSpPr>
          <p:cNvPr id="416" name="组合 415"/>
          <p:cNvGrpSpPr/>
          <p:nvPr/>
        </p:nvGrpSpPr>
        <p:grpSpPr>
          <a:xfrm>
            <a:off x="3515714" y="2545700"/>
            <a:ext cx="1928643" cy="728201"/>
            <a:chOff x="3473673" y="2734550"/>
            <a:chExt cx="3063219" cy="728201"/>
          </a:xfrm>
        </p:grpSpPr>
        <p:sp>
          <p:nvSpPr>
            <p:cNvPr id="37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100" b="1" dirty="0">
                  <a:solidFill>
                    <a:srgbClr val="0000FF"/>
                  </a:solidFill>
                  <a:latin typeface="微软雅黑" panose="020B0503020204020204" pitchFamily="34" charset="-122"/>
                  <a:ea typeface="微软雅黑" panose="020B0503020204020204" pitchFamily="34" charset="-122"/>
                </a:rPr>
                <a:t>发送邮件 </a:t>
              </a:r>
              <a:r>
                <a:rPr kumimoji="1" lang="en-US" altLang="zh-CN" sz="1100" b="1" dirty="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473673" y="3014665"/>
              <a:ext cx="3063219"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rgbClr val="0000FF"/>
                  </a:solidFill>
                  <a:latin typeface="微软雅黑" panose="020B0503020204020204" pitchFamily="34" charset="-122"/>
                  <a:ea typeface="微软雅黑" panose="020B0503020204020204" pitchFamily="34" charset="-122"/>
                </a:rPr>
                <a:t>TCP </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1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grpSp>
      <p:sp>
        <p:nvSpPr>
          <p:cNvPr id="419" name="圆角矩形 418"/>
          <p:cNvSpPr/>
          <p:nvPr/>
        </p:nvSpPr>
        <p:spPr>
          <a:xfrm>
            <a:off x="1371509" y="1299989"/>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p:cNvSpPr/>
          <p:nvPr/>
        </p:nvSpPr>
        <p:spPr>
          <a:xfrm>
            <a:off x="1096460" y="3600586"/>
            <a:ext cx="7188224" cy="477054"/>
          </a:xfrm>
          <a:prstGeom prst="rect">
            <a:avLst/>
          </a:prstGeom>
        </p:spPr>
        <p:txBody>
          <a:bodyPr wrap="square" anchor="ctr">
            <a:spAutoFit/>
          </a:bodyPr>
          <a:lstStyle/>
          <a:p>
            <a:pPr algn="ctr">
              <a:lnSpc>
                <a:spcPts val="3000"/>
              </a:lnSpc>
            </a:pPr>
            <a:r>
              <a:rPr lang="zh-CN" altLang="en-US" sz="2000" b="1" dirty="0" smtClean="0">
                <a:latin typeface="微软雅黑" panose="020B0503020204020204" pitchFamily="34" charset="-122"/>
                <a:ea typeface="微软雅黑" panose="020B0503020204020204" pitchFamily="34" charset="-122"/>
              </a:rPr>
              <a:t>用户代理</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邮件</a:t>
            </a:r>
            <a:r>
              <a:rPr lang="zh-CN" altLang="en-US" sz="2000" b="1" dirty="0">
                <a:latin typeface="微软雅黑" panose="020B0503020204020204" pitchFamily="34" charset="-122"/>
                <a:ea typeface="微软雅黑" panose="020B0503020204020204" pitchFamily="34" charset="-122"/>
              </a:rPr>
              <a:t>服务器，以及邮件</a:t>
            </a:r>
            <a:r>
              <a:rPr lang="zh-CN" altLang="en-US" sz="2000" b="1" dirty="0" smtClean="0">
                <a:latin typeface="微软雅黑" panose="020B0503020204020204" pitchFamily="34" charset="-122"/>
                <a:ea typeface="微软雅黑" panose="020B0503020204020204" pitchFamily="34" charset="-122"/>
              </a:rPr>
              <a:t>发送和读取协议。</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847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885025" y="795264"/>
            <a:ext cx="3392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用户代理 </a:t>
            </a:r>
            <a:r>
              <a:rPr lang="en-US" altLang="zh-CN" sz="2000" b="1" dirty="0">
                <a:solidFill>
                  <a:schemeClr val="bg1"/>
                </a:solidFill>
                <a:latin typeface="微软雅黑" panose="020B0503020204020204" pitchFamily="34" charset="-122"/>
                <a:ea typeface="微软雅黑" panose="020B0503020204020204" pitchFamily="34" charset="-122"/>
              </a:rPr>
              <a:t>UA (User Agent)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189565"/>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用户代理 </a:t>
            </a:r>
            <a:r>
              <a:rPr lang="en-US" altLang="zh-CN" sz="2000" b="1" dirty="0">
                <a:latin typeface="微软雅黑" panose="020B0503020204020204" pitchFamily="34" charset="-122"/>
                <a:ea typeface="微软雅黑" panose="020B0503020204020204" pitchFamily="34" charset="-122"/>
              </a:rPr>
              <a:t>UA </a:t>
            </a:r>
            <a:r>
              <a:rPr lang="zh-CN" altLang="en-US" sz="2000" b="1" dirty="0">
                <a:latin typeface="微软雅黑" panose="020B0503020204020204" pitchFamily="34" charset="-122"/>
                <a:ea typeface="微软雅黑" panose="020B0503020204020204" pitchFamily="34" charset="-122"/>
              </a:rPr>
              <a:t>就是用户与电子邮件系统的接口，是电子邮件客户端软件。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用户代理的</a:t>
            </a:r>
            <a:r>
              <a:rPr lang="zh-CN" altLang="en-US" sz="2000" b="1" dirty="0">
                <a:solidFill>
                  <a:srgbClr val="0000FF"/>
                </a:solidFill>
                <a:latin typeface="微软雅黑" panose="020B0503020204020204" pitchFamily="34" charset="-122"/>
                <a:ea typeface="微软雅黑" panose="020B0503020204020204" pitchFamily="34" charset="-122"/>
              </a:rPr>
              <a:t>功能</a:t>
            </a:r>
            <a:r>
              <a:rPr lang="zh-CN" altLang="en-US" sz="2000" b="1" dirty="0">
                <a:latin typeface="微软雅黑" panose="020B0503020204020204" pitchFamily="34" charset="-122"/>
                <a:ea typeface="微软雅黑" panose="020B0503020204020204" pitchFamily="34" charset="-122"/>
              </a:rPr>
              <a:t>：撰写、显示、处理和通信。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邮件服务器的功能是发送和接收邮件，同时还要向发信人报告邮件传送的情况（已交付、被拒绝、丢失等）。</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邮件服务器按照</a:t>
            </a:r>
            <a:r>
              <a:rPr lang="zh-CN" altLang="en-US" sz="2000" b="1" dirty="0" smtClean="0">
                <a:solidFill>
                  <a:srgbClr val="0000FF"/>
                </a:solidFill>
                <a:latin typeface="微软雅黑" panose="020B0503020204020204" pitchFamily="34" charset="-122"/>
                <a:ea typeface="微软雅黑" panose="020B0503020204020204" pitchFamily="34" charset="-122"/>
              </a:rPr>
              <a:t>客户 </a:t>
            </a:r>
            <a:r>
              <a:rPr lang="en-US" altLang="zh-CN" sz="2000" b="1" dirty="0" smtClean="0">
                <a:solidFill>
                  <a:srgbClr val="0000FF"/>
                </a:solidFill>
                <a:latin typeface="微软雅黑" panose="020B0503020204020204" pitchFamily="34" charset="-122"/>
                <a:ea typeface="微软雅黑" panose="020B0503020204020204" pitchFamily="34" charset="-122"/>
              </a:rPr>
              <a:t>- </a:t>
            </a:r>
            <a:r>
              <a:rPr lang="zh-CN" altLang="en-US" sz="2000" b="1" dirty="0" smtClean="0">
                <a:solidFill>
                  <a:srgbClr val="0000FF"/>
                </a:solidFill>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方式工作。邮件服务器需要使用发送和读取两个不同的协议。</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用户代理 </a:t>
            </a:r>
            <a:r>
              <a:rPr lang="en-US" altLang="zh-CN" sz="2000" b="1" dirty="0">
                <a:solidFill>
                  <a:schemeClr val="bg1"/>
                </a:solidFill>
                <a:latin typeface="微软雅黑" panose="020B0503020204020204" pitchFamily="34" charset="-122"/>
                <a:ea typeface="微软雅黑" panose="020B0503020204020204" pitchFamily="34" charset="-122"/>
              </a:rPr>
              <a:t>UA (User Agent)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 </a:t>
            </a:r>
            <a:endParaRPr kumimoji="1" lang="en-US" altLang="zh-CN" sz="9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1265" name="Visio" r:id="rId1" imgW="3463925" imgH="4220845" progId="">
                  <p:embed/>
                </p:oleObj>
              </mc:Choice>
              <mc:Fallback>
                <p:oleObj name="Visio" r:id="rId1" imgW="3463925" imgH="4220845" progId="">
                  <p:embed/>
                  <p:pic>
                    <p:nvPicPr>
                      <p:cNvPr id="0" name="图片 11264"/>
                      <p:cNvPicPr>
                        <a:picLocks noChangeAspect="1"/>
                      </p:cNvPicPr>
                      <p:nvPr/>
                    </p:nvPicPr>
                    <p:blipFill>
                      <a:blip r:embed="rId2"/>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1266" name="Visio" r:id="rId3" imgW="3463925" imgH="4220845" progId="">
                  <p:embed/>
                </p:oleObj>
              </mc:Choice>
              <mc:Fallback>
                <p:oleObj name="Visio" r:id="rId3" imgW="3463925" imgH="4220845" progId="">
                  <p:embed/>
                  <p:pic>
                    <p:nvPicPr>
                      <p:cNvPr id="0" name="图片 11265"/>
                      <p:cNvPicPr>
                        <a:picLocks noChangeAspect="1"/>
                      </p:cNvPicPr>
                      <p:nvPr/>
                    </p:nvPicPr>
                    <p:blipFill>
                      <a:blip r:embed="rId4"/>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1096460" y="2650638"/>
            <a:ext cx="7188224" cy="861774"/>
          </a:xfrm>
          <a:prstGeom prst="rect">
            <a:avLst/>
          </a:prstGeom>
        </p:spPr>
        <p:txBody>
          <a:bodyPr wrap="square">
            <a:spAutoFit/>
          </a:bodyPr>
          <a:lstStyle/>
          <a:p>
            <a:pPr>
              <a:lnSpc>
                <a:spcPts val="3000"/>
              </a:lnSpc>
            </a:pPr>
            <a:r>
              <a:rPr lang="zh-CN" altLang="en-US" sz="2000" b="1" dirty="0" smtClean="0">
                <a:latin typeface="微软雅黑" panose="020B0503020204020204" pitchFamily="34" charset="-122"/>
                <a:ea typeface="微软雅黑" panose="020B0503020204020204" pitchFamily="34" charset="-122"/>
              </a:rPr>
              <a:t>用户</a:t>
            </a:r>
            <a:r>
              <a:rPr lang="zh-CN" altLang="en-US" sz="2000" b="1" dirty="0">
                <a:latin typeface="微软雅黑" panose="020B0503020204020204" pitchFamily="34" charset="-122"/>
                <a:ea typeface="微软雅黑" panose="020B0503020204020204" pitchFamily="34" charset="-122"/>
              </a:rPr>
              <a:t>与电子邮件系统的</a:t>
            </a:r>
            <a:r>
              <a:rPr lang="zh-CN" altLang="en-US" sz="2000" b="1" dirty="0" smtClean="0">
                <a:latin typeface="微软雅黑" panose="020B0503020204020204" pitchFamily="34" charset="-122"/>
                <a:ea typeface="微软雅黑" panose="020B0503020204020204" pitchFamily="34" charset="-122"/>
              </a:rPr>
              <a:t>接口。</a:t>
            </a:r>
            <a:r>
              <a:rPr lang="zh-CN" altLang="en-US" sz="2000" b="1" dirty="0">
                <a:latin typeface="微软雅黑" panose="020B0503020204020204" pitchFamily="34" charset="-122"/>
                <a:ea typeface="微软雅黑" panose="020B0503020204020204" pitchFamily="34" charset="-122"/>
              </a:rPr>
              <a:t>又被称为</a:t>
            </a:r>
            <a:r>
              <a:rPr lang="zh-CN" altLang="en-US" sz="2000" b="1" dirty="0">
                <a:solidFill>
                  <a:srgbClr val="0000FF"/>
                </a:solidFill>
                <a:latin typeface="微软雅黑" panose="020B0503020204020204" pitchFamily="34" charset="-122"/>
                <a:ea typeface="微软雅黑" panose="020B0503020204020204" pitchFamily="34" charset="-122"/>
              </a:rPr>
              <a:t>电子邮件客户端软件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srgbClr val="CC00CC"/>
                </a:solidFill>
                <a:latin typeface="微软雅黑" panose="020B0503020204020204" pitchFamily="34" charset="-122"/>
                <a:ea typeface="微软雅黑" panose="020B0503020204020204" pitchFamily="34" charset="-122"/>
              </a:rPr>
              <a:t>基本功能</a:t>
            </a:r>
            <a:r>
              <a:rPr lang="zh-CN" altLang="en-US" sz="2000" b="1" dirty="0">
                <a:latin typeface="微软雅黑" panose="020B0503020204020204" pitchFamily="34" charset="-122"/>
                <a:ea typeface="微软雅黑" panose="020B0503020204020204" pitchFamily="34" charset="-122"/>
              </a:rPr>
              <a:t>：撰写、显示、处理和通信</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用户代理 </a:t>
            </a:r>
            <a:r>
              <a:rPr lang="en-US" altLang="zh-CN" sz="2000" b="1" dirty="0">
                <a:solidFill>
                  <a:schemeClr val="bg1"/>
                </a:solidFill>
                <a:latin typeface="微软雅黑" panose="020B0503020204020204" pitchFamily="34" charset="-122"/>
                <a:ea typeface="微软雅黑" panose="020B0503020204020204" pitchFamily="34" charset="-122"/>
              </a:rPr>
              <a:t>UA (User Agent)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 </a:t>
            </a:r>
            <a:endParaRPr kumimoji="1" lang="en-US" altLang="zh-CN" sz="9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2289" name="Visio" r:id="rId1" imgW="3463925" imgH="4220845" progId="">
                  <p:embed/>
                </p:oleObj>
              </mc:Choice>
              <mc:Fallback>
                <p:oleObj name="Visio" r:id="rId1" imgW="3463925" imgH="4220845" progId="">
                  <p:embed/>
                  <p:pic>
                    <p:nvPicPr>
                      <p:cNvPr id="0" name="图片 12288"/>
                      <p:cNvPicPr>
                        <a:picLocks noChangeAspect="1"/>
                      </p:cNvPicPr>
                      <p:nvPr/>
                    </p:nvPicPr>
                    <p:blipFill>
                      <a:blip r:embed="rId2"/>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2290" name="Visio" r:id="rId3" imgW="3463925" imgH="4220845" progId="">
                  <p:embed/>
                </p:oleObj>
              </mc:Choice>
              <mc:Fallback>
                <p:oleObj name="Visio" r:id="rId3" imgW="3463925" imgH="4220845" progId="">
                  <p:embed/>
                  <p:pic>
                    <p:nvPicPr>
                      <p:cNvPr id="0" name="图片 12289"/>
                      <p:cNvPicPr>
                        <a:picLocks noChangeAspect="1"/>
                      </p:cNvPicPr>
                      <p:nvPr/>
                    </p:nvPicPr>
                    <p:blipFill>
                      <a:blip r:embed="rId4"/>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1096460" y="2650638"/>
            <a:ext cx="7188224" cy="826637"/>
          </a:xfrm>
          <a:prstGeom prst="rect">
            <a:avLst/>
          </a:prstGeom>
        </p:spPr>
        <p:txBody>
          <a:bodyPr wrap="square">
            <a:spAutoFit/>
          </a:bodyPr>
          <a:lstStyle/>
          <a:p>
            <a:pPr marL="342900" indent="-342900">
              <a:lnSpc>
                <a:spcPts val="3000"/>
              </a:lnSpc>
              <a:buClr>
                <a:srgbClr val="0066FF"/>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用户</a:t>
            </a:r>
            <a:r>
              <a:rPr lang="zh-CN" altLang="en-US" sz="2000" b="1" dirty="0">
                <a:latin typeface="微软雅黑" panose="020B0503020204020204" pitchFamily="34" charset="-122"/>
                <a:ea typeface="微软雅黑" panose="020B0503020204020204" pitchFamily="34" charset="-122"/>
              </a:rPr>
              <a:t>与电子邮件系统的</a:t>
            </a:r>
            <a:r>
              <a:rPr lang="zh-CN" altLang="en-US" sz="2000" b="1" dirty="0" smtClean="0">
                <a:latin typeface="微软雅黑" panose="020B0503020204020204" pitchFamily="34" charset="-122"/>
                <a:ea typeface="微软雅黑" panose="020B0503020204020204" pitchFamily="34" charset="-122"/>
              </a:rPr>
              <a:t>接口。</a:t>
            </a:r>
            <a:r>
              <a:rPr lang="zh-CN" altLang="en-US" sz="2000" b="1" dirty="0">
                <a:latin typeface="微软雅黑" panose="020B0503020204020204" pitchFamily="34" charset="-122"/>
                <a:ea typeface="微软雅黑" panose="020B0503020204020204" pitchFamily="34" charset="-122"/>
              </a:rPr>
              <a:t>又被称为</a:t>
            </a:r>
            <a:r>
              <a:rPr lang="zh-CN" altLang="en-US" sz="2000" b="1" dirty="0">
                <a:solidFill>
                  <a:srgbClr val="0000FF"/>
                </a:solidFill>
                <a:latin typeface="微软雅黑" panose="020B0503020204020204" pitchFamily="34" charset="-122"/>
                <a:ea typeface="微软雅黑" panose="020B0503020204020204" pitchFamily="34" charset="-122"/>
              </a:rPr>
              <a:t>电子邮件客户端软件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a:lnSpc>
                <a:spcPts val="3000"/>
              </a:lnSpc>
              <a:buClr>
                <a:srgbClr val="0066FF"/>
              </a:buClr>
              <a:buFont typeface="Wingdings" panose="05000000000000000000" pitchFamily="2" charset="2"/>
              <a:buChar char="l"/>
            </a:pPr>
            <a:r>
              <a:rPr lang="zh-CN" altLang="en-US" sz="2000" b="1" dirty="0" smtClean="0">
                <a:solidFill>
                  <a:srgbClr val="CC00CC"/>
                </a:solidFill>
                <a:latin typeface="微软雅黑" panose="020B0503020204020204" pitchFamily="34" charset="-122"/>
                <a:ea typeface="微软雅黑" panose="020B0503020204020204" pitchFamily="34" charset="-122"/>
              </a:rPr>
              <a:t>基本功能</a:t>
            </a:r>
            <a:r>
              <a:rPr lang="zh-CN" altLang="en-US" sz="2000" b="1" dirty="0">
                <a:latin typeface="微软雅黑" panose="020B0503020204020204" pitchFamily="34" charset="-122"/>
                <a:ea typeface="微软雅黑" panose="020B0503020204020204" pitchFamily="34" charset="-122"/>
              </a:rPr>
              <a:t>：撰写、显示、处理和通信</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977260" y="600654"/>
            <a:ext cx="3208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邮件</a:t>
            </a:r>
            <a:r>
              <a:rPr lang="zh-CN" altLang="en-US" sz="2000" b="1" dirty="0" smtClean="0">
                <a:solidFill>
                  <a:schemeClr val="bg1"/>
                </a:solidFill>
                <a:latin typeface="微软雅黑" panose="020B0503020204020204" pitchFamily="34" charset="-122"/>
                <a:ea typeface="微软雅黑" panose="020B0503020204020204" pitchFamily="34" charset="-122"/>
              </a:rPr>
              <a:t>服务器</a:t>
            </a:r>
            <a:r>
              <a:rPr lang="en-US" altLang="zh-CN" sz="2000" b="1" dirty="0" smtClean="0">
                <a:solidFill>
                  <a:schemeClr val="bg1"/>
                </a:solidFill>
                <a:latin typeface="微软雅黑" panose="020B0503020204020204" pitchFamily="34" charset="-122"/>
                <a:ea typeface="微软雅黑" panose="020B0503020204020204" pitchFamily="34" charset="-122"/>
              </a:rPr>
              <a:t> (Mail Server)</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 </a:t>
            </a:r>
            <a:endParaRPr kumimoji="1" lang="en-US" altLang="zh-CN" sz="9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3313" name="Visio" r:id="rId1" imgW="3463925" imgH="4220845" progId="">
                  <p:embed/>
                </p:oleObj>
              </mc:Choice>
              <mc:Fallback>
                <p:oleObj name="Visio" r:id="rId1" imgW="3463925" imgH="4220845" progId="">
                  <p:embed/>
                  <p:pic>
                    <p:nvPicPr>
                      <p:cNvPr id="0" name="图片 13312"/>
                      <p:cNvPicPr>
                        <a:picLocks noChangeAspect="1"/>
                      </p:cNvPicPr>
                      <p:nvPr/>
                    </p:nvPicPr>
                    <p:blipFill>
                      <a:blip r:embed="rId2"/>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3314" name="Visio" r:id="rId3" imgW="3463925" imgH="4220845" progId="">
                  <p:embed/>
                </p:oleObj>
              </mc:Choice>
              <mc:Fallback>
                <p:oleObj name="Visio" r:id="rId3" imgW="3463925" imgH="4220845" progId="">
                  <p:embed/>
                  <p:pic>
                    <p:nvPicPr>
                      <p:cNvPr id="0" name="图片 13313"/>
                      <p:cNvPicPr>
                        <a:picLocks noChangeAspect="1"/>
                      </p:cNvPicPr>
                      <p:nvPr/>
                    </p:nvPicPr>
                    <p:blipFill>
                      <a:blip r:embed="rId4"/>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又被称为</a:t>
            </a:r>
            <a:r>
              <a:rPr lang="zh-CN" altLang="en-US" b="1" dirty="0">
                <a:solidFill>
                  <a:srgbClr val="0000FF"/>
                </a:solidFill>
                <a:latin typeface="微软雅黑" panose="020B0503020204020204" pitchFamily="34" charset="-122"/>
                <a:ea typeface="微软雅黑" panose="020B0503020204020204" pitchFamily="34" charset="-122"/>
              </a:rPr>
              <a:t>邮件传输代理</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zh-CN" altLang="en-US" b="1" dirty="0" smtClean="0">
                <a:solidFill>
                  <a:srgbClr val="CC00CC"/>
                </a:solidFill>
                <a:latin typeface="微软雅黑" panose="020B0503020204020204" pitchFamily="34" charset="-122"/>
                <a:ea typeface="微软雅黑" panose="020B0503020204020204" pitchFamily="34" charset="-122"/>
              </a:rPr>
              <a:t>功能</a:t>
            </a:r>
            <a:r>
              <a:rPr lang="zh-CN" altLang="en-US" b="1" dirty="0" smtClean="0">
                <a:latin typeface="微软雅黑" panose="020B0503020204020204" pitchFamily="34" charset="-122"/>
                <a:ea typeface="微软雅黑" panose="020B0503020204020204" pitchFamily="34" charset="-122"/>
              </a:rPr>
              <a:t>：发送</a:t>
            </a:r>
            <a:r>
              <a:rPr lang="zh-CN" altLang="en-US" b="1" dirty="0">
                <a:latin typeface="微软雅黑" panose="020B0503020204020204" pitchFamily="34" charset="-122"/>
                <a:ea typeface="微软雅黑" panose="020B0503020204020204" pitchFamily="34" charset="-122"/>
              </a:rPr>
              <a:t>和接收邮件，同时还要向发信人报告邮件传送的</a:t>
            </a:r>
            <a:r>
              <a:rPr lang="zh-CN" altLang="en-US" b="1" dirty="0" smtClean="0">
                <a:latin typeface="微软雅黑" panose="020B0503020204020204" pitchFamily="34" charset="-122"/>
                <a:ea typeface="微软雅黑" panose="020B0503020204020204" pitchFamily="34" charset="-122"/>
              </a:rPr>
              <a:t>情况。</a:t>
            </a:r>
            <a:endParaRPr lang="zh-CN" altLang="en-US" b="1" dirty="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按照</a:t>
            </a:r>
            <a:r>
              <a:rPr lang="zh-CN" altLang="en-US" b="1" dirty="0">
                <a:solidFill>
                  <a:srgbClr val="CC00CC"/>
                </a:solidFill>
                <a:latin typeface="微软雅黑" panose="020B0503020204020204" pitchFamily="34" charset="-122"/>
                <a:ea typeface="微软雅黑" panose="020B0503020204020204" pitchFamily="34" charset="-122"/>
              </a:rPr>
              <a:t>客户 </a:t>
            </a:r>
            <a:r>
              <a:rPr lang="en-US" altLang="zh-CN" b="1" dirty="0" smtClean="0">
                <a:solidFill>
                  <a:srgbClr val="CC00CC"/>
                </a:solidFill>
                <a:latin typeface="Verdana" panose="020B0604030504040204"/>
                <a:ea typeface="微软雅黑" panose="020B0503020204020204" pitchFamily="34" charset="-122"/>
              </a:rPr>
              <a:t>–</a:t>
            </a:r>
            <a:r>
              <a:rPr lang="en-US" altLang="zh-CN" b="1" dirty="0" smtClean="0">
                <a:solidFill>
                  <a:srgbClr val="CC00CC"/>
                </a:solidFill>
                <a:latin typeface="微软雅黑" panose="020B0503020204020204" pitchFamily="34" charset="-122"/>
                <a:ea typeface="微软雅黑" panose="020B0503020204020204" pitchFamily="34" charset="-122"/>
              </a:rPr>
              <a:t> </a:t>
            </a:r>
            <a:r>
              <a:rPr lang="zh-CN" altLang="en-US" b="1" dirty="0">
                <a:solidFill>
                  <a:srgbClr val="CC00CC"/>
                </a:solidFill>
                <a:latin typeface="微软雅黑" panose="020B0503020204020204" pitchFamily="34" charset="-122"/>
                <a:ea typeface="微软雅黑" panose="020B0503020204020204" pitchFamily="34" charset="-122"/>
              </a:rPr>
              <a:t>服务器</a:t>
            </a:r>
            <a:r>
              <a:rPr lang="zh-CN" altLang="en-US" b="1" dirty="0">
                <a:latin typeface="微软雅黑" panose="020B0503020204020204" pitchFamily="34" charset="-122"/>
                <a:ea typeface="微软雅黑" panose="020B0503020204020204" pitchFamily="34" charset="-122"/>
              </a:rPr>
              <a:t>方式工作</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在发送</a:t>
            </a:r>
            <a:r>
              <a:rPr lang="zh-CN" altLang="en-US" b="1" dirty="0">
                <a:latin typeface="微软雅黑" panose="020B0503020204020204" pitchFamily="34" charset="-122"/>
                <a:ea typeface="微软雅黑" panose="020B0503020204020204" pitchFamily="34" charset="-122"/>
              </a:rPr>
              <a:t>和</a:t>
            </a:r>
            <a:r>
              <a:rPr lang="zh-CN" altLang="en-US" b="1" dirty="0" smtClean="0">
                <a:latin typeface="微软雅黑" panose="020B0503020204020204" pitchFamily="34" charset="-122"/>
                <a:ea typeface="微软雅黑" panose="020B0503020204020204" pitchFamily="34" charset="-122"/>
              </a:rPr>
              <a:t>读取邮件时使用</a:t>
            </a:r>
            <a:r>
              <a:rPr lang="zh-CN" altLang="en-US" b="1" dirty="0">
                <a:solidFill>
                  <a:srgbClr val="0000FF"/>
                </a:solidFill>
                <a:latin typeface="微软雅黑" panose="020B0503020204020204" pitchFamily="34" charset="-122"/>
                <a:ea typeface="微软雅黑" panose="020B0503020204020204" pitchFamily="34" charset="-122"/>
              </a:rPr>
              <a:t>两个不同的协议</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SMTP</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POP3</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372"/>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8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邮件发送和</a:t>
            </a:r>
            <a:r>
              <a:rPr lang="zh-CN" altLang="en-US" sz="2000" b="1" dirty="0" smtClean="0">
                <a:solidFill>
                  <a:schemeClr val="bg1"/>
                </a:solidFill>
                <a:latin typeface="微软雅黑" panose="020B0503020204020204" pitchFamily="34" charset="-122"/>
                <a:ea typeface="微软雅黑" panose="020B0503020204020204" pitchFamily="34" charset="-122"/>
              </a:rPr>
              <a:t>读取协议</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 </a:t>
            </a:r>
            <a:endParaRPr kumimoji="1" lang="en-US" altLang="zh-CN" sz="9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4337" name="Visio" r:id="rId1" imgW="3463925" imgH="4220845" progId="">
                  <p:embed/>
                </p:oleObj>
              </mc:Choice>
              <mc:Fallback>
                <p:oleObj name="Visio" r:id="rId1" imgW="3463925" imgH="4220845" progId="">
                  <p:embed/>
                  <p:pic>
                    <p:nvPicPr>
                      <p:cNvPr id="0" name="图片 14336"/>
                      <p:cNvPicPr>
                        <a:picLocks noChangeAspect="1"/>
                      </p:cNvPicPr>
                      <p:nvPr/>
                    </p:nvPicPr>
                    <p:blipFill>
                      <a:blip r:embed="rId2"/>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4338" name="Visio" r:id="rId3" imgW="3463925" imgH="4220845" progId="">
                  <p:embed/>
                </p:oleObj>
              </mc:Choice>
              <mc:Fallback>
                <p:oleObj name="Visio" r:id="rId3" imgW="3463925" imgH="4220845" progId="">
                  <p:embed/>
                  <p:pic>
                    <p:nvPicPr>
                      <p:cNvPr id="0" name="图片 14337"/>
                      <p:cNvPicPr>
                        <a:picLocks noChangeAspect="1"/>
                      </p:cNvPicPr>
                      <p:nvPr/>
                    </p:nvPicPr>
                    <p:blipFill>
                      <a:blip r:embed="rId4"/>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邮件发送和读取使用不同的协议</a:t>
            </a:r>
            <a:r>
              <a:rPr lang="zh-CN" altLang="en-US" b="1" dirty="0" smtClean="0">
                <a:latin typeface="微软雅黑" panose="020B0503020204020204" pitchFamily="34" charset="-122"/>
                <a:ea typeface="微软雅黑" panose="020B0503020204020204" pitchFamily="34" charset="-122"/>
              </a:rPr>
              <a:t>协议。</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简单</a:t>
            </a:r>
            <a:r>
              <a:rPr lang="zh-CN" altLang="en-US" b="1" dirty="0">
                <a:solidFill>
                  <a:srgbClr val="0000FF"/>
                </a:solidFill>
                <a:latin typeface="微软雅黑" panose="020B0503020204020204" pitchFamily="34" charset="-122"/>
                <a:ea typeface="微软雅黑" panose="020B0503020204020204" pitchFamily="34" charset="-122"/>
              </a:rPr>
              <a:t>邮件发送</a:t>
            </a:r>
            <a:r>
              <a:rPr lang="zh-CN" altLang="en-US" b="1" dirty="0" smtClean="0">
                <a:solidFill>
                  <a:srgbClr val="0000FF"/>
                </a:solidFill>
                <a:latin typeface="微软雅黑" panose="020B0503020204020204" pitchFamily="34" charset="-122"/>
                <a:ea typeface="微软雅黑" panose="020B0503020204020204" pitchFamily="34" charset="-122"/>
              </a:rPr>
              <a:t>协议 </a:t>
            </a:r>
            <a:r>
              <a:rPr lang="en-US" altLang="zh-CN" b="1" dirty="0" smtClean="0">
                <a:latin typeface="微软雅黑" panose="020B0503020204020204" pitchFamily="34" charset="-122"/>
                <a:ea typeface="微软雅黑" panose="020B0503020204020204" pitchFamily="34" charset="-122"/>
              </a:rPr>
              <a:t>SMTP</a:t>
            </a:r>
            <a:r>
              <a:rPr lang="zh-CN" altLang="en-US" b="1" dirty="0" smtClean="0">
                <a:latin typeface="微软雅黑" panose="020B0503020204020204" pitchFamily="34" charset="-122"/>
                <a:ea typeface="微软雅黑" panose="020B0503020204020204" pitchFamily="34" charset="-122"/>
              </a:rPr>
              <a:t>：用于在用户代理向邮件服务器或邮件</a:t>
            </a:r>
            <a:r>
              <a:rPr lang="zh-CN" altLang="en-US" b="1" dirty="0">
                <a:latin typeface="微软雅黑" panose="020B0503020204020204" pitchFamily="34" charset="-122"/>
                <a:ea typeface="微软雅黑" panose="020B0503020204020204" pitchFamily="34" charset="-122"/>
              </a:rPr>
              <a:t>服务器之间发送</a:t>
            </a:r>
            <a:r>
              <a:rPr lang="zh-CN" altLang="en-US" b="1" dirty="0" smtClean="0">
                <a:latin typeface="微软雅黑" panose="020B0503020204020204" pitchFamily="34" charset="-122"/>
                <a:ea typeface="微软雅黑" panose="020B0503020204020204" pitchFamily="34" charset="-122"/>
              </a:rPr>
              <a:t>邮件。</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邮局</a:t>
            </a:r>
            <a:r>
              <a:rPr lang="zh-CN" altLang="en-US" b="1" dirty="0" smtClean="0">
                <a:solidFill>
                  <a:srgbClr val="0000FF"/>
                </a:solidFill>
                <a:latin typeface="微软雅黑" panose="020B0503020204020204" pitchFamily="34" charset="-122"/>
                <a:ea typeface="微软雅黑" panose="020B0503020204020204" pitchFamily="34" charset="-122"/>
              </a:rPr>
              <a:t>协议 </a:t>
            </a:r>
            <a:r>
              <a:rPr lang="en-US" altLang="zh-CN" b="1" dirty="0" smtClean="0">
                <a:latin typeface="微软雅黑" panose="020B0503020204020204" pitchFamily="34" charset="-122"/>
                <a:ea typeface="微软雅黑" panose="020B0503020204020204" pitchFamily="34" charset="-122"/>
              </a:rPr>
              <a:t>POP3</a:t>
            </a:r>
            <a:r>
              <a:rPr lang="zh-CN" altLang="en-US" b="1" dirty="0">
                <a:latin typeface="微软雅黑" panose="020B0503020204020204" pitchFamily="34" charset="-122"/>
                <a:ea typeface="微软雅黑" panose="020B0503020204020204" pitchFamily="34" charset="-122"/>
              </a:rPr>
              <a:t>：用于用户代理从邮件服务器读取</a:t>
            </a:r>
            <a:r>
              <a:rPr lang="zh-CN" altLang="en-US" b="1" dirty="0" smtClean="0">
                <a:latin typeface="微软雅黑" panose="020B0503020204020204" pitchFamily="34" charset="-122"/>
                <a:ea typeface="微软雅黑" panose="020B0503020204020204" pitchFamily="34" charset="-122"/>
              </a:rPr>
              <a:t>邮件。</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78"/>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95"/>
          <p:cNvSpPr>
            <a:spLocks noChangeArrowheads="1"/>
          </p:cNvSpPr>
          <p:nvPr/>
        </p:nvSpPr>
        <p:spPr bwMode="auto">
          <a:xfrm>
            <a:off x="1691868" y="2317139"/>
            <a:ext cx="2761795" cy="1592984"/>
          </a:xfrm>
          <a:prstGeom prst="roundRect">
            <a:avLst>
              <a:gd name="adj" fmla="val 9319"/>
            </a:avLst>
          </a:prstGeom>
          <a:solidFill>
            <a:srgbClr val="0000FF"/>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grpSp>
        <p:nvGrpSpPr>
          <p:cNvPr id="31" name="Group 173"/>
          <p:cNvGrpSpPr/>
          <p:nvPr/>
        </p:nvGrpSpPr>
        <p:grpSpPr bwMode="auto">
          <a:xfrm>
            <a:off x="4689084" y="1272701"/>
            <a:ext cx="2775277" cy="2925576"/>
            <a:chOff x="2971" y="709"/>
            <a:chExt cx="2676" cy="3056"/>
          </a:xfrm>
        </p:grpSpPr>
        <p:sp>
          <p:nvSpPr>
            <p:cNvPr id="38" name="AutoShape 117"/>
            <p:cNvSpPr>
              <a:spLocks noChangeArrowheads="1"/>
            </p:cNvSpPr>
            <p:nvPr/>
          </p:nvSpPr>
          <p:spPr bwMode="auto">
            <a:xfrm>
              <a:off x="2971" y="1800"/>
              <a:ext cx="2665" cy="1664"/>
            </a:xfrm>
            <a:prstGeom prst="roundRect">
              <a:avLst>
                <a:gd name="adj" fmla="val 9319"/>
              </a:avLst>
            </a:prstGeom>
            <a:solidFill>
              <a:srgbClr val="008000"/>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grpSp>
          <p:nvGrpSpPr>
            <p:cNvPr id="32" name="Group 89"/>
            <p:cNvGrpSpPr/>
            <p:nvPr/>
          </p:nvGrpSpPr>
          <p:grpSpPr bwMode="auto">
            <a:xfrm>
              <a:off x="4196" y="1530"/>
              <a:ext cx="256" cy="98"/>
              <a:chOff x="1519" y="813"/>
              <a:chExt cx="227" cy="77"/>
            </a:xfrm>
          </p:grpSpPr>
          <p:sp>
            <p:nvSpPr>
              <p:cNvPr id="73" name="Line 90"/>
              <p:cNvSpPr>
                <a:spLocks noChangeShapeType="1"/>
              </p:cNvSpPr>
              <p:nvPr/>
            </p:nvSpPr>
            <p:spPr bwMode="auto">
              <a:xfrm>
                <a:off x="1647" y="813"/>
                <a:ext cx="99" cy="7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74" name="Line 91"/>
              <p:cNvSpPr>
                <a:spLocks noChangeShapeType="1"/>
              </p:cNvSpPr>
              <p:nvPr/>
            </p:nvSpPr>
            <p:spPr bwMode="auto">
              <a:xfrm flipH="1">
                <a:off x="1519" y="813"/>
                <a:ext cx="99" cy="7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3" name="Text Box 112"/>
            <p:cNvSpPr txBox="1">
              <a:spLocks noChangeArrowheads="1"/>
            </p:cNvSpPr>
            <p:nvPr/>
          </p:nvSpPr>
          <p:spPr bwMode="auto">
            <a:xfrm>
              <a:off x="3892" y="3476"/>
              <a:ext cx="93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(b) </a:t>
              </a:r>
              <a:r>
                <a:rPr kumimoji="1" lang="zh-CN" altLang="en-US" sz="1200" b="1" dirty="0">
                  <a:latin typeface="微软雅黑" panose="020B0503020204020204" pitchFamily="34" charset="-122"/>
                  <a:ea typeface="微软雅黑" panose="020B0503020204020204" pitchFamily="34" charset="-122"/>
                </a:rPr>
                <a:t>区 </a:t>
              </a:r>
              <a:r>
                <a:rPr kumimoji="1" lang="en-US" altLang="zh-CN" sz="1200" b="1" dirty="0">
                  <a:latin typeface="微软雅黑" panose="020B0503020204020204" pitchFamily="34" charset="-122"/>
                  <a:ea typeface="微软雅黑" panose="020B0503020204020204" pitchFamily="34" charset="-122"/>
                </a:rPr>
                <a:t>&lt; </a:t>
              </a:r>
              <a:r>
                <a:rPr kumimoji="1" lang="zh-CN" altLang="en-US" sz="1200" b="1" dirty="0">
                  <a:latin typeface="微软雅黑" panose="020B0503020204020204" pitchFamily="34" charset="-122"/>
                  <a:ea typeface="微软雅黑" panose="020B0503020204020204" pitchFamily="34" charset="-122"/>
                </a:rPr>
                <a:t>域</a:t>
              </a:r>
              <a:endParaRPr kumimoji="1" lang="zh-CN" altLang="en-US" sz="1200" b="1" dirty="0">
                <a:latin typeface="微软雅黑" panose="020B0503020204020204" pitchFamily="34" charset="-122"/>
                <a:ea typeface="微软雅黑" panose="020B0503020204020204" pitchFamily="34" charset="-122"/>
              </a:endParaRPr>
            </a:p>
          </p:txBody>
        </p:sp>
        <p:sp>
          <p:nvSpPr>
            <p:cNvPr id="34" name="Line 113"/>
            <p:cNvSpPr>
              <a:spLocks noChangeShapeType="1"/>
            </p:cNvSpPr>
            <p:nvPr/>
          </p:nvSpPr>
          <p:spPr bwMode="auto">
            <a:xfrm>
              <a:off x="4328" y="1523"/>
              <a:ext cx="5" cy="50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5" name="Text Box 114"/>
            <p:cNvSpPr txBox="1">
              <a:spLocks noChangeArrowheads="1"/>
            </p:cNvSpPr>
            <p:nvPr/>
          </p:nvSpPr>
          <p:spPr bwMode="auto">
            <a:xfrm>
              <a:off x="3061" y="1806"/>
              <a:ext cx="99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域 </a:t>
              </a:r>
              <a:r>
                <a:rPr kumimoji="1" lang="en-US" altLang="zh-CN" sz="1200" b="1" dirty="0">
                  <a:solidFill>
                    <a:schemeClr val="bg1"/>
                  </a:solidFill>
                  <a:latin typeface="微软雅黑" panose="020B0503020204020204" pitchFamily="34" charset="-122"/>
                  <a:ea typeface="微软雅黑" panose="020B0503020204020204" pitchFamily="34" charset="-122"/>
                </a:rPr>
                <a:t>abc.com</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6" name="Freeform 115"/>
            <p:cNvSpPr/>
            <p:nvPr/>
          </p:nvSpPr>
          <p:spPr bwMode="auto">
            <a:xfrm>
              <a:off x="4458" y="2341"/>
              <a:ext cx="849" cy="958"/>
            </a:xfrm>
            <a:custGeom>
              <a:avLst/>
              <a:gdLst>
                <a:gd name="T0" fmla="*/ 627 w 753"/>
                <a:gd name="T1" fmla="*/ 43 h 900"/>
                <a:gd name="T2" fmla="*/ 149 w 753"/>
                <a:gd name="T3" fmla="*/ 90 h 900"/>
                <a:gd name="T4" fmla="*/ 1 w 753"/>
                <a:gd name="T5" fmla="*/ 345 h 900"/>
                <a:gd name="T6" fmla="*/ 167 w 753"/>
                <a:gd name="T7" fmla="*/ 532 h 900"/>
                <a:gd name="T8" fmla="*/ 472 w 753"/>
                <a:gd name="T9" fmla="*/ 854 h 900"/>
                <a:gd name="T10" fmla="*/ 745 w 753"/>
                <a:gd name="T11" fmla="*/ 1193 h 900"/>
                <a:gd name="T12" fmla="*/ 1103 w 753"/>
                <a:gd name="T13" fmla="*/ 1300 h 900"/>
                <a:gd name="T14" fmla="*/ 1416 w 753"/>
                <a:gd name="T15" fmla="*/ 1242 h 900"/>
                <a:gd name="T16" fmla="*/ 1547 w 753"/>
                <a:gd name="T17" fmla="*/ 1114 h 900"/>
                <a:gd name="T18" fmla="*/ 1413 w 753"/>
                <a:gd name="T19" fmla="*/ 843 h 900"/>
                <a:gd name="T20" fmla="*/ 1235 w 753"/>
                <a:gd name="T21" fmla="*/ 626 h 900"/>
                <a:gd name="T22" fmla="*/ 991 w 753"/>
                <a:gd name="T23" fmla="*/ 356 h 900"/>
                <a:gd name="T24" fmla="*/ 627 w 753"/>
                <a:gd name="T25" fmla="*/ 43 h 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ffectLst/>
            <a:extLst>
              <a:ext uri="{91240B29-F687-4F45-9708-019B960494DF}">
                <a14:hiddenLine xmlns:a14="http://schemas.microsoft.com/office/drawing/2010/main" w="38100">
                  <a:solidFill>
                    <a:srgbClr val="5F5F5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7" name="Freeform 116"/>
            <p:cNvSpPr/>
            <p:nvPr/>
          </p:nvSpPr>
          <p:spPr bwMode="auto">
            <a:xfrm>
              <a:off x="3215" y="1882"/>
              <a:ext cx="1535" cy="1436"/>
            </a:xfrm>
            <a:custGeom>
              <a:avLst/>
              <a:gdLst>
                <a:gd name="T0" fmla="*/ 2481 w 1360"/>
                <a:gd name="T1" fmla="*/ 85 h 1349"/>
                <a:gd name="T2" fmla="*/ 1823 w 1360"/>
                <a:gd name="T3" fmla="*/ 67 h 1349"/>
                <a:gd name="T4" fmla="*/ 1248 w 1360"/>
                <a:gd name="T5" fmla="*/ 490 h 1349"/>
                <a:gd name="T6" fmla="*/ 247 w 1360"/>
                <a:gd name="T7" fmla="*/ 1427 h 1349"/>
                <a:gd name="T8" fmla="*/ 27 w 1360"/>
                <a:gd name="T9" fmla="*/ 1809 h 1349"/>
                <a:gd name="T10" fmla="*/ 403 w 1360"/>
                <a:gd name="T11" fmla="*/ 1943 h 1349"/>
                <a:gd name="T12" fmla="*/ 1265 w 1360"/>
                <a:gd name="T13" fmla="*/ 1945 h 1349"/>
                <a:gd name="T14" fmla="*/ 2380 w 1360"/>
                <a:gd name="T15" fmla="*/ 1934 h 1349"/>
                <a:gd name="T16" fmla="*/ 2764 w 1360"/>
                <a:gd name="T17" fmla="*/ 1796 h 1349"/>
                <a:gd name="T18" fmla="*/ 2651 w 1360"/>
                <a:gd name="T19" fmla="*/ 1546 h 1349"/>
                <a:gd name="T20" fmla="*/ 2169 w 1360"/>
                <a:gd name="T21" fmla="*/ 1123 h 1349"/>
                <a:gd name="T22" fmla="*/ 2090 w 1360"/>
                <a:gd name="T23" fmla="*/ 884 h 1349"/>
                <a:gd name="T24" fmla="*/ 2368 w 1360"/>
                <a:gd name="T25" fmla="*/ 557 h 1349"/>
                <a:gd name="T26" fmla="*/ 2617 w 1360"/>
                <a:gd name="T27" fmla="*/ 381 h 1349"/>
                <a:gd name="T28" fmla="*/ 2652 w 1360"/>
                <a:gd name="T29" fmla="*/ 242 h 1349"/>
                <a:gd name="T30" fmla="*/ 2481 w 1360"/>
                <a:gd name="T31" fmla="*/ 85 h 13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00FFCC"/>
            </a:solidFill>
            <a:ln>
              <a:noFill/>
            </a:ln>
            <a:effectLst/>
            <a:extLst>
              <a:ext uri="{91240B29-F687-4F45-9708-019B960494DF}">
                <a14:hiddenLine xmlns:a14="http://schemas.microsoft.com/office/drawing/2010/main" w="38100">
                  <a:solidFill>
                    <a:srgbClr val="5F5F5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9" name="Text Box 118"/>
            <p:cNvSpPr txBox="1">
              <a:spLocks noChangeArrowheads="1"/>
            </p:cNvSpPr>
            <p:nvPr/>
          </p:nvSpPr>
          <p:spPr bwMode="auto">
            <a:xfrm>
              <a:off x="2990" y="2131"/>
              <a:ext cx="801"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70000"/>
                </a:lnSpc>
              </a:pPr>
              <a:r>
                <a:rPr kumimoji="1" lang="zh-CN" altLang="zh-CN" sz="1200" b="1" dirty="0">
                  <a:solidFill>
                    <a:schemeClr val="bg1"/>
                  </a:solidFill>
                  <a:latin typeface="微软雅黑" panose="020B0503020204020204" pitchFamily="34" charset="-122"/>
                  <a:ea typeface="微软雅黑" panose="020B0503020204020204" pitchFamily="34" charset="-122"/>
                </a:rPr>
                <a:t> 区</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eaLnBrk="1" hangingPunct="1">
                <a:lnSpc>
                  <a:spcPct val="70000"/>
                </a:lnSpc>
              </a:pPr>
              <a:r>
                <a:rPr kumimoji="1" lang="en-US" altLang="zh-CN" sz="1200" b="1" dirty="0">
                  <a:solidFill>
                    <a:schemeClr val="bg1"/>
                  </a:solidFill>
                  <a:latin typeface="微软雅黑" panose="020B0503020204020204" pitchFamily="34" charset="-122"/>
                  <a:ea typeface="微软雅黑" panose="020B0503020204020204" pitchFamily="34" charset="-122"/>
                </a:rPr>
                <a:t>abc.com</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0" name="Text Box 119"/>
            <p:cNvSpPr txBox="1">
              <a:spLocks noChangeArrowheads="1"/>
            </p:cNvSpPr>
            <p:nvPr/>
          </p:nvSpPr>
          <p:spPr bwMode="auto">
            <a:xfrm>
              <a:off x="4649" y="1950"/>
              <a:ext cx="998" cy="3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75000"/>
                </a:lnSpc>
              </a:pPr>
              <a:r>
                <a:rPr kumimoji="1" lang="zh-CN" altLang="en-US" sz="1200" b="1">
                  <a:solidFill>
                    <a:schemeClr val="bg1"/>
                  </a:solidFill>
                  <a:latin typeface="微软雅黑" panose="020B0503020204020204" pitchFamily="34" charset="-122"/>
                  <a:ea typeface="微软雅黑" panose="020B0503020204020204" pitchFamily="34" charset="-122"/>
                </a:rPr>
                <a:t>区</a:t>
              </a:r>
              <a:endParaRPr kumimoji="1" lang="zh-CN" altLang="en-US" sz="1200" b="1">
                <a:solidFill>
                  <a:schemeClr val="bg1"/>
                </a:solidFill>
                <a:latin typeface="微软雅黑" panose="020B0503020204020204" pitchFamily="34" charset="-122"/>
                <a:ea typeface="微软雅黑" panose="020B0503020204020204" pitchFamily="34" charset="-122"/>
              </a:endParaRPr>
            </a:p>
            <a:p>
              <a:pPr algn="ctr" eaLnBrk="1" hangingPunct="1">
                <a:lnSpc>
                  <a:spcPct val="75000"/>
                </a:lnSpc>
              </a:pPr>
              <a:r>
                <a:rPr kumimoji="1" lang="en-US" altLang="zh-CN" sz="1200" b="1">
                  <a:solidFill>
                    <a:schemeClr val="bg1"/>
                  </a:solidFill>
                  <a:latin typeface="微软雅黑" panose="020B0503020204020204" pitchFamily="34" charset="-122"/>
                  <a:ea typeface="微软雅黑" panose="020B0503020204020204" pitchFamily="34" charset="-122"/>
                </a:rPr>
                <a:t>y.abc.com</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1" name="Line 120"/>
            <p:cNvSpPr>
              <a:spLocks noChangeShapeType="1"/>
            </p:cNvSpPr>
            <p:nvPr/>
          </p:nvSpPr>
          <p:spPr bwMode="auto">
            <a:xfrm>
              <a:off x="3382" y="2470"/>
              <a:ext cx="156" cy="227"/>
            </a:xfrm>
            <a:prstGeom prst="line">
              <a:avLst/>
            </a:prstGeom>
            <a:noFill/>
            <a:ln w="12700">
              <a:solidFill>
                <a:srgbClr val="FFFF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2" name="Line 121"/>
            <p:cNvSpPr>
              <a:spLocks noChangeShapeType="1"/>
            </p:cNvSpPr>
            <p:nvPr/>
          </p:nvSpPr>
          <p:spPr bwMode="auto">
            <a:xfrm rot="10800000" flipV="1">
              <a:off x="5103" y="2316"/>
              <a:ext cx="124" cy="426"/>
            </a:xfrm>
            <a:prstGeom prst="line">
              <a:avLst/>
            </a:prstGeom>
            <a:noFill/>
            <a:ln w="12700">
              <a:solidFill>
                <a:srgbClr val="FFFF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Line 122"/>
            <p:cNvSpPr>
              <a:spLocks noChangeShapeType="1"/>
            </p:cNvSpPr>
            <p:nvPr/>
          </p:nvSpPr>
          <p:spPr bwMode="auto">
            <a:xfrm flipH="1">
              <a:off x="4054" y="2124"/>
              <a:ext cx="226" cy="417"/>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4" name="Line 123"/>
            <p:cNvSpPr>
              <a:spLocks noChangeShapeType="1"/>
            </p:cNvSpPr>
            <p:nvPr/>
          </p:nvSpPr>
          <p:spPr bwMode="auto">
            <a:xfrm>
              <a:off x="4407" y="2143"/>
              <a:ext cx="297" cy="389"/>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124"/>
            <p:cNvSpPr>
              <a:spLocks noChangeShapeType="1"/>
            </p:cNvSpPr>
            <p:nvPr/>
          </p:nvSpPr>
          <p:spPr bwMode="auto">
            <a:xfrm>
              <a:off x="4754" y="2610"/>
              <a:ext cx="319" cy="499"/>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125"/>
            <p:cNvSpPr>
              <a:spLocks noChangeShapeType="1"/>
            </p:cNvSpPr>
            <p:nvPr/>
          </p:nvSpPr>
          <p:spPr bwMode="auto">
            <a:xfrm>
              <a:off x="4068" y="2622"/>
              <a:ext cx="388" cy="444"/>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126"/>
            <p:cNvSpPr>
              <a:spLocks noChangeShapeType="1"/>
            </p:cNvSpPr>
            <p:nvPr/>
          </p:nvSpPr>
          <p:spPr bwMode="auto">
            <a:xfrm flipH="1">
              <a:off x="4002" y="2629"/>
              <a:ext cx="11" cy="380"/>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127"/>
            <p:cNvSpPr>
              <a:spLocks noChangeShapeType="1"/>
            </p:cNvSpPr>
            <p:nvPr/>
          </p:nvSpPr>
          <p:spPr bwMode="auto">
            <a:xfrm flipH="1">
              <a:off x="3528" y="2578"/>
              <a:ext cx="470" cy="488"/>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9" name="Oval 128"/>
            <p:cNvSpPr>
              <a:spLocks noChangeArrowheads="1"/>
            </p:cNvSpPr>
            <p:nvPr/>
          </p:nvSpPr>
          <p:spPr bwMode="auto">
            <a:xfrm>
              <a:off x="4121" y="1982"/>
              <a:ext cx="410" cy="242"/>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abc</a:t>
              </a:r>
              <a:endParaRPr kumimoji="1" lang="en-US" altLang="zh-CN" sz="1200" b="1">
                <a:latin typeface="微软雅黑" panose="020B0503020204020204" pitchFamily="34" charset="-122"/>
                <a:ea typeface="微软雅黑" panose="020B0503020204020204" pitchFamily="34" charset="-122"/>
              </a:endParaRPr>
            </a:p>
          </p:txBody>
        </p:sp>
        <p:sp>
          <p:nvSpPr>
            <p:cNvPr id="50" name="Oval 129"/>
            <p:cNvSpPr>
              <a:spLocks noChangeArrowheads="1"/>
            </p:cNvSpPr>
            <p:nvPr/>
          </p:nvSpPr>
          <p:spPr bwMode="auto">
            <a:xfrm>
              <a:off x="3844" y="2481"/>
              <a:ext cx="359" cy="193"/>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x</a:t>
              </a:r>
              <a:endParaRPr kumimoji="1" lang="en-US" altLang="zh-CN" sz="1200" b="1">
                <a:latin typeface="微软雅黑" panose="020B0503020204020204" pitchFamily="34" charset="-122"/>
                <a:ea typeface="微软雅黑" panose="020B0503020204020204" pitchFamily="34" charset="-122"/>
              </a:endParaRPr>
            </a:p>
          </p:txBody>
        </p:sp>
        <p:sp>
          <p:nvSpPr>
            <p:cNvPr id="51" name="Oval 130"/>
            <p:cNvSpPr>
              <a:spLocks noChangeArrowheads="1"/>
            </p:cNvSpPr>
            <p:nvPr/>
          </p:nvSpPr>
          <p:spPr bwMode="auto">
            <a:xfrm>
              <a:off x="3332" y="3012"/>
              <a:ext cx="359" cy="19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u</a:t>
              </a:r>
              <a:endParaRPr kumimoji="1" lang="en-US" altLang="zh-CN" sz="1200" b="1">
                <a:latin typeface="微软雅黑" panose="020B0503020204020204" pitchFamily="34" charset="-122"/>
                <a:ea typeface="微软雅黑" panose="020B0503020204020204" pitchFamily="34" charset="-122"/>
              </a:endParaRPr>
            </a:p>
          </p:txBody>
        </p:sp>
        <p:sp>
          <p:nvSpPr>
            <p:cNvPr id="52" name="Oval 131"/>
            <p:cNvSpPr>
              <a:spLocks noChangeArrowheads="1"/>
            </p:cNvSpPr>
            <p:nvPr/>
          </p:nvSpPr>
          <p:spPr bwMode="auto">
            <a:xfrm>
              <a:off x="3810" y="3012"/>
              <a:ext cx="359" cy="19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v</a:t>
              </a:r>
              <a:endParaRPr kumimoji="1" lang="en-US" altLang="zh-CN" sz="1200" b="1">
                <a:latin typeface="微软雅黑" panose="020B0503020204020204" pitchFamily="34" charset="-122"/>
                <a:ea typeface="微软雅黑" panose="020B0503020204020204" pitchFamily="34" charset="-122"/>
              </a:endParaRPr>
            </a:p>
          </p:txBody>
        </p:sp>
        <p:sp>
          <p:nvSpPr>
            <p:cNvPr id="53" name="Oval 132"/>
            <p:cNvSpPr>
              <a:spLocks noChangeArrowheads="1"/>
            </p:cNvSpPr>
            <p:nvPr/>
          </p:nvSpPr>
          <p:spPr bwMode="auto">
            <a:xfrm>
              <a:off x="4287" y="3012"/>
              <a:ext cx="359" cy="19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w</a:t>
              </a:r>
              <a:endParaRPr kumimoji="1" lang="en-US" altLang="zh-CN" sz="1200" b="1">
                <a:latin typeface="微软雅黑" panose="020B0503020204020204" pitchFamily="34" charset="-122"/>
                <a:ea typeface="微软雅黑" panose="020B0503020204020204" pitchFamily="34" charset="-122"/>
              </a:endParaRPr>
            </a:p>
          </p:txBody>
        </p:sp>
        <p:sp>
          <p:nvSpPr>
            <p:cNvPr id="54" name="Oval 133"/>
            <p:cNvSpPr>
              <a:spLocks noChangeArrowheads="1"/>
            </p:cNvSpPr>
            <p:nvPr/>
          </p:nvSpPr>
          <p:spPr bwMode="auto">
            <a:xfrm>
              <a:off x="4867" y="3012"/>
              <a:ext cx="359" cy="19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t</a:t>
              </a:r>
              <a:endParaRPr kumimoji="1" lang="en-US" altLang="zh-CN" sz="1200" b="1">
                <a:latin typeface="微软雅黑" panose="020B0503020204020204" pitchFamily="34" charset="-122"/>
                <a:ea typeface="微软雅黑" panose="020B0503020204020204" pitchFamily="34" charset="-122"/>
              </a:endParaRPr>
            </a:p>
          </p:txBody>
        </p:sp>
        <p:sp>
          <p:nvSpPr>
            <p:cNvPr id="55" name="Oval 134"/>
            <p:cNvSpPr>
              <a:spLocks noChangeArrowheads="1"/>
            </p:cNvSpPr>
            <p:nvPr/>
          </p:nvSpPr>
          <p:spPr bwMode="auto">
            <a:xfrm>
              <a:off x="4560" y="2481"/>
              <a:ext cx="359" cy="193"/>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y</a:t>
              </a:r>
              <a:endParaRPr kumimoji="1" lang="en-US" altLang="zh-CN" sz="1200" b="1">
                <a:latin typeface="微软雅黑" panose="020B0503020204020204" pitchFamily="34" charset="-122"/>
                <a:ea typeface="微软雅黑" panose="020B0503020204020204" pitchFamily="34" charset="-122"/>
              </a:endParaRPr>
            </a:p>
          </p:txBody>
        </p:sp>
        <p:sp>
          <p:nvSpPr>
            <p:cNvPr id="56" name="AutoShape 135"/>
            <p:cNvSpPr>
              <a:spLocks noChangeArrowheads="1"/>
            </p:cNvSpPr>
            <p:nvPr/>
          </p:nvSpPr>
          <p:spPr bwMode="auto">
            <a:xfrm>
              <a:off x="4063" y="1232"/>
              <a:ext cx="522" cy="303"/>
            </a:xfrm>
            <a:prstGeom prst="roundRect">
              <a:avLst>
                <a:gd name="adj" fmla="val 34167"/>
              </a:avLst>
            </a:prstGeom>
            <a:solidFill>
              <a:srgbClr val="66FF6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com</a:t>
              </a:r>
              <a:endParaRPr kumimoji="1" lang="en-US" altLang="zh-CN" sz="1200" b="1">
                <a:latin typeface="微软雅黑" panose="020B0503020204020204" pitchFamily="34" charset="-122"/>
                <a:ea typeface="微软雅黑" panose="020B0503020204020204" pitchFamily="34" charset="-122"/>
              </a:endParaRPr>
            </a:p>
          </p:txBody>
        </p:sp>
        <p:sp>
          <p:nvSpPr>
            <p:cNvPr id="57" name="AutoShape 136"/>
            <p:cNvSpPr>
              <a:spLocks noChangeArrowheads="1"/>
            </p:cNvSpPr>
            <p:nvPr/>
          </p:nvSpPr>
          <p:spPr bwMode="auto">
            <a:xfrm>
              <a:off x="4909" y="1225"/>
              <a:ext cx="522" cy="304"/>
            </a:xfrm>
            <a:prstGeom prst="roundRect">
              <a:avLst>
                <a:gd name="adj" fmla="val 34167"/>
              </a:avLst>
            </a:prstGeom>
            <a:solidFill>
              <a:srgbClr val="00B0F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edu</a:t>
              </a:r>
              <a:endParaRPr kumimoji="1" lang="en-US" altLang="zh-CN" sz="1200" b="1">
                <a:latin typeface="微软雅黑" panose="020B0503020204020204" pitchFamily="34" charset="-122"/>
                <a:ea typeface="微软雅黑" panose="020B0503020204020204" pitchFamily="34" charset="-122"/>
              </a:endParaRPr>
            </a:p>
          </p:txBody>
        </p:sp>
        <p:sp>
          <p:nvSpPr>
            <p:cNvPr id="58" name="AutoShape 137"/>
            <p:cNvSpPr>
              <a:spLocks noChangeArrowheads="1"/>
            </p:cNvSpPr>
            <p:nvPr/>
          </p:nvSpPr>
          <p:spPr bwMode="auto">
            <a:xfrm>
              <a:off x="3220" y="1225"/>
              <a:ext cx="522" cy="304"/>
            </a:xfrm>
            <a:prstGeom prst="roundRect">
              <a:avLst>
                <a:gd name="adj" fmla="val 34167"/>
              </a:avLst>
            </a:prstGeom>
            <a:solidFill>
              <a:srgbClr val="00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org</a:t>
              </a:r>
              <a:endParaRPr kumimoji="1" lang="en-US" altLang="zh-CN" sz="1200" b="1">
                <a:latin typeface="微软雅黑" panose="020B0503020204020204" pitchFamily="34" charset="-122"/>
                <a:ea typeface="微软雅黑" panose="020B0503020204020204" pitchFamily="34" charset="-122"/>
              </a:endParaRPr>
            </a:p>
          </p:txBody>
        </p:sp>
        <p:grpSp>
          <p:nvGrpSpPr>
            <p:cNvPr id="59" name="Group 138"/>
            <p:cNvGrpSpPr/>
            <p:nvPr/>
          </p:nvGrpSpPr>
          <p:grpSpPr bwMode="auto">
            <a:xfrm>
              <a:off x="5042" y="1530"/>
              <a:ext cx="256" cy="98"/>
              <a:chOff x="2875" y="1143"/>
              <a:chExt cx="330" cy="132"/>
            </a:xfrm>
          </p:grpSpPr>
          <p:sp>
            <p:nvSpPr>
              <p:cNvPr id="69" name="Line 139"/>
              <p:cNvSpPr>
                <a:spLocks noChangeShapeType="1"/>
              </p:cNvSpPr>
              <p:nvPr/>
            </p:nvSpPr>
            <p:spPr bwMode="auto">
              <a:xfrm>
                <a:off x="3061"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70" name="Line 140"/>
              <p:cNvSpPr>
                <a:spLocks noChangeShapeType="1"/>
              </p:cNvSpPr>
              <p:nvPr/>
            </p:nvSpPr>
            <p:spPr bwMode="auto">
              <a:xfrm>
                <a:off x="3050" y="1143"/>
                <a:ext cx="37" cy="1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71" name="Line 141"/>
              <p:cNvSpPr>
                <a:spLocks noChangeShapeType="1"/>
              </p:cNvSpPr>
              <p:nvPr/>
            </p:nvSpPr>
            <p:spPr bwMode="auto">
              <a:xfrm flipH="1">
                <a:off x="2875"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72" name="Line 142"/>
              <p:cNvSpPr>
                <a:spLocks noChangeShapeType="1"/>
              </p:cNvSpPr>
              <p:nvPr/>
            </p:nvSpPr>
            <p:spPr bwMode="auto">
              <a:xfrm flipH="1">
                <a:off x="2980" y="1143"/>
                <a:ext cx="54" cy="1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grpSp>
          <p:nvGrpSpPr>
            <p:cNvPr id="60" name="Group 143"/>
            <p:cNvGrpSpPr/>
            <p:nvPr/>
          </p:nvGrpSpPr>
          <p:grpSpPr bwMode="auto">
            <a:xfrm>
              <a:off x="3353" y="1530"/>
              <a:ext cx="256" cy="98"/>
              <a:chOff x="2875" y="1143"/>
              <a:chExt cx="330" cy="132"/>
            </a:xfrm>
          </p:grpSpPr>
          <p:sp>
            <p:nvSpPr>
              <p:cNvPr id="65" name="Line 144"/>
              <p:cNvSpPr>
                <a:spLocks noChangeShapeType="1"/>
              </p:cNvSpPr>
              <p:nvPr/>
            </p:nvSpPr>
            <p:spPr bwMode="auto">
              <a:xfrm>
                <a:off x="3061"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66" name="Line 145"/>
              <p:cNvSpPr>
                <a:spLocks noChangeShapeType="1"/>
              </p:cNvSpPr>
              <p:nvPr/>
            </p:nvSpPr>
            <p:spPr bwMode="auto">
              <a:xfrm>
                <a:off x="3050" y="1143"/>
                <a:ext cx="37" cy="1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67" name="Line 146"/>
              <p:cNvSpPr>
                <a:spLocks noChangeShapeType="1"/>
              </p:cNvSpPr>
              <p:nvPr/>
            </p:nvSpPr>
            <p:spPr bwMode="auto">
              <a:xfrm flipH="1">
                <a:off x="2875"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68" name="Line 147"/>
              <p:cNvSpPr>
                <a:spLocks noChangeShapeType="1"/>
              </p:cNvSpPr>
              <p:nvPr/>
            </p:nvSpPr>
            <p:spPr bwMode="auto">
              <a:xfrm flipH="1">
                <a:off x="2980" y="1143"/>
                <a:ext cx="54" cy="1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61" name="AutoShape 148"/>
            <p:cNvSpPr>
              <a:spLocks noChangeArrowheads="1"/>
            </p:cNvSpPr>
            <p:nvPr/>
          </p:nvSpPr>
          <p:spPr bwMode="auto">
            <a:xfrm>
              <a:off x="4049" y="709"/>
              <a:ext cx="523" cy="304"/>
            </a:xfrm>
            <a:prstGeom prst="roundRect">
              <a:avLst>
                <a:gd name="adj" fmla="val 34167"/>
              </a:avLst>
            </a:prstGeom>
            <a:solidFill>
              <a:srgbClr val="FF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200" b="1">
                  <a:latin typeface="微软雅黑" panose="020B0503020204020204" pitchFamily="34" charset="-122"/>
                  <a:ea typeface="微软雅黑" panose="020B0503020204020204" pitchFamily="34" charset="-122"/>
                </a:rPr>
                <a:t>根</a:t>
              </a:r>
              <a:endParaRPr kumimoji="1" lang="zh-CN" altLang="en-US" sz="1200" b="1">
                <a:latin typeface="微软雅黑" panose="020B0503020204020204" pitchFamily="34" charset="-122"/>
                <a:ea typeface="微软雅黑" panose="020B0503020204020204" pitchFamily="34" charset="-122"/>
              </a:endParaRPr>
            </a:p>
          </p:txBody>
        </p:sp>
        <p:sp>
          <p:nvSpPr>
            <p:cNvPr id="62" name="Line 149"/>
            <p:cNvSpPr>
              <a:spLocks noChangeShapeType="1"/>
            </p:cNvSpPr>
            <p:nvPr/>
          </p:nvSpPr>
          <p:spPr bwMode="auto">
            <a:xfrm>
              <a:off x="4375" y="1010"/>
              <a:ext cx="792" cy="2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63" name="Line 150"/>
            <p:cNvSpPr>
              <a:spLocks noChangeShapeType="1"/>
            </p:cNvSpPr>
            <p:nvPr/>
          </p:nvSpPr>
          <p:spPr bwMode="auto">
            <a:xfrm flipV="1">
              <a:off x="3481" y="1010"/>
              <a:ext cx="779" cy="2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64" name="Line 151"/>
            <p:cNvSpPr>
              <a:spLocks noChangeShapeType="1"/>
            </p:cNvSpPr>
            <p:nvPr/>
          </p:nvSpPr>
          <p:spPr bwMode="auto">
            <a:xfrm>
              <a:off x="4321" y="1010"/>
              <a:ext cx="0" cy="2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168145" y="600654"/>
            <a:ext cx="28264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区的不同划分方法</a:t>
            </a:r>
            <a:r>
              <a:rPr lang="zh-CN" altLang="en-US" sz="2000" b="1" dirty="0" smtClean="0">
                <a:solidFill>
                  <a:schemeClr val="bg1"/>
                </a:solidFill>
                <a:latin typeface="微软雅黑" panose="020B0503020204020204" pitchFamily="34" charset="-122"/>
                <a:ea typeface="微软雅黑" panose="020B0503020204020204" pitchFamily="34" charset="-122"/>
              </a:rPr>
              <a:t>举例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 name="Line 92"/>
          <p:cNvSpPr>
            <a:spLocks noChangeShapeType="1"/>
          </p:cNvSpPr>
          <p:nvPr/>
        </p:nvSpPr>
        <p:spPr bwMode="auto">
          <a:xfrm>
            <a:off x="3129287" y="2042388"/>
            <a:ext cx="6223" cy="48249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2" name="Text Box 93"/>
          <p:cNvSpPr txBox="1">
            <a:spLocks noChangeArrowheads="1"/>
          </p:cNvSpPr>
          <p:nvPr/>
        </p:nvSpPr>
        <p:spPr bwMode="auto">
          <a:xfrm>
            <a:off x="1771725" y="2301915"/>
            <a:ext cx="10310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域 </a:t>
            </a:r>
            <a:r>
              <a:rPr kumimoji="1" lang="en-US" altLang="zh-CN" sz="1200" b="1" dirty="0">
                <a:solidFill>
                  <a:schemeClr val="bg1"/>
                </a:solidFill>
                <a:latin typeface="微软雅黑" panose="020B0503020204020204" pitchFamily="34" charset="-122"/>
                <a:ea typeface="微软雅黑" panose="020B0503020204020204" pitchFamily="34" charset="-122"/>
              </a:rPr>
              <a:t>abc.com</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3" name="Freeform 94"/>
          <p:cNvSpPr/>
          <p:nvPr/>
        </p:nvSpPr>
        <p:spPr bwMode="auto">
          <a:xfrm>
            <a:off x="1968773" y="2390854"/>
            <a:ext cx="2243246" cy="1384288"/>
          </a:xfrm>
          <a:custGeom>
            <a:avLst/>
            <a:gdLst>
              <a:gd name="T0" fmla="*/ 2147483646 w 1917"/>
              <a:gd name="T1" fmla="*/ 2147483646 h 1143"/>
              <a:gd name="T2" fmla="*/ 2147483646 w 1917"/>
              <a:gd name="T3" fmla="*/ 2147483646 h 1143"/>
              <a:gd name="T4" fmla="*/ 2147483646 w 1917"/>
              <a:gd name="T5" fmla="*/ 2147483646 h 1143"/>
              <a:gd name="T6" fmla="*/ 2147483646 w 1917"/>
              <a:gd name="T7" fmla="*/ 2147483646 h 1143"/>
              <a:gd name="T8" fmla="*/ 2147483646 w 1917"/>
              <a:gd name="T9" fmla="*/ 2147483646 h 1143"/>
              <a:gd name="T10" fmla="*/ 2147483646 w 1917"/>
              <a:gd name="T11" fmla="*/ 2147483646 h 1143"/>
              <a:gd name="T12" fmla="*/ 2147483646 w 1917"/>
              <a:gd name="T13" fmla="*/ 2147483646 h 1143"/>
              <a:gd name="T14" fmla="*/ 2147483646 w 1917"/>
              <a:gd name="T15" fmla="*/ 2147483646 h 1143"/>
              <a:gd name="T16" fmla="*/ 2147483646 w 1917"/>
              <a:gd name="T17" fmla="*/ 2147483646 h 1143"/>
              <a:gd name="T18" fmla="*/ 2147483646 w 1917"/>
              <a:gd name="T19" fmla="*/ 2147483646 h 1143"/>
              <a:gd name="T20" fmla="*/ 2147483646 w 1917"/>
              <a:gd name="T21" fmla="*/ 2147483646 h 1143"/>
              <a:gd name="T22" fmla="*/ 2147483646 w 1917"/>
              <a:gd name="T23" fmla="*/ 2147483646 h 1143"/>
              <a:gd name="T24" fmla="*/ 2147483646 w 1917"/>
              <a:gd name="T25" fmla="*/ 2147483646 h 1143"/>
              <a:gd name="T26" fmla="*/ 2147483646 w 1917"/>
              <a:gd name="T27" fmla="*/ 2147483646 h 1143"/>
              <a:gd name="T28" fmla="*/ 2147483646 w 1917"/>
              <a:gd name="T29" fmla="*/ 2147483646 h 1143"/>
              <a:gd name="T30" fmla="*/ 2147483646 w 1917"/>
              <a:gd name="T31" fmla="*/ 2147483646 h 11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ffectLst/>
          <a:extLst>
            <a:ext uri="{91240B29-F687-4F45-9708-019B960494DF}">
              <a14:hiddenLine xmlns:a14="http://schemas.microsoft.com/office/drawing/2010/main" w="38100">
                <a:solidFill>
                  <a:srgbClr val="5F5F5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5" name="Text Box 96"/>
          <p:cNvSpPr txBox="1">
            <a:spLocks noChangeArrowheads="1"/>
          </p:cNvSpPr>
          <p:nvPr/>
        </p:nvSpPr>
        <p:spPr bwMode="auto">
          <a:xfrm>
            <a:off x="1699665" y="2637843"/>
            <a:ext cx="830677"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70000"/>
              </a:lnSpc>
            </a:pPr>
            <a:r>
              <a:rPr kumimoji="1" lang="zh-CN" altLang="zh-CN" sz="1200" b="1" dirty="0">
                <a:solidFill>
                  <a:schemeClr val="bg1"/>
                </a:solidFill>
                <a:latin typeface="微软雅黑" panose="020B0503020204020204" pitchFamily="34" charset="-122"/>
                <a:ea typeface="微软雅黑" panose="020B0503020204020204" pitchFamily="34" charset="-122"/>
              </a:rPr>
              <a:t> 区</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eaLnBrk="1" hangingPunct="1">
              <a:lnSpc>
                <a:spcPct val="70000"/>
              </a:lnSpc>
            </a:pPr>
            <a:r>
              <a:rPr kumimoji="1" lang="en-US" altLang="zh-CN" sz="1200" b="1" dirty="0">
                <a:solidFill>
                  <a:schemeClr val="bg1"/>
                </a:solidFill>
                <a:latin typeface="微软雅黑" panose="020B0503020204020204" pitchFamily="34" charset="-122"/>
                <a:ea typeface="微软雅黑" panose="020B0503020204020204" pitchFamily="34" charset="-122"/>
              </a:rPr>
              <a:t>abc.com</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6" name="Freeform 97"/>
          <p:cNvSpPr/>
          <p:nvPr/>
        </p:nvSpPr>
        <p:spPr bwMode="auto">
          <a:xfrm>
            <a:off x="2099448" y="2953759"/>
            <a:ext cx="86079" cy="351337"/>
          </a:xfrm>
          <a:custGeom>
            <a:avLst/>
            <a:gdLst>
              <a:gd name="T0" fmla="*/ 0 w 172"/>
              <a:gd name="T1" fmla="*/ 0 h 244"/>
              <a:gd name="T2" fmla="*/ 2147483646 w 172"/>
              <a:gd name="T3" fmla="*/ 2147483646 h 244"/>
              <a:gd name="T4" fmla="*/ 0 60000 65536"/>
              <a:gd name="T5" fmla="*/ 0 60000 65536"/>
            </a:gdLst>
            <a:ahLst/>
            <a:cxnLst>
              <a:cxn ang="T4">
                <a:pos x="T0" y="T1"/>
              </a:cxn>
              <a:cxn ang="T5">
                <a:pos x="T2" y="T3"/>
              </a:cxn>
            </a:cxnLst>
            <a:rect l="0" t="0" r="r" b="b"/>
            <a:pathLst>
              <a:path w="172" h="244">
                <a:moveTo>
                  <a:pt x="0" y="0"/>
                </a:moveTo>
                <a:lnTo>
                  <a:pt x="172" y="244"/>
                </a:lnTo>
              </a:path>
            </a:pathLst>
          </a:custGeom>
          <a:noFill/>
          <a:ln w="12700">
            <a:solidFill>
              <a:srgbClr val="FFFF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7" name="Line 98"/>
          <p:cNvSpPr>
            <a:spLocks noChangeShapeType="1"/>
          </p:cNvSpPr>
          <p:nvPr/>
        </p:nvSpPr>
        <p:spPr bwMode="auto">
          <a:xfrm flipH="1">
            <a:off x="2837863" y="2627312"/>
            <a:ext cx="235422" cy="399204"/>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8" name="Line 99"/>
          <p:cNvSpPr>
            <a:spLocks noChangeShapeType="1"/>
          </p:cNvSpPr>
          <p:nvPr/>
        </p:nvSpPr>
        <p:spPr bwMode="auto">
          <a:xfrm>
            <a:off x="3203958" y="2645502"/>
            <a:ext cx="308018" cy="372398"/>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9" name="Line 100"/>
          <p:cNvSpPr>
            <a:spLocks noChangeShapeType="1"/>
          </p:cNvSpPr>
          <p:nvPr/>
        </p:nvSpPr>
        <p:spPr bwMode="auto">
          <a:xfrm>
            <a:off x="3564869" y="3092571"/>
            <a:ext cx="329798" cy="477704"/>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 name="Line 101"/>
          <p:cNvSpPr>
            <a:spLocks noChangeShapeType="1"/>
          </p:cNvSpPr>
          <p:nvPr/>
        </p:nvSpPr>
        <p:spPr bwMode="auto">
          <a:xfrm>
            <a:off x="2853419" y="3104058"/>
            <a:ext cx="402394" cy="425051"/>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1" name="Line 102"/>
          <p:cNvSpPr>
            <a:spLocks noChangeShapeType="1"/>
          </p:cNvSpPr>
          <p:nvPr/>
        </p:nvSpPr>
        <p:spPr bwMode="auto">
          <a:xfrm flipH="1">
            <a:off x="2783933" y="3110760"/>
            <a:ext cx="11408" cy="363782"/>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2" name="Line 103"/>
          <p:cNvSpPr>
            <a:spLocks noChangeShapeType="1"/>
          </p:cNvSpPr>
          <p:nvPr/>
        </p:nvSpPr>
        <p:spPr bwMode="auto">
          <a:xfrm flipH="1">
            <a:off x="2292348" y="3061936"/>
            <a:ext cx="488474" cy="467173"/>
          </a:xfrm>
          <a:prstGeom prst="line">
            <a:avLst/>
          </a:prstGeom>
          <a:noFill/>
          <a:ln w="12700">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3" name="Oval 104"/>
          <p:cNvSpPr>
            <a:spLocks noChangeArrowheads="1"/>
          </p:cNvSpPr>
          <p:nvPr/>
        </p:nvSpPr>
        <p:spPr bwMode="auto">
          <a:xfrm>
            <a:off x="2908385" y="2491372"/>
            <a:ext cx="424174" cy="231672"/>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abc</a:t>
            </a:r>
            <a:endParaRPr kumimoji="1" lang="en-US" altLang="zh-CN" sz="1200" b="1">
              <a:latin typeface="微软雅黑" panose="020B0503020204020204" pitchFamily="34" charset="-122"/>
              <a:ea typeface="微软雅黑" panose="020B0503020204020204" pitchFamily="34" charset="-122"/>
            </a:endParaRPr>
          </a:p>
        </p:txBody>
      </p:sp>
      <p:sp>
        <p:nvSpPr>
          <p:cNvPr id="24" name="Oval 105"/>
          <p:cNvSpPr>
            <a:spLocks noChangeArrowheads="1"/>
          </p:cNvSpPr>
          <p:nvPr/>
        </p:nvSpPr>
        <p:spPr bwMode="auto">
          <a:xfrm>
            <a:off x="2620071" y="2969076"/>
            <a:ext cx="372319" cy="184763"/>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x</a:t>
            </a:r>
            <a:endParaRPr kumimoji="1" lang="en-US" altLang="zh-CN" sz="1200" b="1">
              <a:latin typeface="微软雅黑" panose="020B0503020204020204" pitchFamily="34" charset="-122"/>
              <a:ea typeface="微软雅黑" panose="020B0503020204020204" pitchFamily="34" charset="-122"/>
            </a:endParaRPr>
          </a:p>
        </p:txBody>
      </p:sp>
      <p:sp>
        <p:nvSpPr>
          <p:cNvPr id="25" name="Oval 106"/>
          <p:cNvSpPr>
            <a:spLocks noChangeArrowheads="1"/>
          </p:cNvSpPr>
          <p:nvPr/>
        </p:nvSpPr>
        <p:spPr bwMode="auto">
          <a:xfrm>
            <a:off x="2090114" y="3477414"/>
            <a:ext cx="372318" cy="18572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u</a:t>
            </a:r>
            <a:endParaRPr kumimoji="1" lang="en-US" altLang="zh-CN" sz="1200" b="1">
              <a:latin typeface="微软雅黑" panose="020B0503020204020204" pitchFamily="34" charset="-122"/>
              <a:ea typeface="微软雅黑" panose="020B0503020204020204" pitchFamily="34" charset="-122"/>
            </a:endParaRPr>
          </a:p>
        </p:txBody>
      </p:sp>
      <p:sp>
        <p:nvSpPr>
          <p:cNvPr id="26" name="Oval 107"/>
          <p:cNvSpPr>
            <a:spLocks noChangeArrowheads="1"/>
          </p:cNvSpPr>
          <p:nvPr/>
        </p:nvSpPr>
        <p:spPr bwMode="auto">
          <a:xfrm>
            <a:off x="2584810" y="3477414"/>
            <a:ext cx="372319" cy="18572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v</a:t>
            </a:r>
            <a:endParaRPr kumimoji="1" lang="en-US" altLang="zh-CN" sz="1200" b="1">
              <a:latin typeface="微软雅黑" panose="020B0503020204020204" pitchFamily="34" charset="-122"/>
              <a:ea typeface="微软雅黑" panose="020B0503020204020204" pitchFamily="34" charset="-122"/>
            </a:endParaRPr>
          </a:p>
        </p:txBody>
      </p:sp>
      <p:sp>
        <p:nvSpPr>
          <p:cNvPr id="27" name="Oval 108"/>
          <p:cNvSpPr>
            <a:spLocks noChangeArrowheads="1"/>
          </p:cNvSpPr>
          <p:nvPr/>
        </p:nvSpPr>
        <p:spPr bwMode="auto">
          <a:xfrm>
            <a:off x="3080544" y="3477414"/>
            <a:ext cx="372319" cy="18572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w</a:t>
            </a:r>
            <a:endParaRPr kumimoji="1" lang="en-US" altLang="zh-CN" sz="1200" b="1">
              <a:latin typeface="微软雅黑" panose="020B0503020204020204" pitchFamily="34" charset="-122"/>
              <a:ea typeface="微软雅黑" panose="020B0503020204020204" pitchFamily="34" charset="-122"/>
            </a:endParaRPr>
          </a:p>
        </p:txBody>
      </p:sp>
      <p:sp>
        <p:nvSpPr>
          <p:cNvPr id="28" name="Oval 109"/>
          <p:cNvSpPr>
            <a:spLocks noChangeArrowheads="1"/>
          </p:cNvSpPr>
          <p:nvPr/>
        </p:nvSpPr>
        <p:spPr bwMode="auto">
          <a:xfrm>
            <a:off x="3682061" y="3477414"/>
            <a:ext cx="372319" cy="18572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t</a:t>
            </a:r>
            <a:endParaRPr kumimoji="1" lang="en-US" altLang="zh-CN" sz="1200" b="1">
              <a:latin typeface="微软雅黑" panose="020B0503020204020204" pitchFamily="34" charset="-122"/>
              <a:ea typeface="微软雅黑" panose="020B0503020204020204" pitchFamily="34" charset="-122"/>
            </a:endParaRPr>
          </a:p>
        </p:txBody>
      </p:sp>
      <p:sp>
        <p:nvSpPr>
          <p:cNvPr id="29" name="Oval 110"/>
          <p:cNvSpPr>
            <a:spLocks noChangeArrowheads="1"/>
          </p:cNvSpPr>
          <p:nvPr/>
        </p:nvSpPr>
        <p:spPr bwMode="auto">
          <a:xfrm>
            <a:off x="3363672" y="2969076"/>
            <a:ext cx="372318" cy="184763"/>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y</a:t>
            </a:r>
            <a:endParaRPr kumimoji="1" lang="en-US" altLang="zh-CN" sz="1200" b="1">
              <a:latin typeface="微软雅黑" panose="020B0503020204020204" pitchFamily="34" charset="-122"/>
              <a:ea typeface="微软雅黑" panose="020B0503020204020204" pitchFamily="34" charset="-122"/>
            </a:endParaRPr>
          </a:p>
        </p:txBody>
      </p:sp>
      <p:sp>
        <p:nvSpPr>
          <p:cNvPr id="30" name="Text Box 111"/>
          <p:cNvSpPr txBox="1">
            <a:spLocks noChangeArrowheads="1"/>
          </p:cNvSpPr>
          <p:nvPr/>
        </p:nvSpPr>
        <p:spPr bwMode="auto">
          <a:xfrm>
            <a:off x="2628419" y="3921612"/>
            <a:ext cx="9557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(a) </a:t>
            </a:r>
            <a:r>
              <a:rPr kumimoji="1" lang="zh-CN" altLang="en-US" sz="1200" b="1" dirty="0">
                <a:latin typeface="微软雅黑" panose="020B0503020204020204" pitchFamily="34" charset="-122"/>
                <a:ea typeface="微软雅黑" panose="020B0503020204020204" pitchFamily="34" charset="-122"/>
              </a:rPr>
              <a:t>区 </a:t>
            </a:r>
            <a:r>
              <a:rPr kumimoji="1" lang="en-US" altLang="zh-CN" sz="1200" b="1"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域</a:t>
            </a:r>
            <a:endParaRPr kumimoji="1" lang="zh-CN" altLang="en-US" sz="1200" b="1" dirty="0">
              <a:latin typeface="微软雅黑" panose="020B0503020204020204" pitchFamily="34" charset="-122"/>
              <a:ea typeface="微软雅黑" panose="020B0503020204020204" pitchFamily="34" charset="-122"/>
            </a:endParaRPr>
          </a:p>
        </p:txBody>
      </p:sp>
      <p:sp>
        <p:nvSpPr>
          <p:cNvPr id="75" name="AutoShape 152"/>
          <p:cNvSpPr>
            <a:spLocks noChangeArrowheads="1"/>
          </p:cNvSpPr>
          <p:nvPr/>
        </p:nvSpPr>
        <p:spPr bwMode="auto">
          <a:xfrm>
            <a:off x="2858604" y="1773381"/>
            <a:ext cx="542403" cy="290069"/>
          </a:xfrm>
          <a:prstGeom prst="roundRect">
            <a:avLst>
              <a:gd name="adj" fmla="val 34167"/>
            </a:avLst>
          </a:prstGeom>
          <a:solidFill>
            <a:srgbClr val="66FF66"/>
          </a:solidFill>
          <a:ln>
            <a:noFill/>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com</a:t>
            </a:r>
            <a:endParaRPr kumimoji="1" lang="en-US" altLang="zh-CN" sz="1200" b="1">
              <a:latin typeface="微软雅黑" panose="020B0503020204020204" pitchFamily="34" charset="-122"/>
              <a:ea typeface="微软雅黑" panose="020B0503020204020204" pitchFamily="34" charset="-122"/>
            </a:endParaRPr>
          </a:p>
        </p:txBody>
      </p:sp>
      <p:sp>
        <p:nvSpPr>
          <p:cNvPr id="76" name="AutoShape 153"/>
          <p:cNvSpPr>
            <a:spLocks noChangeArrowheads="1"/>
          </p:cNvSpPr>
          <p:nvPr/>
        </p:nvSpPr>
        <p:spPr bwMode="auto">
          <a:xfrm>
            <a:off x="3737028" y="1766679"/>
            <a:ext cx="541366" cy="291026"/>
          </a:xfrm>
          <a:prstGeom prst="roundRect">
            <a:avLst>
              <a:gd name="adj" fmla="val 34167"/>
            </a:avLst>
          </a:prstGeom>
          <a:solidFill>
            <a:srgbClr val="00B0F0"/>
          </a:solidFill>
          <a:ln>
            <a:noFill/>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edu</a:t>
            </a:r>
            <a:endParaRPr kumimoji="1" lang="en-US" altLang="zh-CN" sz="1200" b="1">
              <a:latin typeface="微软雅黑" panose="020B0503020204020204" pitchFamily="34" charset="-122"/>
              <a:ea typeface="微软雅黑" panose="020B0503020204020204" pitchFamily="34" charset="-122"/>
            </a:endParaRPr>
          </a:p>
        </p:txBody>
      </p:sp>
      <p:sp>
        <p:nvSpPr>
          <p:cNvPr id="77" name="AutoShape 154"/>
          <p:cNvSpPr>
            <a:spLocks noChangeArrowheads="1"/>
          </p:cNvSpPr>
          <p:nvPr/>
        </p:nvSpPr>
        <p:spPr bwMode="auto">
          <a:xfrm>
            <a:off x="1984330" y="1766679"/>
            <a:ext cx="542403" cy="291026"/>
          </a:xfrm>
          <a:prstGeom prst="roundRect">
            <a:avLst>
              <a:gd name="adj" fmla="val 34167"/>
            </a:avLst>
          </a:prstGeom>
          <a:solidFill>
            <a:srgbClr val="00FFCC"/>
          </a:solidFill>
          <a:ln>
            <a:noFill/>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org</a:t>
            </a:r>
            <a:endParaRPr kumimoji="1" lang="en-US" altLang="zh-CN" sz="1200" b="1">
              <a:latin typeface="微软雅黑" panose="020B0503020204020204" pitchFamily="34" charset="-122"/>
              <a:ea typeface="微软雅黑" panose="020B0503020204020204" pitchFamily="34" charset="-122"/>
            </a:endParaRPr>
          </a:p>
        </p:txBody>
      </p:sp>
      <p:grpSp>
        <p:nvGrpSpPr>
          <p:cNvPr id="78" name="Group 155"/>
          <p:cNvGrpSpPr/>
          <p:nvPr/>
        </p:nvGrpSpPr>
        <p:grpSpPr bwMode="auto">
          <a:xfrm>
            <a:off x="3874961" y="2058663"/>
            <a:ext cx="265498" cy="93818"/>
            <a:chOff x="2875" y="1143"/>
            <a:chExt cx="330" cy="132"/>
          </a:xfrm>
        </p:grpSpPr>
        <p:sp>
          <p:nvSpPr>
            <p:cNvPr id="79" name="Line 156"/>
            <p:cNvSpPr>
              <a:spLocks noChangeShapeType="1"/>
            </p:cNvSpPr>
            <p:nvPr/>
          </p:nvSpPr>
          <p:spPr bwMode="auto">
            <a:xfrm>
              <a:off x="3061"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157"/>
            <p:cNvSpPr>
              <a:spLocks noChangeShapeType="1"/>
            </p:cNvSpPr>
            <p:nvPr/>
          </p:nvSpPr>
          <p:spPr bwMode="auto">
            <a:xfrm>
              <a:off x="3050" y="1143"/>
              <a:ext cx="37" cy="1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158"/>
            <p:cNvSpPr>
              <a:spLocks noChangeShapeType="1"/>
            </p:cNvSpPr>
            <p:nvPr/>
          </p:nvSpPr>
          <p:spPr bwMode="auto">
            <a:xfrm flipH="1">
              <a:off x="2875"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159"/>
            <p:cNvSpPr>
              <a:spLocks noChangeShapeType="1"/>
            </p:cNvSpPr>
            <p:nvPr/>
          </p:nvSpPr>
          <p:spPr bwMode="auto">
            <a:xfrm flipH="1">
              <a:off x="2980" y="1143"/>
              <a:ext cx="54" cy="1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grpSp>
        <p:nvGrpSpPr>
          <p:cNvPr id="83" name="Group 160"/>
          <p:cNvGrpSpPr/>
          <p:nvPr/>
        </p:nvGrpSpPr>
        <p:grpSpPr bwMode="auto">
          <a:xfrm>
            <a:off x="2123301" y="2058663"/>
            <a:ext cx="265498" cy="93818"/>
            <a:chOff x="2875" y="1143"/>
            <a:chExt cx="330" cy="132"/>
          </a:xfrm>
        </p:grpSpPr>
        <p:sp>
          <p:nvSpPr>
            <p:cNvPr id="84" name="Line 161"/>
            <p:cNvSpPr>
              <a:spLocks noChangeShapeType="1"/>
            </p:cNvSpPr>
            <p:nvPr/>
          </p:nvSpPr>
          <p:spPr bwMode="auto">
            <a:xfrm>
              <a:off x="3061"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5" name="Line 162"/>
            <p:cNvSpPr>
              <a:spLocks noChangeShapeType="1"/>
            </p:cNvSpPr>
            <p:nvPr/>
          </p:nvSpPr>
          <p:spPr bwMode="auto">
            <a:xfrm>
              <a:off x="3050" y="1143"/>
              <a:ext cx="37" cy="1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6" name="Line 163"/>
            <p:cNvSpPr>
              <a:spLocks noChangeShapeType="1"/>
            </p:cNvSpPr>
            <p:nvPr/>
          </p:nvSpPr>
          <p:spPr bwMode="auto">
            <a:xfrm flipH="1">
              <a:off x="2875"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7" name="Line 164"/>
            <p:cNvSpPr>
              <a:spLocks noChangeShapeType="1"/>
            </p:cNvSpPr>
            <p:nvPr/>
          </p:nvSpPr>
          <p:spPr bwMode="auto">
            <a:xfrm flipH="1">
              <a:off x="2980" y="1143"/>
              <a:ext cx="54" cy="1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8" name="AutoShape 165"/>
          <p:cNvSpPr>
            <a:spLocks noChangeArrowheads="1"/>
          </p:cNvSpPr>
          <p:nvPr/>
        </p:nvSpPr>
        <p:spPr bwMode="auto">
          <a:xfrm>
            <a:off x="2845123" y="1272701"/>
            <a:ext cx="541366" cy="291026"/>
          </a:xfrm>
          <a:prstGeom prst="roundRect">
            <a:avLst>
              <a:gd name="adj" fmla="val 34167"/>
            </a:avLst>
          </a:prstGeom>
          <a:solidFill>
            <a:srgbClr val="FF66FF"/>
          </a:solidFill>
          <a:ln>
            <a:noFill/>
          </a:ln>
          <a:effectLst/>
        </p:spPr>
        <p:txBody>
          <a:bodyPr wrap="none" anchor="ctr"/>
          <a:lstStyle/>
          <a:p>
            <a:pPr algn="ctr" eaLnBrk="1" hangingPunct="1"/>
            <a:r>
              <a:rPr kumimoji="1" lang="zh-CN" altLang="en-US" sz="1200" b="1">
                <a:latin typeface="微软雅黑" panose="020B0503020204020204" pitchFamily="34" charset="-122"/>
                <a:ea typeface="微软雅黑" panose="020B0503020204020204" pitchFamily="34" charset="-122"/>
              </a:rPr>
              <a:t>根</a:t>
            </a:r>
            <a:endParaRPr kumimoji="1" lang="zh-CN" altLang="en-US" sz="1200" b="1">
              <a:latin typeface="微软雅黑" panose="020B0503020204020204" pitchFamily="34" charset="-122"/>
              <a:ea typeface="微软雅黑" panose="020B0503020204020204" pitchFamily="34" charset="-122"/>
            </a:endParaRPr>
          </a:p>
        </p:txBody>
      </p:sp>
      <p:sp>
        <p:nvSpPr>
          <p:cNvPr id="89" name="Line 166"/>
          <p:cNvSpPr>
            <a:spLocks noChangeShapeType="1"/>
          </p:cNvSpPr>
          <p:nvPr/>
        </p:nvSpPr>
        <p:spPr bwMode="auto">
          <a:xfrm>
            <a:off x="3183216" y="1560855"/>
            <a:ext cx="821382" cy="20391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90" name="Line 167"/>
          <p:cNvSpPr>
            <a:spLocks noChangeShapeType="1"/>
          </p:cNvSpPr>
          <p:nvPr/>
        </p:nvSpPr>
        <p:spPr bwMode="auto">
          <a:xfrm flipV="1">
            <a:off x="2256049" y="1560855"/>
            <a:ext cx="807900" cy="20391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91" name="Line 168"/>
          <p:cNvSpPr>
            <a:spLocks noChangeShapeType="1"/>
          </p:cNvSpPr>
          <p:nvPr/>
        </p:nvSpPr>
        <p:spPr bwMode="auto">
          <a:xfrm>
            <a:off x="3127213" y="1560855"/>
            <a:ext cx="0" cy="20391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nvGrpSpPr>
          <p:cNvPr id="92" name="Group 169"/>
          <p:cNvGrpSpPr/>
          <p:nvPr/>
        </p:nvGrpSpPr>
        <p:grpSpPr bwMode="auto">
          <a:xfrm>
            <a:off x="2993427" y="2058663"/>
            <a:ext cx="265498" cy="93818"/>
            <a:chOff x="1519" y="813"/>
            <a:chExt cx="227" cy="77"/>
          </a:xfrm>
        </p:grpSpPr>
        <p:sp>
          <p:nvSpPr>
            <p:cNvPr id="93" name="Line 170"/>
            <p:cNvSpPr>
              <a:spLocks noChangeShapeType="1"/>
            </p:cNvSpPr>
            <p:nvPr/>
          </p:nvSpPr>
          <p:spPr bwMode="auto">
            <a:xfrm>
              <a:off x="1647" y="813"/>
              <a:ext cx="99" cy="7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94" name="Line 171"/>
            <p:cNvSpPr>
              <a:spLocks noChangeShapeType="1"/>
            </p:cNvSpPr>
            <p:nvPr/>
          </p:nvSpPr>
          <p:spPr bwMode="auto">
            <a:xfrm flipH="1">
              <a:off x="1519" y="813"/>
              <a:ext cx="99" cy="7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210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61" y="108787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应当注意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8217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一个邮件服务器既可以作为客户，也可以作为服务器。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例如，当邮件服务器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向另一个邮件服务器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发送邮件时，邮件服务器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就作为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客户，而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是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当邮件服务器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从另一个邮件服务器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接收邮件时，邮件服务器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就作为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是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客户。</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976059" y="60065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应当注意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POP3</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服务器</a:t>
            </a:r>
            <a:endParaRPr kumimoji="1" lang="zh-CN" altLang="en-US" sz="900" b="1" dirty="0">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 </a:t>
            </a:r>
            <a:endParaRPr kumimoji="1" lang="en-US" altLang="zh-CN" sz="9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5361" name="Visio" r:id="rId1" imgW="3463925" imgH="4220845" progId="">
                  <p:embed/>
                </p:oleObj>
              </mc:Choice>
              <mc:Fallback>
                <p:oleObj name="Visio" r:id="rId1" imgW="3463925" imgH="4220845" progId="">
                  <p:embed/>
                  <p:pic>
                    <p:nvPicPr>
                      <p:cNvPr id="0" name="图片 15360"/>
                      <p:cNvPicPr>
                        <a:picLocks noChangeAspect="1"/>
                      </p:cNvPicPr>
                      <p:nvPr/>
                    </p:nvPicPr>
                    <p:blipFill>
                      <a:blip r:embed="rId2"/>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5362" name="Visio" r:id="rId3" imgW="3463925" imgH="4220845" progId="">
                  <p:embed/>
                </p:oleObj>
              </mc:Choice>
              <mc:Fallback>
                <p:oleObj name="Visio" r:id="rId3" imgW="3463925" imgH="4220845" progId="">
                  <p:embed/>
                  <p:pic>
                    <p:nvPicPr>
                      <p:cNvPr id="0" name="图片 15361"/>
                      <p:cNvPicPr>
                        <a:picLocks noChangeAspect="1"/>
                      </p:cNvPicPr>
                      <p:nvPr/>
                    </p:nvPicPr>
                    <p:blipFill>
                      <a:blip r:embed="rId4"/>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1019340" y="2808173"/>
            <a:ext cx="7353477" cy="1246495"/>
          </a:xfrm>
          <a:prstGeom prst="rect">
            <a:avLst/>
          </a:prstGeom>
        </p:spPr>
        <p:txBody>
          <a:bodyPr wrap="square">
            <a:spAutoFit/>
          </a:bodyPr>
          <a:lstStyle/>
          <a:p>
            <a:pPr marL="285750" indent="-285750">
              <a:lnSpc>
                <a:spcPts val="3000"/>
              </a:lnSpc>
              <a:buClr>
                <a:srgbClr val="0066FF"/>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邮件服务器必须能够</a:t>
            </a:r>
            <a:r>
              <a:rPr lang="zh-CN" altLang="en-US" b="1" dirty="0">
                <a:solidFill>
                  <a:srgbClr val="CC00CC"/>
                </a:solidFill>
                <a:latin typeface="微软雅黑" panose="020B0503020204020204" pitchFamily="34" charset="-122"/>
                <a:ea typeface="微软雅黑" panose="020B0503020204020204" pitchFamily="34" charset="-122"/>
              </a:rPr>
              <a:t>同时充当</a:t>
            </a:r>
            <a:r>
              <a:rPr lang="zh-CN" altLang="en-US" b="1" dirty="0">
                <a:latin typeface="微软雅黑" panose="020B0503020204020204" pitchFamily="34" charset="-122"/>
                <a:ea typeface="微软雅黑" panose="020B0503020204020204" pitchFamily="34" charset="-122"/>
              </a:rPr>
              <a:t>客户和</a:t>
            </a:r>
            <a:r>
              <a:rPr lang="zh-CN" altLang="en-US" b="1" dirty="0" smtClean="0">
                <a:latin typeface="微软雅黑" panose="020B0503020204020204" pitchFamily="34" charset="-122"/>
                <a:ea typeface="微软雅黑" panose="020B0503020204020204" pitchFamily="34" charset="-122"/>
              </a:rPr>
              <a:t>服务器。</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SMTP</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POP3</a:t>
            </a:r>
            <a:r>
              <a:rPr lang="zh-CN" altLang="en-US" b="1" dirty="0">
                <a:latin typeface="微软雅黑" panose="020B0503020204020204" pitchFamily="34" charset="-122"/>
                <a:ea typeface="微软雅黑" panose="020B0503020204020204" pitchFamily="34" charset="-122"/>
              </a:rPr>
              <a:t>（或</a:t>
            </a:r>
            <a:r>
              <a:rPr lang="en-US" altLang="zh-CN" b="1" dirty="0">
                <a:latin typeface="微软雅黑" panose="020B0503020204020204" pitchFamily="34" charset="-122"/>
                <a:ea typeface="微软雅黑" panose="020B0503020204020204" pitchFamily="34" charset="-122"/>
              </a:rPr>
              <a:t>IMAP</a:t>
            </a:r>
            <a:r>
              <a:rPr lang="zh-CN" altLang="en-US" b="1" dirty="0">
                <a:latin typeface="微软雅黑" panose="020B0503020204020204" pitchFamily="34" charset="-122"/>
                <a:ea typeface="微软雅黑" panose="020B0503020204020204" pitchFamily="34" charset="-122"/>
              </a:rPr>
              <a:t>）都是使用</a:t>
            </a:r>
            <a:r>
              <a:rPr lang="en-US" altLang="zh-CN" b="1" dirty="0">
                <a:latin typeface="微软雅黑" panose="020B0503020204020204" pitchFamily="34" charset="-122"/>
                <a:ea typeface="微软雅黑" panose="020B0503020204020204" pitchFamily="34" charset="-122"/>
              </a:rPr>
              <a:t>TCP</a:t>
            </a:r>
            <a:r>
              <a:rPr lang="zh-CN" altLang="en-US" b="1" dirty="0">
                <a:latin typeface="微软雅黑" panose="020B0503020204020204" pitchFamily="34" charset="-122"/>
                <a:ea typeface="微软雅黑" panose="020B0503020204020204" pitchFamily="34" charset="-122"/>
              </a:rPr>
              <a:t>连接来传送邮件的</a:t>
            </a:r>
            <a:r>
              <a:rPr lang="zh-CN" altLang="en-US" b="1" dirty="0" smtClean="0">
                <a:latin typeface="微软雅黑" panose="020B0503020204020204" pitchFamily="34" charset="-122"/>
                <a:ea typeface="微软雅黑" panose="020B0503020204020204" pitchFamily="34" charset="-122"/>
              </a:rPr>
              <a:t>，目的</a:t>
            </a:r>
            <a:r>
              <a:rPr lang="zh-CN" altLang="en-US" b="1" dirty="0">
                <a:latin typeface="微软雅黑" panose="020B0503020204020204" pitchFamily="34" charset="-122"/>
                <a:ea typeface="微软雅黑" panose="020B0503020204020204" pitchFamily="34" charset="-122"/>
              </a:rPr>
              <a:t>是为了可靠地传送邮件。</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2000"/>
                                  </p:stCondLst>
                                  <p:childTnLst>
                                    <p:anim calcmode="discrete" valueType="str">
                                      <p:cBhvr>
                                        <p:cTn id="6" dur="1000" fill="hold"/>
                                        <p:tgtEl>
                                          <p:spTgt spid="38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2000"/>
                                  </p:stCondLst>
                                  <p:childTnLst>
                                    <p:anim calcmode="discrete" valueType="str">
                                      <p:cBhvr>
                                        <p:cTn id="8" dur="1000" fill="hold"/>
                                        <p:tgtEl>
                                          <p:spTgt spid="391"/>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2000"/>
                                  </p:stCondLst>
                                  <p:childTnLst>
                                    <p:anim calcmode="discrete" valueType="str">
                                      <p:cBhvr>
                                        <p:cTn id="10" dur="1000" fill="hold"/>
                                        <p:tgtEl>
                                          <p:spTgt spid="384"/>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2000"/>
                                  </p:stCondLst>
                                  <p:childTnLst>
                                    <p:anim calcmode="discrete" valueType="str">
                                      <p:cBhvr>
                                        <p:cTn id="12" dur="1000" fill="hold"/>
                                        <p:tgtEl>
                                          <p:spTgt spid="389"/>
                                        </p:tgtEl>
                                        <p:attrNameLst>
                                          <p:attrName>style.visibility</p:attrName>
                                        </p:attrNameLst>
                                      </p:cBhvr>
                                      <p:tavLst>
                                        <p:tav tm="0">
                                          <p:val>
                                            <p:strVal val="hidden"/>
                                          </p:val>
                                        </p:tav>
                                        <p:tav tm="50000">
                                          <p:val>
                                            <p:strVal val="visible"/>
                                          </p:val>
                                        </p:tav>
                                      </p:tavLst>
                                    </p:anim>
                                  </p:childTnLst>
                                </p:cTn>
                              </p:par>
                            </p:childTnLst>
                          </p:cTn>
                        </p:par>
                        <p:par>
                          <p:cTn id="13" fill="hold">
                            <p:stCondLst>
                              <p:cond delay="3000"/>
                            </p:stCondLst>
                            <p:childTnLst>
                              <p:par>
                                <p:cTn id="14" presetID="35" presetClass="emph" presetSubtype="0" repeatCount="3000" fill="hold" grpId="0" nodeType="afterEffect">
                                  <p:stCondLst>
                                    <p:cond delay="1000"/>
                                  </p:stCondLst>
                                  <p:childTnLst>
                                    <p:anim calcmode="discrete" valueType="str">
                                      <p:cBhvr>
                                        <p:cTn id="15" dur="1000" fill="hold"/>
                                        <p:tgtEl>
                                          <p:spTgt spid="392"/>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grpId="0" nodeType="withEffect">
                                  <p:stCondLst>
                                    <p:cond delay="1000"/>
                                  </p:stCondLst>
                                  <p:childTnLst>
                                    <p:anim calcmode="discrete" valueType="str">
                                      <p:cBhvr>
                                        <p:cTn id="17" dur="1000" fill="hold"/>
                                        <p:tgtEl>
                                          <p:spTgt spid="3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4" grpId="0" animBg="1"/>
      <p:bldP spid="388" grpId="0" animBg="1"/>
      <p:bldP spid="389" grpId="0" animBg="1"/>
      <p:bldP spid="391" grpId="0" animBg="1"/>
      <p:bldP spid="39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电子邮件的最主要的组成</a:t>
            </a:r>
            <a:r>
              <a:rPr lang="zh-CN" altLang="en-US" sz="2000" b="1" dirty="0" smtClean="0">
                <a:solidFill>
                  <a:schemeClr val="bg1"/>
                </a:solidFill>
                <a:latin typeface="微软雅黑" panose="020B0503020204020204" pitchFamily="34" charset="-122"/>
                <a:ea typeface="微软雅黑" panose="020B0503020204020204" pitchFamily="34" charset="-122"/>
              </a:rPr>
              <a:t>构件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8" name="Object 383"/>
          <p:cNvGraphicFramePr>
            <a:graphicFrameLocks noChangeAspect="1"/>
          </p:cNvGraphicFramePr>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16385" name="VISIO" r:id="rId1" imgW="3514725" imgH="2009775" progId="">
                  <p:embed/>
                </p:oleObj>
              </mc:Choice>
              <mc:Fallback>
                <p:oleObj name="VISIO" r:id="rId1" imgW="3514725" imgH="2009775" progId="">
                  <p:embed/>
                  <p:pic>
                    <p:nvPicPr>
                      <p:cNvPr id="0" name="图片 16384"/>
                      <p:cNvPicPr>
                        <a:picLocks noChangeAspect="1"/>
                      </p:cNvPicPr>
                      <p:nvPr/>
                    </p:nvPicPr>
                    <p:blipFill>
                      <a:blip r:embed="rId2"/>
                      <a:stretch>
                        <a:fillRect/>
                      </a:stretch>
                    </p:blipFill>
                    <p:spPr>
                      <a:xfrm>
                        <a:off x="3846905" y="3061396"/>
                        <a:ext cx="1597512" cy="842777"/>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9" name="Object 383"/>
          <p:cNvGraphicFramePr>
            <a:graphicFrameLocks noChangeAspect="1"/>
          </p:cNvGraphicFramePr>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16386" name="VISIO" r:id="rId3" imgW="3514725" imgH="2009775" progId="">
                  <p:embed/>
                </p:oleObj>
              </mc:Choice>
              <mc:Fallback>
                <p:oleObj name="VISIO" r:id="rId3" imgW="3514725" imgH="2009775" progId="">
                  <p:embed/>
                  <p:pic>
                    <p:nvPicPr>
                      <p:cNvPr id="0" name="图片 16385"/>
                      <p:cNvPicPr>
                        <a:picLocks noChangeAspect="1"/>
                      </p:cNvPicPr>
                      <p:nvPr/>
                    </p:nvPicPr>
                    <p:blipFill>
                      <a:blip r:embed="rId2"/>
                      <a:stretch>
                        <a:fillRect/>
                      </a:stretch>
                    </p:blipFill>
                    <p:spPr>
                      <a:xfrm>
                        <a:off x="5780655" y="2998336"/>
                        <a:ext cx="1597279" cy="84277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 name="Freeform 4"/>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solidFill>
                  <a:srgbClr val="0000FF"/>
                </a:solidFill>
                <a:latin typeface="微软雅黑" panose="020B0503020204020204" pitchFamily="34" charset="-122"/>
                <a:ea typeface="微软雅黑" panose="020B0503020204020204" pitchFamily="34" charset="-122"/>
              </a:rPr>
              <a:t>邮件缓存</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8" name="Group 11"/>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8" name="Group 21"/>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0" name="Group 23"/>
            <p:cNvGrpSpPr/>
            <p:nvPr/>
          </p:nvGrpSpPr>
          <p:grpSpPr bwMode="auto">
            <a:xfrm>
              <a:off x="1367" y="829"/>
              <a:ext cx="393" cy="214"/>
              <a:chOff x="2928" y="3744"/>
              <a:chExt cx="528" cy="336"/>
            </a:xfrm>
          </p:grpSpPr>
          <p:grpSp>
            <p:nvGrpSpPr>
              <p:cNvPr id="31" name="Group 24"/>
              <p:cNvGrpSpPr/>
              <p:nvPr/>
            </p:nvGrpSpPr>
            <p:grpSpPr bwMode="auto">
              <a:xfrm>
                <a:off x="3024" y="3744"/>
                <a:ext cx="432" cy="240"/>
                <a:chOff x="2736" y="3648"/>
                <a:chExt cx="432" cy="240"/>
              </a:xfrm>
            </p:grpSpPr>
            <p:grpSp>
              <p:nvGrpSpPr>
                <p:cNvPr id="46" name="Group 25"/>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9" name="Freeform 27"/>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2976" y="3792"/>
                <a:ext cx="432" cy="240"/>
                <a:chOff x="2736" y="3648"/>
                <a:chExt cx="432" cy="240"/>
              </a:xfrm>
            </p:grpSpPr>
            <p:grpSp>
              <p:nvGrpSpPr>
                <p:cNvPr id="40" name="Group 32"/>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3" name="Freeform 34"/>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 name="Group 38"/>
              <p:cNvGrpSpPr/>
              <p:nvPr/>
            </p:nvGrpSpPr>
            <p:grpSpPr bwMode="auto">
              <a:xfrm>
                <a:off x="2928" y="3840"/>
                <a:ext cx="432" cy="240"/>
                <a:chOff x="2736" y="3648"/>
                <a:chExt cx="432" cy="240"/>
              </a:xfrm>
            </p:grpSpPr>
            <p:grpSp>
              <p:nvGrpSpPr>
                <p:cNvPr id="34" name="Group 39"/>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 name="Freeform 41"/>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grpSp>
        <p:nvGrpSpPr>
          <p:cNvPr id="202" name="Group 195"/>
          <p:cNvGrpSpPr/>
          <p:nvPr/>
        </p:nvGrpSpPr>
        <p:grpSpPr bwMode="auto">
          <a:xfrm>
            <a:off x="6678537" y="3085555"/>
            <a:ext cx="449960" cy="289908"/>
            <a:chOff x="4993" y="1674"/>
            <a:chExt cx="447" cy="312"/>
          </a:xfrm>
        </p:grpSpPr>
        <p:grpSp>
          <p:nvGrpSpPr>
            <p:cNvPr id="203" name="Group 196"/>
            <p:cNvGrpSpPr/>
            <p:nvPr/>
          </p:nvGrpSpPr>
          <p:grpSpPr bwMode="auto">
            <a:xfrm>
              <a:off x="4993" y="1674"/>
              <a:ext cx="345" cy="282"/>
              <a:chOff x="4993" y="1674"/>
              <a:chExt cx="345" cy="282"/>
            </a:xfrm>
          </p:grpSpPr>
          <p:grpSp>
            <p:nvGrpSpPr>
              <p:cNvPr id="236" name="Group 197"/>
              <p:cNvGrpSpPr/>
              <p:nvPr/>
            </p:nvGrpSpPr>
            <p:grpSpPr bwMode="auto">
              <a:xfrm>
                <a:off x="4993" y="1674"/>
                <a:ext cx="345" cy="282"/>
                <a:chOff x="4993" y="1674"/>
                <a:chExt cx="345" cy="282"/>
              </a:xfrm>
            </p:grpSpPr>
            <p:grpSp>
              <p:nvGrpSpPr>
                <p:cNvPr id="245" name="Group 198"/>
                <p:cNvGrpSpPr/>
                <p:nvPr/>
              </p:nvGrpSpPr>
              <p:grpSpPr bwMode="auto">
                <a:xfrm>
                  <a:off x="4993" y="1833"/>
                  <a:ext cx="345" cy="123"/>
                  <a:chOff x="4993" y="1833"/>
                  <a:chExt cx="345" cy="123"/>
                </a:xfrm>
              </p:grpSpPr>
              <p:sp>
                <p:nvSpPr>
                  <p:cNvPr id="251" name="Freeform 199"/>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2" name="Freeform 200"/>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3" name="Freeform 201"/>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46" name="Freeform 202"/>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47" name="Group 203"/>
                <p:cNvGrpSpPr/>
                <p:nvPr/>
              </p:nvGrpSpPr>
              <p:grpSpPr bwMode="auto">
                <a:xfrm>
                  <a:off x="5020" y="1674"/>
                  <a:ext cx="279" cy="176"/>
                  <a:chOff x="5020" y="1674"/>
                  <a:chExt cx="279" cy="176"/>
                </a:xfrm>
              </p:grpSpPr>
              <p:sp>
                <p:nvSpPr>
                  <p:cNvPr id="248" name="Freeform 204"/>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9" name="Freeform 205"/>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0" name="Freeform 206"/>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37" name="Group 207"/>
              <p:cNvGrpSpPr/>
              <p:nvPr/>
            </p:nvGrpSpPr>
            <p:grpSpPr bwMode="auto">
              <a:xfrm>
                <a:off x="5212" y="1846"/>
                <a:ext cx="113" cy="80"/>
                <a:chOff x="5212" y="1846"/>
                <a:chExt cx="113" cy="80"/>
              </a:xfrm>
            </p:grpSpPr>
            <p:sp>
              <p:nvSpPr>
                <p:cNvPr id="238" name="Freeform 208"/>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04" name="Group 215"/>
            <p:cNvGrpSpPr/>
            <p:nvPr/>
          </p:nvGrpSpPr>
          <p:grpSpPr bwMode="auto">
            <a:xfrm>
              <a:off x="5170" y="1848"/>
              <a:ext cx="270" cy="138"/>
              <a:chOff x="5170" y="1848"/>
              <a:chExt cx="270" cy="138"/>
            </a:xfrm>
          </p:grpSpPr>
          <p:grpSp>
            <p:nvGrpSpPr>
              <p:cNvPr id="205" name="Group 216"/>
              <p:cNvGrpSpPr/>
              <p:nvPr/>
            </p:nvGrpSpPr>
            <p:grpSpPr bwMode="auto">
              <a:xfrm>
                <a:off x="5188" y="1923"/>
                <a:ext cx="43" cy="32"/>
                <a:chOff x="5188" y="1923"/>
                <a:chExt cx="43" cy="32"/>
              </a:xfrm>
            </p:grpSpPr>
            <p:sp>
              <p:nvSpPr>
                <p:cNvPr id="234" name="Freeform 217"/>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5" name="Freeform 218"/>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06" name="Group 219"/>
              <p:cNvGrpSpPr/>
              <p:nvPr/>
            </p:nvGrpSpPr>
            <p:grpSpPr bwMode="auto">
              <a:xfrm>
                <a:off x="5170" y="1848"/>
                <a:ext cx="270" cy="138"/>
                <a:chOff x="5170" y="1848"/>
                <a:chExt cx="270" cy="138"/>
              </a:xfrm>
            </p:grpSpPr>
            <p:sp>
              <p:nvSpPr>
                <p:cNvPr id="207" name="Freeform 220"/>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8" name="Freeform 221"/>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9" name="Freeform 222"/>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0" name="Freeform 223"/>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1" name="Freeform 224"/>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2" name="Freeform 225"/>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261" name="Group 254"/>
          <p:cNvGrpSpPr/>
          <p:nvPr/>
        </p:nvGrpSpPr>
        <p:grpSpPr bwMode="auto">
          <a:xfrm>
            <a:off x="7012736" y="3258385"/>
            <a:ext cx="144954" cy="73406"/>
            <a:chOff x="5325" y="1860"/>
            <a:chExt cx="144" cy="79"/>
          </a:xfrm>
        </p:grpSpPr>
        <p:grpSp>
          <p:nvGrpSpPr>
            <p:cNvPr id="262" name="Group 255"/>
            <p:cNvGrpSpPr/>
            <p:nvPr/>
          </p:nvGrpSpPr>
          <p:grpSpPr bwMode="auto">
            <a:xfrm>
              <a:off x="5325" y="1860"/>
              <a:ext cx="125" cy="63"/>
              <a:chOff x="5325" y="1860"/>
              <a:chExt cx="125" cy="63"/>
            </a:xfrm>
          </p:grpSpPr>
          <p:sp>
            <p:nvSpPr>
              <p:cNvPr id="266" name="Freeform 256"/>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7" name="Freeform 257"/>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8" name="Freeform 258"/>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9" name="Freeform 259"/>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0" name="Freeform 260"/>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1" name="Freeform 261"/>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2" name="Freeform 262"/>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3" name="Freeform 263"/>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4" name="Freeform 264"/>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63" name="Group 265"/>
            <p:cNvGrpSpPr/>
            <p:nvPr/>
          </p:nvGrpSpPr>
          <p:grpSpPr bwMode="auto">
            <a:xfrm>
              <a:off x="5432" y="1894"/>
              <a:ext cx="37" cy="45"/>
              <a:chOff x="5432" y="1894"/>
              <a:chExt cx="37" cy="45"/>
            </a:xfrm>
          </p:grpSpPr>
          <p:sp>
            <p:nvSpPr>
              <p:cNvPr id="264" name="Freeform 266"/>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5" name="Freeform 267"/>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sp>
        <p:nvSpPr>
          <p:cNvPr id="275" name="Freeform 268"/>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6" name="Freeform 269"/>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7" name="Freeform 270"/>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8" name="Freeform 271"/>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9" name="Freeform 272"/>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0" name="Freeform 273"/>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1" name="Freeform 274"/>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2" name="Freeform 275"/>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3" name="Freeform 276"/>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4" name="Freeform 277"/>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5" name="Freeform 278"/>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86" name="Group 279"/>
          <p:cNvGrpSpPr/>
          <p:nvPr/>
        </p:nvGrpSpPr>
        <p:grpSpPr bwMode="auto">
          <a:xfrm>
            <a:off x="6951331" y="3299269"/>
            <a:ext cx="116768" cy="65973"/>
            <a:chOff x="5264" y="1904"/>
            <a:chExt cx="116" cy="71"/>
          </a:xfrm>
        </p:grpSpPr>
        <p:sp>
          <p:nvSpPr>
            <p:cNvPr id="287" name="Freeform 280"/>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8" name="Freeform 281"/>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9" name="Freeform 282"/>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0" name="Freeform 283"/>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1" name="Freeform 284"/>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2" name="Freeform 285"/>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3" name="Freeform 286"/>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4" name="Freeform 287"/>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5" name="Freeform 288"/>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6" name="Freeform 289"/>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97" name="Group 290"/>
          <p:cNvGrpSpPr/>
          <p:nvPr/>
        </p:nvGrpSpPr>
        <p:grpSpPr bwMode="auto">
          <a:xfrm>
            <a:off x="7049981" y="3154315"/>
            <a:ext cx="269775" cy="283404"/>
            <a:chOff x="5362" y="1748"/>
            <a:chExt cx="268" cy="305"/>
          </a:xfrm>
        </p:grpSpPr>
        <p:sp>
          <p:nvSpPr>
            <p:cNvPr id="298" name="Freeform 291"/>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9" name="Freeform 292"/>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0" name="Freeform 293"/>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1" name="Freeform 294"/>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2" name="Freeform 295"/>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3" name="Freeform 296"/>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4" name="Freeform 297"/>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5" name="Freeform 298"/>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6" name="Freeform 299"/>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7" name="Freeform 300"/>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8" name="Freeform 301"/>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9" name="Freeform 302"/>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0" name="Freeform 303"/>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1" name="Freeform 304"/>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12" name="Group 305"/>
          <p:cNvGrpSpPr/>
          <p:nvPr/>
        </p:nvGrpSpPr>
        <p:grpSpPr bwMode="auto">
          <a:xfrm>
            <a:off x="7199967" y="3351304"/>
            <a:ext cx="144954" cy="180263"/>
            <a:chOff x="5511" y="1960"/>
            <a:chExt cx="144" cy="194"/>
          </a:xfrm>
        </p:grpSpPr>
        <p:sp>
          <p:nvSpPr>
            <p:cNvPr id="313" name="Freeform 306"/>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4" name="Freeform 307"/>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317" name="Group 310"/>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7" name="Group 320"/>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29" name="Group 322"/>
            <p:cNvGrpSpPr/>
            <p:nvPr/>
          </p:nvGrpSpPr>
          <p:grpSpPr bwMode="auto">
            <a:xfrm>
              <a:off x="1367" y="829"/>
              <a:ext cx="393" cy="214"/>
              <a:chOff x="2928" y="3744"/>
              <a:chExt cx="528" cy="336"/>
            </a:xfrm>
          </p:grpSpPr>
          <p:grpSp>
            <p:nvGrpSpPr>
              <p:cNvPr id="330" name="Group 323"/>
              <p:cNvGrpSpPr/>
              <p:nvPr/>
            </p:nvGrpSpPr>
            <p:grpSpPr bwMode="auto">
              <a:xfrm>
                <a:off x="3024" y="3744"/>
                <a:ext cx="432" cy="240"/>
                <a:chOff x="2736" y="3648"/>
                <a:chExt cx="432" cy="240"/>
              </a:xfrm>
            </p:grpSpPr>
            <p:grpSp>
              <p:nvGrpSpPr>
                <p:cNvPr id="345" name="Group 324"/>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8" name="Freeform 326"/>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1" name="Group 330"/>
              <p:cNvGrpSpPr/>
              <p:nvPr/>
            </p:nvGrpSpPr>
            <p:grpSpPr bwMode="auto">
              <a:xfrm>
                <a:off x="2976" y="3792"/>
                <a:ext cx="432" cy="240"/>
                <a:chOff x="2736" y="3648"/>
                <a:chExt cx="432" cy="240"/>
              </a:xfrm>
            </p:grpSpPr>
            <p:grpSp>
              <p:nvGrpSpPr>
                <p:cNvPr id="339" name="Group 331"/>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2" name="Freeform 333"/>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2" name="Group 337"/>
              <p:cNvGrpSpPr/>
              <p:nvPr/>
            </p:nvGrpSpPr>
            <p:grpSpPr bwMode="auto">
              <a:xfrm>
                <a:off x="2928" y="3840"/>
                <a:ext cx="432" cy="240"/>
                <a:chOff x="2736" y="3648"/>
                <a:chExt cx="432" cy="240"/>
              </a:xfrm>
            </p:grpSpPr>
            <p:grpSp>
              <p:nvGrpSpPr>
                <p:cNvPr id="333" name="Group 338"/>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36" name="Freeform 340"/>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352" name="Freeform 345"/>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3" name="Freeform 346"/>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SMTP</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POP3</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3" name="组合 2"/>
          <p:cNvGrpSpPr/>
          <p:nvPr/>
        </p:nvGrpSpPr>
        <p:grpSpPr>
          <a:xfrm>
            <a:off x="1700784" y="2878345"/>
            <a:ext cx="760001" cy="1209725"/>
            <a:chOff x="1700784" y="2878345"/>
            <a:chExt cx="760001" cy="1209725"/>
          </a:xfrm>
        </p:grpSpPr>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p:txBody>
        </p:sp>
        <p:grpSp>
          <p:nvGrpSpPr>
            <p:cNvPr id="52" name="Group 45"/>
            <p:cNvGrpSpPr/>
            <p:nvPr/>
          </p:nvGrpSpPr>
          <p:grpSpPr bwMode="auto">
            <a:xfrm>
              <a:off x="1900095" y="3171970"/>
              <a:ext cx="560690" cy="593753"/>
              <a:chOff x="246" y="1767"/>
              <a:chExt cx="557" cy="639"/>
            </a:xfrm>
          </p:grpSpPr>
          <p:grpSp>
            <p:nvGrpSpPr>
              <p:cNvPr id="53" name="Group 46"/>
              <p:cNvGrpSpPr/>
              <p:nvPr/>
            </p:nvGrpSpPr>
            <p:grpSpPr bwMode="auto">
              <a:xfrm>
                <a:off x="246" y="1943"/>
                <a:ext cx="557" cy="463"/>
                <a:chOff x="246" y="1943"/>
                <a:chExt cx="557" cy="463"/>
              </a:xfrm>
            </p:grpSpPr>
            <p:sp>
              <p:nvSpPr>
                <p:cNvPr id="106" name="Freeform 47"/>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07" name="Group 48"/>
                <p:cNvGrpSpPr/>
                <p:nvPr/>
              </p:nvGrpSpPr>
              <p:grpSpPr bwMode="auto">
                <a:xfrm>
                  <a:off x="246" y="1943"/>
                  <a:ext cx="551" cy="121"/>
                  <a:chOff x="246" y="1943"/>
                  <a:chExt cx="551" cy="121"/>
                </a:xfrm>
              </p:grpSpPr>
              <p:sp>
                <p:nvSpPr>
                  <p:cNvPr id="109" name="Freeform 49"/>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0" name="Freeform 50"/>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1" name="Freeform 51"/>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08" name="Freeform 52"/>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4" name="Group 53"/>
              <p:cNvGrpSpPr/>
              <p:nvPr/>
            </p:nvGrpSpPr>
            <p:grpSpPr bwMode="auto">
              <a:xfrm>
                <a:off x="325" y="1767"/>
                <a:ext cx="383" cy="268"/>
                <a:chOff x="325" y="1767"/>
                <a:chExt cx="383" cy="268"/>
              </a:xfrm>
            </p:grpSpPr>
            <p:grpSp>
              <p:nvGrpSpPr>
                <p:cNvPr id="55" name="Group 54"/>
                <p:cNvGrpSpPr/>
                <p:nvPr/>
              </p:nvGrpSpPr>
              <p:grpSpPr bwMode="auto">
                <a:xfrm>
                  <a:off x="412" y="1767"/>
                  <a:ext cx="296" cy="243"/>
                  <a:chOff x="412" y="1767"/>
                  <a:chExt cx="296" cy="243"/>
                </a:xfrm>
              </p:grpSpPr>
              <p:grpSp>
                <p:nvGrpSpPr>
                  <p:cNvPr id="88" name="Group 55"/>
                  <p:cNvGrpSpPr/>
                  <p:nvPr/>
                </p:nvGrpSpPr>
                <p:grpSpPr bwMode="auto">
                  <a:xfrm>
                    <a:off x="412" y="1767"/>
                    <a:ext cx="296" cy="243"/>
                    <a:chOff x="412" y="1767"/>
                    <a:chExt cx="296" cy="243"/>
                  </a:xfrm>
                </p:grpSpPr>
                <p:grpSp>
                  <p:nvGrpSpPr>
                    <p:cNvPr id="97" name="Group 56"/>
                    <p:cNvGrpSpPr/>
                    <p:nvPr/>
                  </p:nvGrpSpPr>
                  <p:grpSpPr bwMode="auto">
                    <a:xfrm>
                      <a:off x="412" y="1904"/>
                      <a:ext cx="296" cy="106"/>
                      <a:chOff x="412" y="1904"/>
                      <a:chExt cx="296" cy="106"/>
                    </a:xfrm>
                  </p:grpSpPr>
                  <p:sp>
                    <p:nvSpPr>
                      <p:cNvPr id="103" name="Freeform 57"/>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4" name="Freeform 58"/>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5" name="Freeform 59"/>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98" name="Freeform 60"/>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99" name="Group 61"/>
                    <p:cNvGrpSpPr/>
                    <p:nvPr/>
                  </p:nvGrpSpPr>
                  <p:grpSpPr bwMode="auto">
                    <a:xfrm>
                      <a:off x="446" y="1767"/>
                      <a:ext cx="239" cy="151"/>
                      <a:chOff x="446" y="1767"/>
                      <a:chExt cx="239" cy="151"/>
                    </a:xfrm>
                  </p:grpSpPr>
                  <p:sp>
                    <p:nvSpPr>
                      <p:cNvPr id="100" name="Freeform 62"/>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1" name="Freeform 63"/>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2" name="Freeform 64"/>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89" name="Group 65"/>
                  <p:cNvGrpSpPr/>
                  <p:nvPr/>
                </p:nvGrpSpPr>
                <p:grpSpPr bwMode="auto">
                  <a:xfrm>
                    <a:off x="424" y="1915"/>
                    <a:ext cx="97" cy="69"/>
                    <a:chOff x="424" y="1915"/>
                    <a:chExt cx="97" cy="69"/>
                  </a:xfrm>
                </p:grpSpPr>
                <p:sp>
                  <p:nvSpPr>
                    <p:cNvPr id="90" name="Freeform 66"/>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56" name="Group 73"/>
                <p:cNvGrpSpPr/>
                <p:nvPr/>
              </p:nvGrpSpPr>
              <p:grpSpPr bwMode="auto">
                <a:xfrm>
                  <a:off x="325" y="1917"/>
                  <a:ext cx="231" cy="118"/>
                  <a:chOff x="325" y="1917"/>
                  <a:chExt cx="231" cy="118"/>
                </a:xfrm>
              </p:grpSpPr>
              <p:grpSp>
                <p:nvGrpSpPr>
                  <p:cNvPr id="57" name="Group 74"/>
                  <p:cNvGrpSpPr/>
                  <p:nvPr/>
                </p:nvGrpSpPr>
                <p:grpSpPr bwMode="auto">
                  <a:xfrm>
                    <a:off x="504" y="1981"/>
                    <a:ext cx="37" cy="28"/>
                    <a:chOff x="504" y="1981"/>
                    <a:chExt cx="37" cy="28"/>
                  </a:xfrm>
                </p:grpSpPr>
                <p:sp>
                  <p:nvSpPr>
                    <p:cNvPr id="86" name="Freeform 75"/>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7" name="Freeform 76"/>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8" name="Group 77"/>
                  <p:cNvGrpSpPr/>
                  <p:nvPr/>
                </p:nvGrpSpPr>
                <p:grpSpPr bwMode="auto">
                  <a:xfrm>
                    <a:off x="325" y="1917"/>
                    <a:ext cx="231" cy="118"/>
                    <a:chOff x="325" y="1917"/>
                    <a:chExt cx="231" cy="118"/>
                  </a:xfrm>
                </p:grpSpPr>
                <p:sp>
                  <p:nvSpPr>
                    <p:cNvPr id="59" name="Freeform 78"/>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0" name="Freeform 79"/>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1" name="Freeform 80"/>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2" name="Freeform 81"/>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3" name="Freeform 82"/>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4" name="Freeform 83"/>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grpSp>
          <p:nvGrpSpPr>
            <p:cNvPr id="112" name="Group 105"/>
            <p:cNvGrpSpPr/>
            <p:nvPr/>
          </p:nvGrpSpPr>
          <p:grpSpPr bwMode="auto">
            <a:xfrm>
              <a:off x="1941367" y="3269534"/>
              <a:ext cx="55364" cy="100353"/>
              <a:chOff x="287" y="1872"/>
              <a:chExt cx="55" cy="108"/>
            </a:xfrm>
          </p:grpSpPr>
          <p:sp>
            <p:nvSpPr>
              <p:cNvPr id="113" name="Freeform 106"/>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4" name="Freeform 107"/>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15" name="Group 108"/>
            <p:cNvGrpSpPr/>
            <p:nvPr/>
          </p:nvGrpSpPr>
          <p:grpSpPr bwMode="auto">
            <a:xfrm>
              <a:off x="1932308" y="3211925"/>
              <a:ext cx="70463" cy="70619"/>
              <a:chOff x="278" y="1810"/>
              <a:chExt cx="70" cy="76"/>
            </a:xfrm>
          </p:grpSpPr>
          <p:sp>
            <p:nvSpPr>
              <p:cNvPr id="116" name="Freeform 109"/>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7" name="Freeform 110"/>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8" name="Freeform 111"/>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9" name="Freeform 112"/>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0" name="Freeform 113"/>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1" name="Freeform 114"/>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2" name="Freeform 115"/>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3" name="Freeform 116"/>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4" name="Freeform 117"/>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5" name="Freeform 118"/>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27" name="Freeform 120"/>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8" name="Freeform 121"/>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9" name="Freeform 122"/>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0" name="Freeform 123"/>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1" name="Group 124"/>
            <p:cNvGrpSpPr/>
            <p:nvPr/>
          </p:nvGrpSpPr>
          <p:grpSpPr bwMode="auto">
            <a:xfrm>
              <a:off x="2029950" y="3681166"/>
              <a:ext cx="139921" cy="65972"/>
              <a:chOff x="375" y="2315"/>
              <a:chExt cx="139" cy="71"/>
            </a:xfrm>
          </p:grpSpPr>
          <p:sp>
            <p:nvSpPr>
              <p:cNvPr id="132" name="Freeform 125"/>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3" name="Freeform 126"/>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4" name="Freeform 127"/>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5" name="Freeform 128"/>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6" name="Freeform 129"/>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7" name="Group 130"/>
            <p:cNvGrpSpPr/>
            <p:nvPr/>
          </p:nvGrpSpPr>
          <p:grpSpPr bwMode="auto">
            <a:xfrm>
              <a:off x="2032970" y="3565947"/>
              <a:ext cx="58384" cy="131945"/>
              <a:chOff x="378" y="2191"/>
              <a:chExt cx="58" cy="142"/>
            </a:xfrm>
          </p:grpSpPr>
          <p:sp>
            <p:nvSpPr>
              <p:cNvPr id="138" name="Freeform 131"/>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9" name="Freeform 132"/>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40" name="Group 133"/>
            <p:cNvGrpSpPr/>
            <p:nvPr/>
          </p:nvGrpSpPr>
          <p:grpSpPr bwMode="auto">
            <a:xfrm>
              <a:off x="2063168" y="3699750"/>
              <a:ext cx="141934" cy="65972"/>
              <a:chOff x="408" y="2335"/>
              <a:chExt cx="141" cy="71"/>
            </a:xfrm>
          </p:grpSpPr>
          <p:sp>
            <p:nvSpPr>
              <p:cNvPr id="141" name="Freeform 134"/>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2" name="Freeform 135"/>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3" name="Freeform 136"/>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4" name="Freeform 137"/>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5" name="Freeform 138"/>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48" name="Group 141"/>
            <p:cNvGrpSpPr/>
            <p:nvPr/>
          </p:nvGrpSpPr>
          <p:grpSpPr bwMode="auto">
            <a:xfrm>
              <a:off x="1835671" y="3528780"/>
              <a:ext cx="222464" cy="71547"/>
              <a:chOff x="182" y="2151"/>
              <a:chExt cx="221" cy="77"/>
            </a:xfrm>
          </p:grpSpPr>
          <p:sp>
            <p:nvSpPr>
              <p:cNvPr id="149" name="Freeform 142"/>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0" name="Freeform 143"/>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51" name="Freeform 144"/>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2" name="Freeform 145"/>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3" name="Freeform 146"/>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4" name="Freeform 147"/>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5" name="Freeform 148"/>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6" name="Freeform 149"/>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7" name="Freeform 150"/>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8" name="Freeform 151"/>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9" name="Freeform 152"/>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0" name="Freeform 153"/>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1" name="Freeform 154"/>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2" name="Freeform 155"/>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3" name="Freeform 156"/>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4" name="Freeform 157"/>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5" name="Freeform 158"/>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6" name="Freeform 159"/>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7" name="Freeform 160"/>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68" name="Group 161"/>
            <p:cNvGrpSpPr/>
            <p:nvPr/>
          </p:nvGrpSpPr>
          <p:grpSpPr bwMode="auto">
            <a:xfrm>
              <a:off x="2031963" y="3353162"/>
              <a:ext cx="99655" cy="56681"/>
              <a:chOff x="377" y="1962"/>
              <a:chExt cx="99" cy="61"/>
            </a:xfrm>
          </p:grpSpPr>
          <p:sp>
            <p:nvSpPr>
              <p:cNvPr id="169" name="Freeform 162"/>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0" name="Freeform 163"/>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1" name="Freeform 164"/>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2" name="Freeform 165"/>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3" name="Freeform 166"/>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4" name="Freeform 167"/>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5" name="Freeform 168"/>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6" name="Freeform 169"/>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7" name="Freeform 170"/>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8" name="Freeform 171"/>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79" name="Group 172"/>
            <p:cNvGrpSpPr/>
            <p:nvPr/>
          </p:nvGrpSpPr>
          <p:grpSpPr bwMode="auto">
            <a:xfrm>
              <a:off x="1815539" y="3228651"/>
              <a:ext cx="230517" cy="243448"/>
              <a:chOff x="162" y="1828"/>
              <a:chExt cx="229" cy="262"/>
            </a:xfrm>
          </p:grpSpPr>
          <p:sp>
            <p:nvSpPr>
              <p:cNvPr id="180" name="Freeform 173"/>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1" name="Freeform 174"/>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2" name="Freeform 175"/>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3" name="Freeform 176"/>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4" name="Freeform 177"/>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5" name="Freeform 178"/>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6" name="Freeform 179"/>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7" name="Freeform 180"/>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8" name="Freeform 181"/>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9" name="Freeform 182"/>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0" name="Freeform 183"/>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1" name="Freeform 184"/>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2" name="Freeform 185"/>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3" name="Freeform 186"/>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94" name="Group 187"/>
            <p:cNvGrpSpPr/>
            <p:nvPr/>
          </p:nvGrpSpPr>
          <p:grpSpPr bwMode="auto">
            <a:xfrm>
              <a:off x="1794400" y="3397763"/>
              <a:ext cx="123814" cy="155175"/>
              <a:chOff x="141" y="2010"/>
              <a:chExt cx="123" cy="167"/>
            </a:xfrm>
          </p:grpSpPr>
          <p:sp>
            <p:nvSpPr>
              <p:cNvPr id="195" name="Freeform 188"/>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6" name="Freeform 189"/>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97" name="Freeform 190"/>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8" name="Freeform 191"/>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9" name="Freeform 192"/>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gr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用户邮箱</a:t>
            </a:r>
            <a:endParaRPr kumimoji="1" lang="zh-CN" altLang="en-US" sz="900" b="1">
              <a:latin typeface="微软雅黑" panose="020B0503020204020204" pitchFamily="34" charset="-122"/>
              <a:ea typeface="微软雅黑" panose="020B0503020204020204" pitchFamily="34" charset="-122"/>
            </a:endParaRP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a:t>
            </a:r>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r>
              <a:rPr kumimoji="1" lang="en-US" altLang="zh-CN" sz="900" b="1" dirty="0">
                <a:solidFill>
                  <a:srgbClr val="0000FF"/>
                </a:solidFill>
                <a:latin typeface="微软雅黑" panose="020B0503020204020204" pitchFamily="34" charset="-122"/>
                <a:ea typeface="微软雅黑" panose="020B0503020204020204" pitchFamily="34" charset="-122"/>
              </a:rPr>
              <a:t>)</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a:t>
            </a:r>
            <a:r>
              <a:rPr kumimoji="1" lang="zh-CN" altLang="en-US" sz="900" b="1">
                <a:solidFill>
                  <a:srgbClr val="0000FF"/>
                </a:solidFill>
                <a:latin typeface="微软雅黑" panose="020B0503020204020204" pitchFamily="34" charset="-122"/>
                <a:ea typeface="微软雅黑" panose="020B0503020204020204" pitchFamily="34" charset="-122"/>
              </a:rPr>
              <a:t>读取邮件</a:t>
            </a:r>
            <a:r>
              <a:rPr kumimoji="1" lang="en-US" altLang="zh-CN" sz="900" b="1">
                <a:solidFill>
                  <a:srgbClr val="0000FF"/>
                </a:solidFill>
                <a:latin typeface="微软雅黑" panose="020B0503020204020204" pitchFamily="34" charset="-122"/>
                <a:ea typeface="微软雅黑" panose="020B0503020204020204" pitchFamily="34" charset="-122"/>
              </a:rPr>
              <a:t>)</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互联网</a:t>
            </a:r>
            <a:endParaRPr kumimoji="1" lang="zh-CN" altLang="en-US" sz="900" b="1" dirty="0">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TCP </a:t>
            </a:r>
            <a:r>
              <a:rPr kumimoji="1" lang="zh-CN" altLang="en-US" sz="900" b="1">
                <a:solidFill>
                  <a:srgbClr val="0000FF"/>
                </a:solidFill>
                <a:latin typeface="微软雅黑" panose="020B0503020204020204" pitchFamily="34" charset="-122"/>
                <a:ea typeface="微软雅黑" panose="020B0503020204020204" pitchFamily="34" charset="-122"/>
              </a:rPr>
              <a:t>连接</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grpSp>
        <p:nvGrpSpPr>
          <p:cNvPr id="254" name="Group 247"/>
          <p:cNvGrpSpPr/>
          <p:nvPr/>
        </p:nvGrpSpPr>
        <p:grpSpPr bwMode="auto">
          <a:xfrm>
            <a:off x="6953345" y="3415418"/>
            <a:ext cx="350305" cy="144024"/>
            <a:chOff x="5266" y="2029"/>
            <a:chExt cx="348" cy="155"/>
          </a:xfrm>
        </p:grpSpPr>
        <p:sp>
          <p:nvSpPr>
            <p:cNvPr id="255" name="Freeform 248"/>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6" name="Freeform 249"/>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7" name="Freeform 250"/>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8" name="Freeform 251"/>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9" name="Freeform 252"/>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0" name="Freeform 253"/>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6387" name="Visio" r:id="rId4" imgW="3463925" imgH="4220845" progId="">
                  <p:embed/>
                </p:oleObj>
              </mc:Choice>
              <mc:Fallback>
                <p:oleObj name="Visio" r:id="rId4" imgW="3463925" imgH="4220845" progId="">
                  <p:embed/>
                  <p:pic>
                    <p:nvPicPr>
                      <p:cNvPr id="0" name="图片 16386"/>
                      <p:cNvPicPr>
                        <a:picLocks noChangeAspect="1"/>
                      </p:cNvPicPr>
                      <p:nvPr/>
                    </p:nvPicPr>
                    <p:blipFill>
                      <a:blip r:embed="rId5"/>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6388" name="Visio" r:id="rId6" imgW="3463925" imgH="4220845" progId="">
                  <p:embed/>
                </p:oleObj>
              </mc:Choice>
              <mc:Fallback>
                <p:oleObj name="Visio" r:id="rId6" imgW="3463925" imgH="4220845" progId="">
                  <p:embed/>
                  <p:pic>
                    <p:nvPicPr>
                      <p:cNvPr id="0" name="图片 16387"/>
                      <p:cNvPicPr>
                        <a:picLocks noChangeAspect="1"/>
                      </p:cNvPicPr>
                      <p:nvPr/>
                    </p:nvPicPr>
                    <p:blipFill>
                      <a:blip r:embed="rId7"/>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51" name="Freeform 344"/>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电子邮件的最主要的组成</a:t>
            </a:r>
            <a:r>
              <a:rPr lang="zh-CN" altLang="en-US" sz="2000" b="1" dirty="0" smtClean="0">
                <a:solidFill>
                  <a:schemeClr val="bg1"/>
                </a:solidFill>
                <a:latin typeface="微软雅黑" panose="020B0503020204020204" pitchFamily="34" charset="-122"/>
                <a:ea typeface="微软雅黑" panose="020B0503020204020204" pitchFamily="34" charset="-122"/>
              </a:rPr>
              <a:t>构件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8" name="Object 383"/>
          <p:cNvGraphicFramePr>
            <a:graphicFrameLocks noChangeAspect="1"/>
          </p:cNvGraphicFramePr>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17409" name="VISIO" r:id="rId1" imgW="3514725" imgH="2009775" progId="">
                  <p:embed/>
                </p:oleObj>
              </mc:Choice>
              <mc:Fallback>
                <p:oleObj name="VISIO" r:id="rId1" imgW="3514725" imgH="2009775" progId="">
                  <p:embed/>
                  <p:pic>
                    <p:nvPicPr>
                      <p:cNvPr id="0" name="图片 17408"/>
                      <p:cNvPicPr>
                        <a:picLocks noChangeAspect="1"/>
                      </p:cNvPicPr>
                      <p:nvPr/>
                    </p:nvPicPr>
                    <p:blipFill>
                      <a:blip r:embed="rId2"/>
                      <a:stretch>
                        <a:fillRect/>
                      </a:stretch>
                    </p:blipFill>
                    <p:spPr>
                      <a:xfrm>
                        <a:off x="3846905" y="3061396"/>
                        <a:ext cx="1597512" cy="842777"/>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9" name="Object 383"/>
          <p:cNvGraphicFramePr>
            <a:graphicFrameLocks noChangeAspect="1"/>
          </p:cNvGraphicFramePr>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17410" name="VISIO" r:id="rId3" imgW="3514725" imgH="2009775" progId="">
                  <p:embed/>
                </p:oleObj>
              </mc:Choice>
              <mc:Fallback>
                <p:oleObj name="VISIO" r:id="rId3" imgW="3514725" imgH="2009775" progId="">
                  <p:embed/>
                  <p:pic>
                    <p:nvPicPr>
                      <p:cNvPr id="0" name="图片 17409"/>
                      <p:cNvPicPr>
                        <a:picLocks noChangeAspect="1"/>
                      </p:cNvPicPr>
                      <p:nvPr/>
                    </p:nvPicPr>
                    <p:blipFill>
                      <a:blip r:embed="rId2"/>
                      <a:stretch>
                        <a:fillRect/>
                      </a:stretch>
                    </p:blipFill>
                    <p:spPr>
                      <a:xfrm>
                        <a:off x="5780655" y="2998336"/>
                        <a:ext cx="1597279" cy="84277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 name="Freeform 4"/>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solidFill>
                  <a:srgbClr val="0000FF"/>
                </a:solidFill>
                <a:latin typeface="微软雅黑" panose="020B0503020204020204" pitchFamily="34" charset="-122"/>
                <a:ea typeface="微软雅黑" panose="020B0503020204020204" pitchFamily="34" charset="-122"/>
              </a:rPr>
              <a:t>邮件缓存</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8" name="Group 11"/>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8" name="Group 21"/>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0" name="Group 23"/>
            <p:cNvGrpSpPr/>
            <p:nvPr/>
          </p:nvGrpSpPr>
          <p:grpSpPr bwMode="auto">
            <a:xfrm>
              <a:off x="1367" y="829"/>
              <a:ext cx="393" cy="214"/>
              <a:chOff x="2928" y="3744"/>
              <a:chExt cx="528" cy="336"/>
            </a:xfrm>
          </p:grpSpPr>
          <p:grpSp>
            <p:nvGrpSpPr>
              <p:cNvPr id="31" name="Group 24"/>
              <p:cNvGrpSpPr/>
              <p:nvPr/>
            </p:nvGrpSpPr>
            <p:grpSpPr bwMode="auto">
              <a:xfrm>
                <a:off x="3024" y="3744"/>
                <a:ext cx="432" cy="240"/>
                <a:chOff x="2736" y="3648"/>
                <a:chExt cx="432" cy="240"/>
              </a:xfrm>
            </p:grpSpPr>
            <p:grpSp>
              <p:nvGrpSpPr>
                <p:cNvPr id="46" name="Group 25"/>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9" name="Freeform 27"/>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2976" y="3792"/>
                <a:ext cx="432" cy="240"/>
                <a:chOff x="2736" y="3648"/>
                <a:chExt cx="432" cy="240"/>
              </a:xfrm>
            </p:grpSpPr>
            <p:grpSp>
              <p:nvGrpSpPr>
                <p:cNvPr id="40" name="Group 32"/>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3" name="Freeform 34"/>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 name="Group 38"/>
              <p:cNvGrpSpPr/>
              <p:nvPr/>
            </p:nvGrpSpPr>
            <p:grpSpPr bwMode="auto">
              <a:xfrm>
                <a:off x="2928" y="3840"/>
                <a:ext cx="432" cy="240"/>
                <a:chOff x="2736" y="3648"/>
                <a:chExt cx="432" cy="240"/>
              </a:xfrm>
            </p:grpSpPr>
            <p:grpSp>
              <p:nvGrpSpPr>
                <p:cNvPr id="34" name="Group 39"/>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 name="Freeform 41"/>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52" name="Group 45"/>
          <p:cNvGrpSpPr/>
          <p:nvPr/>
        </p:nvGrpSpPr>
        <p:grpSpPr bwMode="auto">
          <a:xfrm>
            <a:off x="1900095" y="3171970"/>
            <a:ext cx="560690" cy="593753"/>
            <a:chOff x="246" y="1767"/>
            <a:chExt cx="557" cy="639"/>
          </a:xfrm>
        </p:grpSpPr>
        <p:grpSp>
          <p:nvGrpSpPr>
            <p:cNvPr id="53" name="Group 46"/>
            <p:cNvGrpSpPr/>
            <p:nvPr/>
          </p:nvGrpSpPr>
          <p:grpSpPr bwMode="auto">
            <a:xfrm>
              <a:off x="246" y="1943"/>
              <a:ext cx="557" cy="463"/>
              <a:chOff x="246" y="1943"/>
              <a:chExt cx="557" cy="463"/>
            </a:xfrm>
          </p:grpSpPr>
          <p:sp>
            <p:nvSpPr>
              <p:cNvPr id="106" name="Freeform 47"/>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07" name="Group 48"/>
              <p:cNvGrpSpPr/>
              <p:nvPr/>
            </p:nvGrpSpPr>
            <p:grpSpPr bwMode="auto">
              <a:xfrm>
                <a:off x="246" y="1943"/>
                <a:ext cx="551" cy="121"/>
                <a:chOff x="246" y="1943"/>
                <a:chExt cx="551" cy="121"/>
              </a:xfrm>
            </p:grpSpPr>
            <p:sp>
              <p:nvSpPr>
                <p:cNvPr id="109" name="Freeform 49"/>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0" name="Freeform 50"/>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1" name="Freeform 51"/>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08" name="Freeform 52"/>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4" name="Group 53"/>
            <p:cNvGrpSpPr/>
            <p:nvPr/>
          </p:nvGrpSpPr>
          <p:grpSpPr bwMode="auto">
            <a:xfrm>
              <a:off x="325" y="1767"/>
              <a:ext cx="383" cy="268"/>
              <a:chOff x="325" y="1767"/>
              <a:chExt cx="383" cy="268"/>
            </a:xfrm>
          </p:grpSpPr>
          <p:grpSp>
            <p:nvGrpSpPr>
              <p:cNvPr id="55" name="Group 54"/>
              <p:cNvGrpSpPr/>
              <p:nvPr/>
            </p:nvGrpSpPr>
            <p:grpSpPr bwMode="auto">
              <a:xfrm>
                <a:off x="412" y="1767"/>
                <a:ext cx="296" cy="243"/>
                <a:chOff x="412" y="1767"/>
                <a:chExt cx="296" cy="243"/>
              </a:xfrm>
            </p:grpSpPr>
            <p:grpSp>
              <p:nvGrpSpPr>
                <p:cNvPr id="88" name="Group 55"/>
                <p:cNvGrpSpPr/>
                <p:nvPr/>
              </p:nvGrpSpPr>
              <p:grpSpPr bwMode="auto">
                <a:xfrm>
                  <a:off x="412" y="1767"/>
                  <a:ext cx="296" cy="243"/>
                  <a:chOff x="412" y="1767"/>
                  <a:chExt cx="296" cy="243"/>
                </a:xfrm>
              </p:grpSpPr>
              <p:grpSp>
                <p:nvGrpSpPr>
                  <p:cNvPr id="97" name="Group 56"/>
                  <p:cNvGrpSpPr/>
                  <p:nvPr/>
                </p:nvGrpSpPr>
                <p:grpSpPr bwMode="auto">
                  <a:xfrm>
                    <a:off x="412" y="1904"/>
                    <a:ext cx="296" cy="106"/>
                    <a:chOff x="412" y="1904"/>
                    <a:chExt cx="296" cy="106"/>
                  </a:xfrm>
                </p:grpSpPr>
                <p:sp>
                  <p:nvSpPr>
                    <p:cNvPr id="103" name="Freeform 57"/>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4" name="Freeform 58"/>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5" name="Freeform 59"/>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98" name="Freeform 60"/>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99" name="Group 61"/>
                  <p:cNvGrpSpPr/>
                  <p:nvPr/>
                </p:nvGrpSpPr>
                <p:grpSpPr bwMode="auto">
                  <a:xfrm>
                    <a:off x="446" y="1767"/>
                    <a:ext cx="239" cy="151"/>
                    <a:chOff x="446" y="1767"/>
                    <a:chExt cx="239" cy="151"/>
                  </a:xfrm>
                </p:grpSpPr>
                <p:sp>
                  <p:nvSpPr>
                    <p:cNvPr id="100" name="Freeform 62"/>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1" name="Freeform 63"/>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2" name="Freeform 64"/>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89" name="Group 65"/>
                <p:cNvGrpSpPr/>
                <p:nvPr/>
              </p:nvGrpSpPr>
              <p:grpSpPr bwMode="auto">
                <a:xfrm>
                  <a:off x="424" y="1915"/>
                  <a:ext cx="97" cy="69"/>
                  <a:chOff x="424" y="1915"/>
                  <a:chExt cx="97" cy="69"/>
                </a:xfrm>
              </p:grpSpPr>
              <p:sp>
                <p:nvSpPr>
                  <p:cNvPr id="90" name="Freeform 66"/>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56" name="Group 73"/>
              <p:cNvGrpSpPr/>
              <p:nvPr/>
            </p:nvGrpSpPr>
            <p:grpSpPr bwMode="auto">
              <a:xfrm>
                <a:off x="325" y="1917"/>
                <a:ext cx="231" cy="118"/>
                <a:chOff x="325" y="1917"/>
                <a:chExt cx="231" cy="118"/>
              </a:xfrm>
            </p:grpSpPr>
            <p:grpSp>
              <p:nvGrpSpPr>
                <p:cNvPr id="57" name="Group 74"/>
                <p:cNvGrpSpPr/>
                <p:nvPr/>
              </p:nvGrpSpPr>
              <p:grpSpPr bwMode="auto">
                <a:xfrm>
                  <a:off x="504" y="1981"/>
                  <a:ext cx="37" cy="28"/>
                  <a:chOff x="504" y="1981"/>
                  <a:chExt cx="37" cy="28"/>
                </a:xfrm>
              </p:grpSpPr>
              <p:sp>
                <p:nvSpPr>
                  <p:cNvPr id="86" name="Freeform 75"/>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7" name="Freeform 76"/>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8" name="Group 77"/>
                <p:cNvGrpSpPr/>
                <p:nvPr/>
              </p:nvGrpSpPr>
              <p:grpSpPr bwMode="auto">
                <a:xfrm>
                  <a:off x="325" y="1917"/>
                  <a:ext cx="231" cy="118"/>
                  <a:chOff x="325" y="1917"/>
                  <a:chExt cx="231" cy="118"/>
                </a:xfrm>
              </p:grpSpPr>
              <p:sp>
                <p:nvSpPr>
                  <p:cNvPr id="59" name="Freeform 78"/>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0" name="Freeform 79"/>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1" name="Freeform 80"/>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2" name="Freeform 81"/>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3" name="Freeform 82"/>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4" name="Freeform 83"/>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grpSp>
        <p:nvGrpSpPr>
          <p:cNvPr id="112" name="Group 105"/>
          <p:cNvGrpSpPr/>
          <p:nvPr/>
        </p:nvGrpSpPr>
        <p:grpSpPr bwMode="auto">
          <a:xfrm>
            <a:off x="1941367" y="3269534"/>
            <a:ext cx="55364" cy="100353"/>
            <a:chOff x="287" y="1872"/>
            <a:chExt cx="55" cy="108"/>
          </a:xfrm>
        </p:grpSpPr>
        <p:sp>
          <p:nvSpPr>
            <p:cNvPr id="113" name="Freeform 106"/>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4" name="Freeform 107"/>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15" name="Group 108"/>
          <p:cNvGrpSpPr/>
          <p:nvPr/>
        </p:nvGrpSpPr>
        <p:grpSpPr bwMode="auto">
          <a:xfrm>
            <a:off x="1932308" y="3211925"/>
            <a:ext cx="70463" cy="70619"/>
            <a:chOff x="278" y="1810"/>
            <a:chExt cx="70" cy="76"/>
          </a:xfrm>
        </p:grpSpPr>
        <p:sp>
          <p:nvSpPr>
            <p:cNvPr id="116" name="Freeform 109"/>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7" name="Freeform 110"/>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8" name="Freeform 111"/>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9" name="Freeform 112"/>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0" name="Freeform 113"/>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1" name="Freeform 114"/>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2" name="Freeform 115"/>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3" name="Freeform 116"/>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4" name="Freeform 117"/>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5" name="Freeform 118"/>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27" name="Freeform 120"/>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8" name="Freeform 121"/>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9" name="Freeform 122"/>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0" name="Freeform 123"/>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1" name="Group 124"/>
          <p:cNvGrpSpPr/>
          <p:nvPr/>
        </p:nvGrpSpPr>
        <p:grpSpPr bwMode="auto">
          <a:xfrm>
            <a:off x="2029950" y="3681166"/>
            <a:ext cx="139921" cy="65972"/>
            <a:chOff x="375" y="2315"/>
            <a:chExt cx="139" cy="71"/>
          </a:xfrm>
        </p:grpSpPr>
        <p:sp>
          <p:nvSpPr>
            <p:cNvPr id="132" name="Freeform 125"/>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3" name="Freeform 126"/>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4" name="Freeform 127"/>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5" name="Freeform 128"/>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6" name="Freeform 129"/>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7" name="Group 130"/>
          <p:cNvGrpSpPr/>
          <p:nvPr/>
        </p:nvGrpSpPr>
        <p:grpSpPr bwMode="auto">
          <a:xfrm>
            <a:off x="2032970" y="3565947"/>
            <a:ext cx="58384" cy="131945"/>
            <a:chOff x="378" y="2191"/>
            <a:chExt cx="58" cy="142"/>
          </a:xfrm>
        </p:grpSpPr>
        <p:sp>
          <p:nvSpPr>
            <p:cNvPr id="138" name="Freeform 131"/>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9" name="Freeform 132"/>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40" name="Group 133"/>
          <p:cNvGrpSpPr/>
          <p:nvPr/>
        </p:nvGrpSpPr>
        <p:grpSpPr bwMode="auto">
          <a:xfrm>
            <a:off x="2063168" y="3699750"/>
            <a:ext cx="141934" cy="65972"/>
            <a:chOff x="408" y="2335"/>
            <a:chExt cx="141" cy="71"/>
          </a:xfrm>
        </p:grpSpPr>
        <p:sp>
          <p:nvSpPr>
            <p:cNvPr id="141" name="Freeform 134"/>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2" name="Freeform 135"/>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3" name="Freeform 136"/>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4" name="Freeform 137"/>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5" name="Freeform 138"/>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48" name="Group 141"/>
          <p:cNvGrpSpPr/>
          <p:nvPr/>
        </p:nvGrpSpPr>
        <p:grpSpPr bwMode="auto">
          <a:xfrm>
            <a:off x="1835671" y="3528780"/>
            <a:ext cx="222464" cy="71547"/>
            <a:chOff x="182" y="2151"/>
            <a:chExt cx="221" cy="77"/>
          </a:xfrm>
        </p:grpSpPr>
        <p:sp>
          <p:nvSpPr>
            <p:cNvPr id="149" name="Freeform 142"/>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0" name="Freeform 143"/>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51" name="Freeform 144"/>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2" name="Freeform 145"/>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3" name="Freeform 146"/>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4" name="Freeform 147"/>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5" name="Freeform 148"/>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6" name="Freeform 149"/>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7" name="Freeform 150"/>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8" name="Freeform 151"/>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9" name="Freeform 152"/>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0" name="Freeform 153"/>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1" name="Freeform 154"/>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2" name="Freeform 155"/>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3" name="Freeform 156"/>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4" name="Freeform 157"/>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5" name="Freeform 158"/>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6" name="Freeform 159"/>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7" name="Freeform 160"/>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68" name="Group 161"/>
          <p:cNvGrpSpPr/>
          <p:nvPr/>
        </p:nvGrpSpPr>
        <p:grpSpPr bwMode="auto">
          <a:xfrm>
            <a:off x="2031963" y="3353162"/>
            <a:ext cx="99655" cy="56681"/>
            <a:chOff x="377" y="1962"/>
            <a:chExt cx="99" cy="61"/>
          </a:xfrm>
        </p:grpSpPr>
        <p:sp>
          <p:nvSpPr>
            <p:cNvPr id="169" name="Freeform 162"/>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0" name="Freeform 163"/>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1" name="Freeform 164"/>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2" name="Freeform 165"/>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3" name="Freeform 166"/>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4" name="Freeform 167"/>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5" name="Freeform 168"/>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6" name="Freeform 169"/>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7" name="Freeform 170"/>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8" name="Freeform 171"/>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79" name="Group 172"/>
          <p:cNvGrpSpPr/>
          <p:nvPr/>
        </p:nvGrpSpPr>
        <p:grpSpPr bwMode="auto">
          <a:xfrm>
            <a:off x="1815539" y="3228651"/>
            <a:ext cx="230517" cy="243448"/>
            <a:chOff x="162" y="1828"/>
            <a:chExt cx="229" cy="262"/>
          </a:xfrm>
        </p:grpSpPr>
        <p:sp>
          <p:nvSpPr>
            <p:cNvPr id="180" name="Freeform 173"/>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1" name="Freeform 174"/>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2" name="Freeform 175"/>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3" name="Freeform 176"/>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4" name="Freeform 177"/>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5" name="Freeform 178"/>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6" name="Freeform 179"/>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7" name="Freeform 180"/>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8" name="Freeform 181"/>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9" name="Freeform 182"/>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0" name="Freeform 183"/>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1" name="Freeform 184"/>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2" name="Freeform 185"/>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3" name="Freeform 186"/>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94" name="Group 187"/>
          <p:cNvGrpSpPr/>
          <p:nvPr/>
        </p:nvGrpSpPr>
        <p:grpSpPr bwMode="auto">
          <a:xfrm>
            <a:off x="1794400" y="3397763"/>
            <a:ext cx="123814" cy="155175"/>
            <a:chOff x="141" y="2010"/>
            <a:chExt cx="123" cy="167"/>
          </a:xfrm>
        </p:grpSpPr>
        <p:sp>
          <p:nvSpPr>
            <p:cNvPr id="195" name="Freeform 188"/>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6" name="Freeform 189"/>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97" name="Freeform 190"/>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8" name="Freeform 191"/>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9" name="Freeform 192"/>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202" name="Group 195"/>
          <p:cNvGrpSpPr/>
          <p:nvPr/>
        </p:nvGrpSpPr>
        <p:grpSpPr bwMode="auto">
          <a:xfrm>
            <a:off x="6678537" y="3085555"/>
            <a:ext cx="449960" cy="289908"/>
            <a:chOff x="4993" y="1674"/>
            <a:chExt cx="447" cy="312"/>
          </a:xfrm>
        </p:grpSpPr>
        <p:grpSp>
          <p:nvGrpSpPr>
            <p:cNvPr id="203" name="Group 196"/>
            <p:cNvGrpSpPr/>
            <p:nvPr/>
          </p:nvGrpSpPr>
          <p:grpSpPr bwMode="auto">
            <a:xfrm>
              <a:off x="4993" y="1674"/>
              <a:ext cx="345" cy="282"/>
              <a:chOff x="4993" y="1674"/>
              <a:chExt cx="345" cy="282"/>
            </a:xfrm>
          </p:grpSpPr>
          <p:grpSp>
            <p:nvGrpSpPr>
              <p:cNvPr id="236" name="Group 197"/>
              <p:cNvGrpSpPr/>
              <p:nvPr/>
            </p:nvGrpSpPr>
            <p:grpSpPr bwMode="auto">
              <a:xfrm>
                <a:off x="4993" y="1674"/>
                <a:ext cx="345" cy="282"/>
                <a:chOff x="4993" y="1674"/>
                <a:chExt cx="345" cy="282"/>
              </a:xfrm>
            </p:grpSpPr>
            <p:grpSp>
              <p:nvGrpSpPr>
                <p:cNvPr id="245" name="Group 198"/>
                <p:cNvGrpSpPr/>
                <p:nvPr/>
              </p:nvGrpSpPr>
              <p:grpSpPr bwMode="auto">
                <a:xfrm>
                  <a:off x="4993" y="1833"/>
                  <a:ext cx="345" cy="123"/>
                  <a:chOff x="4993" y="1833"/>
                  <a:chExt cx="345" cy="123"/>
                </a:xfrm>
              </p:grpSpPr>
              <p:sp>
                <p:nvSpPr>
                  <p:cNvPr id="251" name="Freeform 199"/>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2" name="Freeform 200"/>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3" name="Freeform 201"/>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46" name="Freeform 202"/>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47" name="Group 203"/>
                <p:cNvGrpSpPr/>
                <p:nvPr/>
              </p:nvGrpSpPr>
              <p:grpSpPr bwMode="auto">
                <a:xfrm>
                  <a:off x="5020" y="1674"/>
                  <a:ext cx="279" cy="176"/>
                  <a:chOff x="5020" y="1674"/>
                  <a:chExt cx="279" cy="176"/>
                </a:xfrm>
              </p:grpSpPr>
              <p:sp>
                <p:nvSpPr>
                  <p:cNvPr id="248" name="Freeform 204"/>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9" name="Freeform 205"/>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0" name="Freeform 206"/>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37" name="Group 207"/>
              <p:cNvGrpSpPr/>
              <p:nvPr/>
            </p:nvGrpSpPr>
            <p:grpSpPr bwMode="auto">
              <a:xfrm>
                <a:off x="5212" y="1846"/>
                <a:ext cx="113" cy="80"/>
                <a:chOff x="5212" y="1846"/>
                <a:chExt cx="113" cy="80"/>
              </a:xfrm>
            </p:grpSpPr>
            <p:sp>
              <p:nvSpPr>
                <p:cNvPr id="238" name="Freeform 208"/>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04" name="Group 215"/>
            <p:cNvGrpSpPr/>
            <p:nvPr/>
          </p:nvGrpSpPr>
          <p:grpSpPr bwMode="auto">
            <a:xfrm>
              <a:off x="5170" y="1848"/>
              <a:ext cx="270" cy="138"/>
              <a:chOff x="5170" y="1848"/>
              <a:chExt cx="270" cy="138"/>
            </a:xfrm>
          </p:grpSpPr>
          <p:grpSp>
            <p:nvGrpSpPr>
              <p:cNvPr id="205" name="Group 216"/>
              <p:cNvGrpSpPr/>
              <p:nvPr/>
            </p:nvGrpSpPr>
            <p:grpSpPr bwMode="auto">
              <a:xfrm>
                <a:off x="5188" y="1923"/>
                <a:ext cx="43" cy="32"/>
                <a:chOff x="5188" y="1923"/>
                <a:chExt cx="43" cy="32"/>
              </a:xfrm>
            </p:grpSpPr>
            <p:sp>
              <p:nvSpPr>
                <p:cNvPr id="234" name="Freeform 217"/>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5" name="Freeform 218"/>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06" name="Group 219"/>
              <p:cNvGrpSpPr/>
              <p:nvPr/>
            </p:nvGrpSpPr>
            <p:grpSpPr bwMode="auto">
              <a:xfrm>
                <a:off x="5170" y="1848"/>
                <a:ext cx="270" cy="138"/>
                <a:chOff x="5170" y="1848"/>
                <a:chExt cx="270" cy="138"/>
              </a:xfrm>
            </p:grpSpPr>
            <p:sp>
              <p:nvSpPr>
                <p:cNvPr id="207" name="Freeform 220"/>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8" name="Freeform 221"/>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9" name="Freeform 222"/>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0" name="Freeform 223"/>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1" name="Freeform 224"/>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2" name="Freeform 225"/>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261" name="Group 254"/>
          <p:cNvGrpSpPr/>
          <p:nvPr/>
        </p:nvGrpSpPr>
        <p:grpSpPr bwMode="auto">
          <a:xfrm>
            <a:off x="7012736" y="3258385"/>
            <a:ext cx="144954" cy="73406"/>
            <a:chOff x="5325" y="1860"/>
            <a:chExt cx="144" cy="79"/>
          </a:xfrm>
        </p:grpSpPr>
        <p:grpSp>
          <p:nvGrpSpPr>
            <p:cNvPr id="262" name="Group 255"/>
            <p:cNvGrpSpPr/>
            <p:nvPr/>
          </p:nvGrpSpPr>
          <p:grpSpPr bwMode="auto">
            <a:xfrm>
              <a:off x="5325" y="1860"/>
              <a:ext cx="125" cy="63"/>
              <a:chOff x="5325" y="1860"/>
              <a:chExt cx="125" cy="63"/>
            </a:xfrm>
          </p:grpSpPr>
          <p:sp>
            <p:nvSpPr>
              <p:cNvPr id="266" name="Freeform 256"/>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7" name="Freeform 257"/>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8" name="Freeform 258"/>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9" name="Freeform 259"/>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0" name="Freeform 260"/>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1" name="Freeform 261"/>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2" name="Freeform 262"/>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3" name="Freeform 263"/>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4" name="Freeform 264"/>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63" name="Group 265"/>
            <p:cNvGrpSpPr/>
            <p:nvPr/>
          </p:nvGrpSpPr>
          <p:grpSpPr bwMode="auto">
            <a:xfrm>
              <a:off x="5432" y="1894"/>
              <a:ext cx="37" cy="45"/>
              <a:chOff x="5432" y="1894"/>
              <a:chExt cx="37" cy="45"/>
            </a:xfrm>
          </p:grpSpPr>
          <p:sp>
            <p:nvSpPr>
              <p:cNvPr id="264" name="Freeform 266"/>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5" name="Freeform 267"/>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sp>
        <p:nvSpPr>
          <p:cNvPr id="275" name="Freeform 268"/>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6" name="Freeform 269"/>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7" name="Freeform 270"/>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8" name="Freeform 271"/>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9" name="Freeform 272"/>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0" name="Freeform 273"/>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1" name="Freeform 274"/>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2" name="Freeform 275"/>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3" name="Freeform 276"/>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4" name="Freeform 277"/>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5" name="Freeform 278"/>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86" name="Group 279"/>
          <p:cNvGrpSpPr/>
          <p:nvPr/>
        </p:nvGrpSpPr>
        <p:grpSpPr bwMode="auto">
          <a:xfrm>
            <a:off x="6951331" y="3299269"/>
            <a:ext cx="116768" cy="65973"/>
            <a:chOff x="5264" y="1904"/>
            <a:chExt cx="116" cy="71"/>
          </a:xfrm>
        </p:grpSpPr>
        <p:sp>
          <p:nvSpPr>
            <p:cNvPr id="287" name="Freeform 280"/>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8" name="Freeform 281"/>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9" name="Freeform 282"/>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0" name="Freeform 283"/>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1" name="Freeform 284"/>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2" name="Freeform 285"/>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3" name="Freeform 286"/>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4" name="Freeform 287"/>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5" name="Freeform 288"/>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6" name="Freeform 289"/>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97" name="Group 290"/>
          <p:cNvGrpSpPr/>
          <p:nvPr/>
        </p:nvGrpSpPr>
        <p:grpSpPr bwMode="auto">
          <a:xfrm>
            <a:off x="7049981" y="3154315"/>
            <a:ext cx="269775" cy="283404"/>
            <a:chOff x="5362" y="1748"/>
            <a:chExt cx="268" cy="305"/>
          </a:xfrm>
        </p:grpSpPr>
        <p:sp>
          <p:nvSpPr>
            <p:cNvPr id="298" name="Freeform 291"/>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9" name="Freeform 292"/>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0" name="Freeform 293"/>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1" name="Freeform 294"/>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2" name="Freeform 295"/>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3" name="Freeform 296"/>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4" name="Freeform 297"/>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5" name="Freeform 298"/>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6" name="Freeform 299"/>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7" name="Freeform 300"/>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8" name="Freeform 301"/>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9" name="Freeform 302"/>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0" name="Freeform 303"/>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1" name="Freeform 304"/>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12" name="Group 305"/>
          <p:cNvGrpSpPr/>
          <p:nvPr/>
        </p:nvGrpSpPr>
        <p:grpSpPr bwMode="auto">
          <a:xfrm>
            <a:off x="7199967" y="3351304"/>
            <a:ext cx="144954" cy="180263"/>
            <a:chOff x="5511" y="1960"/>
            <a:chExt cx="144" cy="194"/>
          </a:xfrm>
        </p:grpSpPr>
        <p:sp>
          <p:nvSpPr>
            <p:cNvPr id="313" name="Freeform 306"/>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4" name="Freeform 307"/>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317" name="Group 310"/>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7" name="Group 320"/>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29" name="Group 322"/>
            <p:cNvGrpSpPr/>
            <p:nvPr/>
          </p:nvGrpSpPr>
          <p:grpSpPr bwMode="auto">
            <a:xfrm>
              <a:off x="1367" y="829"/>
              <a:ext cx="393" cy="214"/>
              <a:chOff x="2928" y="3744"/>
              <a:chExt cx="528" cy="336"/>
            </a:xfrm>
          </p:grpSpPr>
          <p:grpSp>
            <p:nvGrpSpPr>
              <p:cNvPr id="330" name="Group 323"/>
              <p:cNvGrpSpPr/>
              <p:nvPr/>
            </p:nvGrpSpPr>
            <p:grpSpPr bwMode="auto">
              <a:xfrm>
                <a:off x="3024" y="3744"/>
                <a:ext cx="432" cy="240"/>
                <a:chOff x="2736" y="3648"/>
                <a:chExt cx="432" cy="240"/>
              </a:xfrm>
            </p:grpSpPr>
            <p:grpSp>
              <p:nvGrpSpPr>
                <p:cNvPr id="345" name="Group 324"/>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8" name="Freeform 326"/>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1" name="Group 330"/>
              <p:cNvGrpSpPr/>
              <p:nvPr/>
            </p:nvGrpSpPr>
            <p:grpSpPr bwMode="auto">
              <a:xfrm>
                <a:off x="2976" y="3792"/>
                <a:ext cx="432" cy="240"/>
                <a:chOff x="2736" y="3648"/>
                <a:chExt cx="432" cy="240"/>
              </a:xfrm>
            </p:grpSpPr>
            <p:grpSp>
              <p:nvGrpSpPr>
                <p:cNvPr id="339" name="Group 331"/>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2" name="Freeform 333"/>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2" name="Group 337"/>
              <p:cNvGrpSpPr/>
              <p:nvPr/>
            </p:nvGrpSpPr>
            <p:grpSpPr bwMode="auto">
              <a:xfrm>
                <a:off x="2928" y="3840"/>
                <a:ext cx="432" cy="240"/>
                <a:chOff x="2736" y="3648"/>
                <a:chExt cx="432" cy="240"/>
              </a:xfrm>
            </p:grpSpPr>
            <p:grpSp>
              <p:nvGrpSpPr>
                <p:cNvPr id="333" name="Group 338"/>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36" name="Freeform 340"/>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351" name="Freeform 344"/>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2" name="Freeform 345"/>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3" name="Freeform 346"/>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SMTP</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POP3</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用户邮箱</a:t>
            </a:r>
            <a:endParaRPr kumimoji="1" lang="zh-CN" altLang="en-US" sz="900" b="1">
              <a:latin typeface="微软雅黑" panose="020B0503020204020204" pitchFamily="34" charset="-122"/>
              <a:ea typeface="微软雅黑" panose="020B0503020204020204" pitchFamily="34" charset="-122"/>
            </a:endParaRP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a:t>
            </a:r>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r>
              <a:rPr kumimoji="1" lang="en-US" altLang="zh-CN" sz="900" b="1" dirty="0">
                <a:solidFill>
                  <a:srgbClr val="0000FF"/>
                </a:solidFill>
                <a:latin typeface="微软雅黑" panose="020B0503020204020204" pitchFamily="34" charset="-122"/>
                <a:ea typeface="微软雅黑" panose="020B0503020204020204" pitchFamily="34" charset="-122"/>
              </a:rPr>
              <a:t>)</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a:t>
            </a:r>
            <a:r>
              <a:rPr kumimoji="1" lang="zh-CN" altLang="en-US" sz="900" b="1">
                <a:solidFill>
                  <a:srgbClr val="0000FF"/>
                </a:solidFill>
                <a:latin typeface="微软雅黑" panose="020B0503020204020204" pitchFamily="34" charset="-122"/>
                <a:ea typeface="微软雅黑" panose="020B0503020204020204" pitchFamily="34" charset="-122"/>
              </a:rPr>
              <a:t>读取邮件</a:t>
            </a:r>
            <a:r>
              <a:rPr kumimoji="1" lang="en-US" altLang="zh-CN" sz="900" b="1">
                <a:solidFill>
                  <a:srgbClr val="0000FF"/>
                </a:solidFill>
                <a:latin typeface="微软雅黑" panose="020B0503020204020204" pitchFamily="34" charset="-122"/>
                <a:ea typeface="微软雅黑" panose="020B0503020204020204" pitchFamily="34" charset="-122"/>
              </a:rPr>
              <a:t>)</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互联网</a:t>
            </a:r>
            <a:endParaRPr kumimoji="1" lang="zh-CN" altLang="en-US" sz="900" b="1" dirty="0">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TCP </a:t>
            </a:r>
            <a:r>
              <a:rPr kumimoji="1" lang="zh-CN" altLang="en-US" sz="900" b="1">
                <a:solidFill>
                  <a:srgbClr val="0000FF"/>
                </a:solidFill>
                <a:latin typeface="微软雅黑" panose="020B0503020204020204" pitchFamily="34" charset="-122"/>
                <a:ea typeface="微软雅黑" panose="020B0503020204020204" pitchFamily="34" charset="-122"/>
              </a:rPr>
              <a:t>连接</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grpSp>
        <p:nvGrpSpPr>
          <p:cNvPr id="254" name="Group 247"/>
          <p:cNvGrpSpPr/>
          <p:nvPr/>
        </p:nvGrpSpPr>
        <p:grpSpPr bwMode="auto">
          <a:xfrm>
            <a:off x="6953345" y="3415418"/>
            <a:ext cx="350305" cy="144024"/>
            <a:chOff x="5266" y="2029"/>
            <a:chExt cx="348" cy="155"/>
          </a:xfrm>
        </p:grpSpPr>
        <p:sp>
          <p:nvSpPr>
            <p:cNvPr id="255" name="Freeform 248"/>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6" name="Freeform 249"/>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7" name="Freeform 250"/>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8" name="Freeform 251"/>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9" name="Freeform 252"/>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0" name="Freeform 253"/>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7411" name="Visio" r:id="rId4" imgW="3463925" imgH="4220845" progId="">
                  <p:embed/>
                </p:oleObj>
              </mc:Choice>
              <mc:Fallback>
                <p:oleObj name="Visio" r:id="rId4" imgW="3463925" imgH="4220845" progId="">
                  <p:embed/>
                  <p:pic>
                    <p:nvPicPr>
                      <p:cNvPr id="0" name="图片 17410"/>
                      <p:cNvPicPr>
                        <a:picLocks noChangeAspect="1"/>
                      </p:cNvPicPr>
                      <p:nvPr/>
                    </p:nvPicPr>
                    <p:blipFill>
                      <a:blip r:embed="rId5"/>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7412" name="Visio" r:id="rId6" imgW="3463925" imgH="4220845" progId="">
                  <p:embed/>
                </p:oleObj>
              </mc:Choice>
              <mc:Fallback>
                <p:oleObj name="Visio" r:id="rId6" imgW="3463925" imgH="4220845" progId="">
                  <p:embed/>
                  <p:pic>
                    <p:nvPicPr>
                      <p:cNvPr id="0" name="图片 17411"/>
                      <p:cNvPicPr>
                        <a:picLocks noChangeAspect="1"/>
                      </p:cNvPicPr>
                      <p:nvPr/>
                    </p:nvPicPr>
                    <p:blipFill>
                      <a:blip r:embed="rId7"/>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wipe(left)">
                                      <p:cBhvr>
                                        <p:cTn id="7"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电子邮件的最主要的组成</a:t>
            </a:r>
            <a:r>
              <a:rPr lang="zh-CN" altLang="en-US" sz="2000" b="1" dirty="0" smtClean="0">
                <a:solidFill>
                  <a:schemeClr val="bg1"/>
                </a:solidFill>
                <a:latin typeface="微软雅黑" panose="020B0503020204020204" pitchFamily="34" charset="-122"/>
                <a:ea typeface="微软雅黑" panose="020B0503020204020204" pitchFamily="34" charset="-122"/>
              </a:rPr>
              <a:t>构件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8" name="Object 383"/>
          <p:cNvGraphicFramePr>
            <a:graphicFrameLocks noChangeAspect="1"/>
          </p:cNvGraphicFramePr>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18433" name="VISIO" r:id="rId1" imgW="3514725" imgH="2009775" progId="">
                  <p:embed/>
                </p:oleObj>
              </mc:Choice>
              <mc:Fallback>
                <p:oleObj name="VISIO" r:id="rId1" imgW="3514725" imgH="2009775" progId="">
                  <p:embed/>
                  <p:pic>
                    <p:nvPicPr>
                      <p:cNvPr id="0" name="图片 18432"/>
                      <p:cNvPicPr>
                        <a:picLocks noChangeAspect="1"/>
                      </p:cNvPicPr>
                      <p:nvPr/>
                    </p:nvPicPr>
                    <p:blipFill>
                      <a:blip r:embed="rId2"/>
                      <a:stretch>
                        <a:fillRect/>
                      </a:stretch>
                    </p:blipFill>
                    <p:spPr>
                      <a:xfrm>
                        <a:off x="3846905" y="3061396"/>
                        <a:ext cx="1597512" cy="842777"/>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9" name="Object 383"/>
          <p:cNvGraphicFramePr>
            <a:graphicFrameLocks noChangeAspect="1"/>
          </p:cNvGraphicFramePr>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18434" name="VISIO" r:id="rId3" imgW="3514725" imgH="2009775" progId="">
                  <p:embed/>
                </p:oleObj>
              </mc:Choice>
              <mc:Fallback>
                <p:oleObj name="VISIO" r:id="rId3" imgW="3514725" imgH="2009775" progId="">
                  <p:embed/>
                  <p:pic>
                    <p:nvPicPr>
                      <p:cNvPr id="0" name="图片 18433"/>
                      <p:cNvPicPr>
                        <a:picLocks noChangeAspect="1"/>
                      </p:cNvPicPr>
                      <p:nvPr/>
                    </p:nvPicPr>
                    <p:blipFill>
                      <a:blip r:embed="rId2"/>
                      <a:stretch>
                        <a:fillRect/>
                      </a:stretch>
                    </p:blipFill>
                    <p:spPr>
                      <a:xfrm>
                        <a:off x="5780655" y="2998336"/>
                        <a:ext cx="1597279" cy="84277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 name="Freeform 4"/>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solidFill>
                  <a:srgbClr val="0000FF"/>
                </a:solidFill>
                <a:latin typeface="微软雅黑" panose="020B0503020204020204" pitchFamily="34" charset="-122"/>
                <a:ea typeface="微软雅黑" panose="020B0503020204020204" pitchFamily="34" charset="-122"/>
              </a:rPr>
              <a:t>邮件缓存</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8" name="Group 11"/>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8" name="Group 21"/>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0" name="Group 23"/>
            <p:cNvGrpSpPr/>
            <p:nvPr/>
          </p:nvGrpSpPr>
          <p:grpSpPr bwMode="auto">
            <a:xfrm>
              <a:off x="1367" y="829"/>
              <a:ext cx="393" cy="214"/>
              <a:chOff x="2928" y="3744"/>
              <a:chExt cx="528" cy="336"/>
            </a:xfrm>
          </p:grpSpPr>
          <p:grpSp>
            <p:nvGrpSpPr>
              <p:cNvPr id="31" name="Group 24"/>
              <p:cNvGrpSpPr/>
              <p:nvPr/>
            </p:nvGrpSpPr>
            <p:grpSpPr bwMode="auto">
              <a:xfrm>
                <a:off x="3024" y="3744"/>
                <a:ext cx="432" cy="240"/>
                <a:chOff x="2736" y="3648"/>
                <a:chExt cx="432" cy="240"/>
              </a:xfrm>
            </p:grpSpPr>
            <p:grpSp>
              <p:nvGrpSpPr>
                <p:cNvPr id="46" name="Group 25"/>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9" name="Freeform 27"/>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2976" y="3792"/>
                <a:ext cx="432" cy="240"/>
                <a:chOff x="2736" y="3648"/>
                <a:chExt cx="432" cy="240"/>
              </a:xfrm>
            </p:grpSpPr>
            <p:grpSp>
              <p:nvGrpSpPr>
                <p:cNvPr id="40" name="Group 32"/>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3" name="Freeform 34"/>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 name="Group 38"/>
              <p:cNvGrpSpPr/>
              <p:nvPr/>
            </p:nvGrpSpPr>
            <p:grpSpPr bwMode="auto">
              <a:xfrm>
                <a:off x="2928" y="3840"/>
                <a:ext cx="432" cy="240"/>
                <a:chOff x="2736" y="3648"/>
                <a:chExt cx="432" cy="240"/>
              </a:xfrm>
            </p:grpSpPr>
            <p:grpSp>
              <p:nvGrpSpPr>
                <p:cNvPr id="34" name="Group 39"/>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 name="Freeform 41"/>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52" name="Group 45"/>
          <p:cNvGrpSpPr/>
          <p:nvPr/>
        </p:nvGrpSpPr>
        <p:grpSpPr bwMode="auto">
          <a:xfrm>
            <a:off x="1900095" y="3171970"/>
            <a:ext cx="560690" cy="593753"/>
            <a:chOff x="246" y="1767"/>
            <a:chExt cx="557" cy="639"/>
          </a:xfrm>
        </p:grpSpPr>
        <p:grpSp>
          <p:nvGrpSpPr>
            <p:cNvPr id="53" name="Group 46"/>
            <p:cNvGrpSpPr/>
            <p:nvPr/>
          </p:nvGrpSpPr>
          <p:grpSpPr bwMode="auto">
            <a:xfrm>
              <a:off x="246" y="1943"/>
              <a:ext cx="557" cy="463"/>
              <a:chOff x="246" y="1943"/>
              <a:chExt cx="557" cy="463"/>
            </a:xfrm>
          </p:grpSpPr>
          <p:sp>
            <p:nvSpPr>
              <p:cNvPr id="106" name="Freeform 47"/>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07" name="Group 48"/>
              <p:cNvGrpSpPr/>
              <p:nvPr/>
            </p:nvGrpSpPr>
            <p:grpSpPr bwMode="auto">
              <a:xfrm>
                <a:off x="246" y="1943"/>
                <a:ext cx="551" cy="121"/>
                <a:chOff x="246" y="1943"/>
                <a:chExt cx="551" cy="121"/>
              </a:xfrm>
            </p:grpSpPr>
            <p:sp>
              <p:nvSpPr>
                <p:cNvPr id="109" name="Freeform 49"/>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0" name="Freeform 50"/>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1" name="Freeform 51"/>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08" name="Freeform 52"/>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4" name="Group 53"/>
            <p:cNvGrpSpPr/>
            <p:nvPr/>
          </p:nvGrpSpPr>
          <p:grpSpPr bwMode="auto">
            <a:xfrm>
              <a:off x="325" y="1767"/>
              <a:ext cx="383" cy="268"/>
              <a:chOff x="325" y="1767"/>
              <a:chExt cx="383" cy="268"/>
            </a:xfrm>
          </p:grpSpPr>
          <p:grpSp>
            <p:nvGrpSpPr>
              <p:cNvPr id="55" name="Group 54"/>
              <p:cNvGrpSpPr/>
              <p:nvPr/>
            </p:nvGrpSpPr>
            <p:grpSpPr bwMode="auto">
              <a:xfrm>
                <a:off x="412" y="1767"/>
                <a:ext cx="296" cy="243"/>
                <a:chOff x="412" y="1767"/>
                <a:chExt cx="296" cy="243"/>
              </a:xfrm>
            </p:grpSpPr>
            <p:grpSp>
              <p:nvGrpSpPr>
                <p:cNvPr id="88" name="Group 55"/>
                <p:cNvGrpSpPr/>
                <p:nvPr/>
              </p:nvGrpSpPr>
              <p:grpSpPr bwMode="auto">
                <a:xfrm>
                  <a:off x="412" y="1767"/>
                  <a:ext cx="296" cy="243"/>
                  <a:chOff x="412" y="1767"/>
                  <a:chExt cx="296" cy="243"/>
                </a:xfrm>
              </p:grpSpPr>
              <p:grpSp>
                <p:nvGrpSpPr>
                  <p:cNvPr id="97" name="Group 56"/>
                  <p:cNvGrpSpPr/>
                  <p:nvPr/>
                </p:nvGrpSpPr>
                <p:grpSpPr bwMode="auto">
                  <a:xfrm>
                    <a:off x="412" y="1904"/>
                    <a:ext cx="296" cy="106"/>
                    <a:chOff x="412" y="1904"/>
                    <a:chExt cx="296" cy="106"/>
                  </a:xfrm>
                </p:grpSpPr>
                <p:sp>
                  <p:nvSpPr>
                    <p:cNvPr id="103" name="Freeform 57"/>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4" name="Freeform 58"/>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5" name="Freeform 59"/>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98" name="Freeform 60"/>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99" name="Group 61"/>
                  <p:cNvGrpSpPr/>
                  <p:nvPr/>
                </p:nvGrpSpPr>
                <p:grpSpPr bwMode="auto">
                  <a:xfrm>
                    <a:off x="446" y="1767"/>
                    <a:ext cx="239" cy="151"/>
                    <a:chOff x="446" y="1767"/>
                    <a:chExt cx="239" cy="151"/>
                  </a:xfrm>
                </p:grpSpPr>
                <p:sp>
                  <p:nvSpPr>
                    <p:cNvPr id="100" name="Freeform 62"/>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1" name="Freeform 63"/>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2" name="Freeform 64"/>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89" name="Group 65"/>
                <p:cNvGrpSpPr/>
                <p:nvPr/>
              </p:nvGrpSpPr>
              <p:grpSpPr bwMode="auto">
                <a:xfrm>
                  <a:off x="424" y="1915"/>
                  <a:ext cx="97" cy="69"/>
                  <a:chOff x="424" y="1915"/>
                  <a:chExt cx="97" cy="69"/>
                </a:xfrm>
              </p:grpSpPr>
              <p:sp>
                <p:nvSpPr>
                  <p:cNvPr id="90" name="Freeform 66"/>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56" name="Group 73"/>
              <p:cNvGrpSpPr/>
              <p:nvPr/>
            </p:nvGrpSpPr>
            <p:grpSpPr bwMode="auto">
              <a:xfrm>
                <a:off x="325" y="1917"/>
                <a:ext cx="231" cy="118"/>
                <a:chOff x="325" y="1917"/>
                <a:chExt cx="231" cy="118"/>
              </a:xfrm>
            </p:grpSpPr>
            <p:grpSp>
              <p:nvGrpSpPr>
                <p:cNvPr id="57" name="Group 74"/>
                <p:cNvGrpSpPr/>
                <p:nvPr/>
              </p:nvGrpSpPr>
              <p:grpSpPr bwMode="auto">
                <a:xfrm>
                  <a:off x="504" y="1981"/>
                  <a:ext cx="37" cy="28"/>
                  <a:chOff x="504" y="1981"/>
                  <a:chExt cx="37" cy="28"/>
                </a:xfrm>
              </p:grpSpPr>
              <p:sp>
                <p:nvSpPr>
                  <p:cNvPr id="86" name="Freeform 75"/>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7" name="Freeform 76"/>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8" name="Group 77"/>
                <p:cNvGrpSpPr/>
                <p:nvPr/>
              </p:nvGrpSpPr>
              <p:grpSpPr bwMode="auto">
                <a:xfrm>
                  <a:off x="325" y="1917"/>
                  <a:ext cx="231" cy="118"/>
                  <a:chOff x="325" y="1917"/>
                  <a:chExt cx="231" cy="118"/>
                </a:xfrm>
              </p:grpSpPr>
              <p:sp>
                <p:nvSpPr>
                  <p:cNvPr id="59" name="Freeform 78"/>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0" name="Freeform 79"/>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1" name="Freeform 80"/>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2" name="Freeform 81"/>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3" name="Freeform 82"/>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4" name="Freeform 83"/>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grpSp>
        <p:nvGrpSpPr>
          <p:cNvPr id="112" name="Group 105"/>
          <p:cNvGrpSpPr/>
          <p:nvPr/>
        </p:nvGrpSpPr>
        <p:grpSpPr bwMode="auto">
          <a:xfrm>
            <a:off x="1941367" y="3269534"/>
            <a:ext cx="55364" cy="100353"/>
            <a:chOff x="287" y="1872"/>
            <a:chExt cx="55" cy="108"/>
          </a:xfrm>
        </p:grpSpPr>
        <p:sp>
          <p:nvSpPr>
            <p:cNvPr id="113" name="Freeform 106"/>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4" name="Freeform 107"/>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15" name="Group 108"/>
          <p:cNvGrpSpPr/>
          <p:nvPr/>
        </p:nvGrpSpPr>
        <p:grpSpPr bwMode="auto">
          <a:xfrm>
            <a:off x="1932308" y="3211925"/>
            <a:ext cx="70463" cy="70619"/>
            <a:chOff x="278" y="1810"/>
            <a:chExt cx="70" cy="76"/>
          </a:xfrm>
        </p:grpSpPr>
        <p:sp>
          <p:nvSpPr>
            <p:cNvPr id="116" name="Freeform 109"/>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7" name="Freeform 110"/>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8" name="Freeform 111"/>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9" name="Freeform 112"/>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0" name="Freeform 113"/>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1" name="Freeform 114"/>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2" name="Freeform 115"/>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3" name="Freeform 116"/>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4" name="Freeform 117"/>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5" name="Freeform 118"/>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27" name="Freeform 120"/>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8" name="Freeform 121"/>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9" name="Freeform 122"/>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0" name="Freeform 123"/>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1" name="Group 124"/>
          <p:cNvGrpSpPr/>
          <p:nvPr/>
        </p:nvGrpSpPr>
        <p:grpSpPr bwMode="auto">
          <a:xfrm>
            <a:off x="2029950" y="3681166"/>
            <a:ext cx="139921" cy="65972"/>
            <a:chOff x="375" y="2315"/>
            <a:chExt cx="139" cy="71"/>
          </a:xfrm>
        </p:grpSpPr>
        <p:sp>
          <p:nvSpPr>
            <p:cNvPr id="132" name="Freeform 125"/>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3" name="Freeform 126"/>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4" name="Freeform 127"/>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5" name="Freeform 128"/>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6" name="Freeform 129"/>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7" name="Group 130"/>
          <p:cNvGrpSpPr/>
          <p:nvPr/>
        </p:nvGrpSpPr>
        <p:grpSpPr bwMode="auto">
          <a:xfrm>
            <a:off x="2032970" y="3565947"/>
            <a:ext cx="58384" cy="131945"/>
            <a:chOff x="378" y="2191"/>
            <a:chExt cx="58" cy="142"/>
          </a:xfrm>
        </p:grpSpPr>
        <p:sp>
          <p:nvSpPr>
            <p:cNvPr id="138" name="Freeform 131"/>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9" name="Freeform 132"/>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40" name="Group 133"/>
          <p:cNvGrpSpPr/>
          <p:nvPr/>
        </p:nvGrpSpPr>
        <p:grpSpPr bwMode="auto">
          <a:xfrm>
            <a:off x="2063168" y="3699750"/>
            <a:ext cx="141934" cy="65972"/>
            <a:chOff x="408" y="2335"/>
            <a:chExt cx="141" cy="71"/>
          </a:xfrm>
        </p:grpSpPr>
        <p:sp>
          <p:nvSpPr>
            <p:cNvPr id="141" name="Freeform 134"/>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2" name="Freeform 135"/>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3" name="Freeform 136"/>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4" name="Freeform 137"/>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5" name="Freeform 138"/>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48" name="Group 141"/>
          <p:cNvGrpSpPr/>
          <p:nvPr/>
        </p:nvGrpSpPr>
        <p:grpSpPr bwMode="auto">
          <a:xfrm>
            <a:off x="1835671" y="3528780"/>
            <a:ext cx="222464" cy="71547"/>
            <a:chOff x="182" y="2151"/>
            <a:chExt cx="221" cy="77"/>
          </a:xfrm>
        </p:grpSpPr>
        <p:sp>
          <p:nvSpPr>
            <p:cNvPr id="149" name="Freeform 142"/>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0" name="Freeform 143"/>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51" name="Freeform 144"/>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2" name="Freeform 145"/>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3" name="Freeform 146"/>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4" name="Freeform 147"/>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5" name="Freeform 148"/>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6" name="Freeform 149"/>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7" name="Freeform 150"/>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8" name="Freeform 151"/>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9" name="Freeform 152"/>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0" name="Freeform 153"/>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1" name="Freeform 154"/>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2" name="Freeform 155"/>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3" name="Freeform 156"/>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4" name="Freeform 157"/>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5" name="Freeform 158"/>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6" name="Freeform 159"/>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7" name="Freeform 160"/>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68" name="Group 161"/>
          <p:cNvGrpSpPr/>
          <p:nvPr/>
        </p:nvGrpSpPr>
        <p:grpSpPr bwMode="auto">
          <a:xfrm>
            <a:off x="2031963" y="3353162"/>
            <a:ext cx="99655" cy="56681"/>
            <a:chOff x="377" y="1962"/>
            <a:chExt cx="99" cy="61"/>
          </a:xfrm>
        </p:grpSpPr>
        <p:sp>
          <p:nvSpPr>
            <p:cNvPr id="169" name="Freeform 162"/>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0" name="Freeform 163"/>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1" name="Freeform 164"/>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2" name="Freeform 165"/>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3" name="Freeform 166"/>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4" name="Freeform 167"/>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5" name="Freeform 168"/>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6" name="Freeform 169"/>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7" name="Freeform 170"/>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8" name="Freeform 171"/>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79" name="Group 172"/>
          <p:cNvGrpSpPr/>
          <p:nvPr/>
        </p:nvGrpSpPr>
        <p:grpSpPr bwMode="auto">
          <a:xfrm>
            <a:off x="1815539" y="3228651"/>
            <a:ext cx="230517" cy="243448"/>
            <a:chOff x="162" y="1828"/>
            <a:chExt cx="229" cy="262"/>
          </a:xfrm>
        </p:grpSpPr>
        <p:sp>
          <p:nvSpPr>
            <p:cNvPr id="180" name="Freeform 173"/>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1" name="Freeform 174"/>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2" name="Freeform 175"/>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3" name="Freeform 176"/>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4" name="Freeform 177"/>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5" name="Freeform 178"/>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6" name="Freeform 179"/>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7" name="Freeform 180"/>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8" name="Freeform 181"/>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9" name="Freeform 182"/>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0" name="Freeform 183"/>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1" name="Freeform 184"/>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2" name="Freeform 185"/>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3" name="Freeform 186"/>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94" name="Group 187"/>
          <p:cNvGrpSpPr/>
          <p:nvPr/>
        </p:nvGrpSpPr>
        <p:grpSpPr bwMode="auto">
          <a:xfrm>
            <a:off x="1794400" y="3397763"/>
            <a:ext cx="123814" cy="155175"/>
            <a:chOff x="141" y="2010"/>
            <a:chExt cx="123" cy="167"/>
          </a:xfrm>
        </p:grpSpPr>
        <p:sp>
          <p:nvSpPr>
            <p:cNvPr id="195" name="Freeform 188"/>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6" name="Freeform 189"/>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97" name="Freeform 190"/>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8" name="Freeform 191"/>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9" name="Freeform 192"/>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202" name="Group 195"/>
          <p:cNvGrpSpPr/>
          <p:nvPr/>
        </p:nvGrpSpPr>
        <p:grpSpPr bwMode="auto">
          <a:xfrm>
            <a:off x="6678537" y="3085555"/>
            <a:ext cx="449960" cy="289908"/>
            <a:chOff x="4993" y="1674"/>
            <a:chExt cx="447" cy="312"/>
          </a:xfrm>
        </p:grpSpPr>
        <p:grpSp>
          <p:nvGrpSpPr>
            <p:cNvPr id="203" name="Group 196"/>
            <p:cNvGrpSpPr/>
            <p:nvPr/>
          </p:nvGrpSpPr>
          <p:grpSpPr bwMode="auto">
            <a:xfrm>
              <a:off x="4993" y="1674"/>
              <a:ext cx="345" cy="282"/>
              <a:chOff x="4993" y="1674"/>
              <a:chExt cx="345" cy="282"/>
            </a:xfrm>
          </p:grpSpPr>
          <p:grpSp>
            <p:nvGrpSpPr>
              <p:cNvPr id="236" name="Group 197"/>
              <p:cNvGrpSpPr/>
              <p:nvPr/>
            </p:nvGrpSpPr>
            <p:grpSpPr bwMode="auto">
              <a:xfrm>
                <a:off x="4993" y="1674"/>
                <a:ext cx="345" cy="282"/>
                <a:chOff x="4993" y="1674"/>
                <a:chExt cx="345" cy="282"/>
              </a:xfrm>
            </p:grpSpPr>
            <p:grpSp>
              <p:nvGrpSpPr>
                <p:cNvPr id="245" name="Group 198"/>
                <p:cNvGrpSpPr/>
                <p:nvPr/>
              </p:nvGrpSpPr>
              <p:grpSpPr bwMode="auto">
                <a:xfrm>
                  <a:off x="4993" y="1833"/>
                  <a:ext cx="345" cy="123"/>
                  <a:chOff x="4993" y="1833"/>
                  <a:chExt cx="345" cy="123"/>
                </a:xfrm>
              </p:grpSpPr>
              <p:sp>
                <p:nvSpPr>
                  <p:cNvPr id="251" name="Freeform 199"/>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2" name="Freeform 200"/>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3" name="Freeform 201"/>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46" name="Freeform 202"/>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47" name="Group 203"/>
                <p:cNvGrpSpPr/>
                <p:nvPr/>
              </p:nvGrpSpPr>
              <p:grpSpPr bwMode="auto">
                <a:xfrm>
                  <a:off x="5020" y="1674"/>
                  <a:ext cx="279" cy="176"/>
                  <a:chOff x="5020" y="1674"/>
                  <a:chExt cx="279" cy="176"/>
                </a:xfrm>
              </p:grpSpPr>
              <p:sp>
                <p:nvSpPr>
                  <p:cNvPr id="248" name="Freeform 204"/>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9" name="Freeform 205"/>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0" name="Freeform 206"/>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37" name="Group 207"/>
              <p:cNvGrpSpPr/>
              <p:nvPr/>
            </p:nvGrpSpPr>
            <p:grpSpPr bwMode="auto">
              <a:xfrm>
                <a:off x="5212" y="1846"/>
                <a:ext cx="113" cy="80"/>
                <a:chOff x="5212" y="1846"/>
                <a:chExt cx="113" cy="80"/>
              </a:xfrm>
            </p:grpSpPr>
            <p:sp>
              <p:nvSpPr>
                <p:cNvPr id="238" name="Freeform 208"/>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04" name="Group 215"/>
            <p:cNvGrpSpPr/>
            <p:nvPr/>
          </p:nvGrpSpPr>
          <p:grpSpPr bwMode="auto">
            <a:xfrm>
              <a:off x="5170" y="1848"/>
              <a:ext cx="270" cy="138"/>
              <a:chOff x="5170" y="1848"/>
              <a:chExt cx="270" cy="138"/>
            </a:xfrm>
          </p:grpSpPr>
          <p:grpSp>
            <p:nvGrpSpPr>
              <p:cNvPr id="205" name="Group 216"/>
              <p:cNvGrpSpPr/>
              <p:nvPr/>
            </p:nvGrpSpPr>
            <p:grpSpPr bwMode="auto">
              <a:xfrm>
                <a:off x="5188" y="1923"/>
                <a:ext cx="43" cy="32"/>
                <a:chOff x="5188" y="1923"/>
                <a:chExt cx="43" cy="32"/>
              </a:xfrm>
            </p:grpSpPr>
            <p:sp>
              <p:nvSpPr>
                <p:cNvPr id="234" name="Freeform 217"/>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5" name="Freeform 218"/>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06" name="Group 219"/>
              <p:cNvGrpSpPr/>
              <p:nvPr/>
            </p:nvGrpSpPr>
            <p:grpSpPr bwMode="auto">
              <a:xfrm>
                <a:off x="5170" y="1848"/>
                <a:ext cx="270" cy="138"/>
                <a:chOff x="5170" y="1848"/>
                <a:chExt cx="270" cy="138"/>
              </a:xfrm>
            </p:grpSpPr>
            <p:sp>
              <p:nvSpPr>
                <p:cNvPr id="207" name="Freeform 220"/>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8" name="Freeform 221"/>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9" name="Freeform 222"/>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0" name="Freeform 223"/>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1" name="Freeform 224"/>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2" name="Freeform 225"/>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261" name="Group 254"/>
          <p:cNvGrpSpPr/>
          <p:nvPr/>
        </p:nvGrpSpPr>
        <p:grpSpPr bwMode="auto">
          <a:xfrm>
            <a:off x="7012736" y="3258385"/>
            <a:ext cx="144954" cy="73406"/>
            <a:chOff x="5325" y="1860"/>
            <a:chExt cx="144" cy="79"/>
          </a:xfrm>
        </p:grpSpPr>
        <p:grpSp>
          <p:nvGrpSpPr>
            <p:cNvPr id="262" name="Group 255"/>
            <p:cNvGrpSpPr/>
            <p:nvPr/>
          </p:nvGrpSpPr>
          <p:grpSpPr bwMode="auto">
            <a:xfrm>
              <a:off x="5325" y="1860"/>
              <a:ext cx="125" cy="63"/>
              <a:chOff x="5325" y="1860"/>
              <a:chExt cx="125" cy="63"/>
            </a:xfrm>
          </p:grpSpPr>
          <p:sp>
            <p:nvSpPr>
              <p:cNvPr id="266" name="Freeform 256"/>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7" name="Freeform 257"/>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8" name="Freeform 258"/>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9" name="Freeform 259"/>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0" name="Freeform 260"/>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1" name="Freeform 261"/>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2" name="Freeform 262"/>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3" name="Freeform 263"/>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4" name="Freeform 264"/>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63" name="Group 265"/>
            <p:cNvGrpSpPr/>
            <p:nvPr/>
          </p:nvGrpSpPr>
          <p:grpSpPr bwMode="auto">
            <a:xfrm>
              <a:off x="5432" y="1894"/>
              <a:ext cx="37" cy="45"/>
              <a:chOff x="5432" y="1894"/>
              <a:chExt cx="37" cy="45"/>
            </a:xfrm>
          </p:grpSpPr>
          <p:sp>
            <p:nvSpPr>
              <p:cNvPr id="264" name="Freeform 266"/>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5" name="Freeform 267"/>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sp>
        <p:nvSpPr>
          <p:cNvPr id="275" name="Freeform 268"/>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6" name="Freeform 269"/>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7" name="Freeform 270"/>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8" name="Freeform 271"/>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9" name="Freeform 272"/>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0" name="Freeform 273"/>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1" name="Freeform 274"/>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2" name="Freeform 275"/>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3" name="Freeform 276"/>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4" name="Freeform 277"/>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5" name="Freeform 278"/>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86" name="Group 279"/>
          <p:cNvGrpSpPr/>
          <p:nvPr/>
        </p:nvGrpSpPr>
        <p:grpSpPr bwMode="auto">
          <a:xfrm>
            <a:off x="6951331" y="3299269"/>
            <a:ext cx="116768" cy="65973"/>
            <a:chOff x="5264" y="1904"/>
            <a:chExt cx="116" cy="71"/>
          </a:xfrm>
        </p:grpSpPr>
        <p:sp>
          <p:nvSpPr>
            <p:cNvPr id="287" name="Freeform 280"/>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8" name="Freeform 281"/>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9" name="Freeform 282"/>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0" name="Freeform 283"/>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1" name="Freeform 284"/>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2" name="Freeform 285"/>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3" name="Freeform 286"/>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4" name="Freeform 287"/>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5" name="Freeform 288"/>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6" name="Freeform 289"/>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97" name="Group 290"/>
          <p:cNvGrpSpPr/>
          <p:nvPr/>
        </p:nvGrpSpPr>
        <p:grpSpPr bwMode="auto">
          <a:xfrm>
            <a:off x="7049981" y="3154315"/>
            <a:ext cx="269775" cy="283404"/>
            <a:chOff x="5362" y="1748"/>
            <a:chExt cx="268" cy="305"/>
          </a:xfrm>
        </p:grpSpPr>
        <p:sp>
          <p:nvSpPr>
            <p:cNvPr id="298" name="Freeform 291"/>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9" name="Freeform 292"/>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0" name="Freeform 293"/>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1" name="Freeform 294"/>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2" name="Freeform 295"/>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3" name="Freeform 296"/>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4" name="Freeform 297"/>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5" name="Freeform 298"/>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6" name="Freeform 299"/>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7" name="Freeform 300"/>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8" name="Freeform 301"/>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9" name="Freeform 302"/>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0" name="Freeform 303"/>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1" name="Freeform 304"/>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12" name="Group 305"/>
          <p:cNvGrpSpPr/>
          <p:nvPr/>
        </p:nvGrpSpPr>
        <p:grpSpPr bwMode="auto">
          <a:xfrm>
            <a:off x="7199967" y="3351304"/>
            <a:ext cx="144954" cy="180263"/>
            <a:chOff x="5511" y="1960"/>
            <a:chExt cx="144" cy="194"/>
          </a:xfrm>
        </p:grpSpPr>
        <p:sp>
          <p:nvSpPr>
            <p:cNvPr id="313" name="Freeform 306"/>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4" name="Freeform 307"/>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317" name="Group 310"/>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7" name="Group 320"/>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29" name="Group 322"/>
            <p:cNvGrpSpPr/>
            <p:nvPr/>
          </p:nvGrpSpPr>
          <p:grpSpPr bwMode="auto">
            <a:xfrm>
              <a:off x="1367" y="829"/>
              <a:ext cx="393" cy="214"/>
              <a:chOff x="2928" y="3744"/>
              <a:chExt cx="528" cy="336"/>
            </a:xfrm>
          </p:grpSpPr>
          <p:grpSp>
            <p:nvGrpSpPr>
              <p:cNvPr id="330" name="Group 323"/>
              <p:cNvGrpSpPr/>
              <p:nvPr/>
            </p:nvGrpSpPr>
            <p:grpSpPr bwMode="auto">
              <a:xfrm>
                <a:off x="3024" y="3744"/>
                <a:ext cx="432" cy="240"/>
                <a:chOff x="2736" y="3648"/>
                <a:chExt cx="432" cy="240"/>
              </a:xfrm>
            </p:grpSpPr>
            <p:grpSp>
              <p:nvGrpSpPr>
                <p:cNvPr id="345" name="Group 324"/>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8" name="Freeform 326"/>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1" name="Group 330"/>
              <p:cNvGrpSpPr/>
              <p:nvPr/>
            </p:nvGrpSpPr>
            <p:grpSpPr bwMode="auto">
              <a:xfrm>
                <a:off x="2976" y="3792"/>
                <a:ext cx="432" cy="240"/>
                <a:chOff x="2736" y="3648"/>
                <a:chExt cx="432" cy="240"/>
              </a:xfrm>
            </p:grpSpPr>
            <p:grpSp>
              <p:nvGrpSpPr>
                <p:cNvPr id="339" name="Group 331"/>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2" name="Freeform 333"/>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2" name="Group 337"/>
              <p:cNvGrpSpPr/>
              <p:nvPr/>
            </p:nvGrpSpPr>
            <p:grpSpPr bwMode="auto">
              <a:xfrm>
                <a:off x="2928" y="3840"/>
                <a:ext cx="432" cy="240"/>
                <a:chOff x="2736" y="3648"/>
                <a:chExt cx="432" cy="240"/>
              </a:xfrm>
            </p:grpSpPr>
            <p:grpSp>
              <p:nvGrpSpPr>
                <p:cNvPr id="333" name="Group 338"/>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36" name="Freeform 340"/>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351" name="Freeform 344"/>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2" name="Freeform 345"/>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3" name="Freeform 346"/>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SMTP</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POP3</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用户邮箱</a:t>
            </a:r>
            <a:endParaRPr kumimoji="1" lang="zh-CN" altLang="en-US" sz="900" b="1">
              <a:latin typeface="微软雅黑" panose="020B0503020204020204" pitchFamily="34" charset="-122"/>
              <a:ea typeface="微软雅黑" panose="020B0503020204020204" pitchFamily="34" charset="-122"/>
            </a:endParaRP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a:t>
            </a:r>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r>
              <a:rPr kumimoji="1" lang="en-US" altLang="zh-CN" sz="900" b="1" dirty="0">
                <a:solidFill>
                  <a:srgbClr val="0000FF"/>
                </a:solidFill>
                <a:latin typeface="微软雅黑" panose="020B0503020204020204" pitchFamily="34" charset="-122"/>
                <a:ea typeface="微软雅黑" panose="020B0503020204020204" pitchFamily="34" charset="-122"/>
              </a:rPr>
              <a:t>)</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a:t>
            </a:r>
            <a:r>
              <a:rPr kumimoji="1" lang="zh-CN" altLang="en-US" sz="900" b="1">
                <a:solidFill>
                  <a:srgbClr val="0000FF"/>
                </a:solidFill>
                <a:latin typeface="微软雅黑" panose="020B0503020204020204" pitchFamily="34" charset="-122"/>
                <a:ea typeface="微软雅黑" panose="020B0503020204020204" pitchFamily="34" charset="-122"/>
              </a:rPr>
              <a:t>读取邮件</a:t>
            </a:r>
            <a:r>
              <a:rPr kumimoji="1" lang="en-US" altLang="zh-CN" sz="900" b="1">
                <a:solidFill>
                  <a:srgbClr val="0000FF"/>
                </a:solidFill>
                <a:latin typeface="微软雅黑" panose="020B0503020204020204" pitchFamily="34" charset="-122"/>
                <a:ea typeface="微软雅黑" panose="020B0503020204020204" pitchFamily="34" charset="-122"/>
              </a:rPr>
              <a:t>)</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互联网</a:t>
            </a:r>
            <a:endParaRPr kumimoji="1" lang="zh-CN" altLang="en-US" sz="900" b="1" dirty="0">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TCP </a:t>
            </a:r>
            <a:r>
              <a:rPr kumimoji="1" lang="zh-CN" altLang="en-US" sz="900" b="1">
                <a:solidFill>
                  <a:srgbClr val="0000FF"/>
                </a:solidFill>
                <a:latin typeface="微软雅黑" panose="020B0503020204020204" pitchFamily="34" charset="-122"/>
                <a:ea typeface="微软雅黑" panose="020B0503020204020204" pitchFamily="34" charset="-122"/>
              </a:rPr>
              <a:t>连接</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grpSp>
        <p:nvGrpSpPr>
          <p:cNvPr id="254" name="Group 247"/>
          <p:cNvGrpSpPr/>
          <p:nvPr/>
        </p:nvGrpSpPr>
        <p:grpSpPr bwMode="auto">
          <a:xfrm>
            <a:off x="6953345" y="3415418"/>
            <a:ext cx="350305" cy="144024"/>
            <a:chOff x="5266" y="2029"/>
            <a:chExt cx="348" cy="155"/>
          </a:xfrm>
        </p:grpSpPr>
        <p:sp>
          <p:nvSpPr>
            <p:cNvPr id="255" name="Freeform 248"/>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6" name="Freeform 249"/>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7" name="Freeform 250"/>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8" name="Freeform 251"/>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9" name="Freeform 252"/>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0" name="Freeform 253"/>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8435" name="Visio" r:id="rId4" imgW="3463925" imgH="4220845" progId="">
                  <p:embed/>
                </p:oleObj>
              </mc:Choice>
              <mc:Fallback>
                <p:oleObj name="Visio" r:id="rId4" imgW="3463925" imgH="4220845" progId="">
                  <p:embed/>
                  <p:pic>
                    <p:nvPicPr>
                      <p:cNvPr id="0" name="图片 18434"/>
                      <p:cNvPicPr>
                        <a:picLocks noChangeAspect="1"/>
                      </p:cNvPicPr>
                      <p:nvPr/>
                    </p:nvPicPr>
                    <p:blipFill>
                      <a:blip r:embed="rId5"/>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8436" name="Visio" r:id="rId6" imgW="3463925" imgH="4220845" progId="">
                  <p:embed/>
                </p:oleObj>
              </mc:Choice>
              <mc:Fallback>
                <p:oleObj name="Visio" r:id="rId6" imgW="3463925" imgH="4220845" progId="">
                  <p:embed/>
                  <p:pic>
                    <p:nvPicPr>
                      <p:cNvPr id="0" name="图片 18435"/>
                      <p:cNvPicPr>
                        <a:picLocks noChangeAspect="1"/>
                      </p:cNvPicPr>
                      <p:nvPr/>
                    </p:nvPicPr>
                    <p:blipFill>
                      <a:blip r:embed="rId7"/>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wipe(left)">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电子邮件的最主要的组成</a:t>
            </a:r>
            <a:r>
              <a:rPr lang="zh-CN" altLang="en-US" sz="2000" b="1" dirty="0" smtClean="0">
                <a:solidFill>
                  <a:schemeClr val="bg1"/>
                </a:solidFill>
                <a:latin typeface="微软雅黑" panose="020B0503020204020204" pitchFamily="34" charset="-122"/>
                <a:ea typeface="微软雅黑" panose="020B0503020204020204" pitchFamily="34" charset="-122"/>
              </a:rPr>
              <a:t>构件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8" name="Object 383"/>
          <p:cNvGraphicFramePr>
            <a:graphicFrameLocks noChangeAspect="1"/>
          </p:cNvGraphicFramePr>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19457" name="VISIO" r:id="rId1" imgW="3514725" imgH="2009775" progId="">
                  <p:embed/>
                </p:oleObj>
              </mc:Choice>
              <mc:Fallback>
                <p:oleObj name="VISIO" r:id="rId1" imgW="3514725" imgH="2009775" progId="">
                  <p:embed/>
                  <p:pic>
                    <p:nvPicPr>
                      <p:cNvPr id="0" name="图片 19456"/>
                      <p:cNvPicPr>
                        <a:picLocks noChangeAspect="1"/>
                      </p:cNvPicPr>
                      <p:nvPr/>
                    </p:nvPicPr>
                    <p:blipFill>
                      <a:blip r:embed="rId2"/>
                      <a:stretch>
                        <a:fillRect/>
                      </a:stretch>
                    </p:blipFill>
                    <p:spPr>
                      <a:xfrm>
                        <a:off x="3846905" y="3061396"/>
                        <a:ext cx="1597512" cy="842777"/>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9" name="Object 383"/>
          <p:cNvGraphicFramePr>
            <a:graphicFrameLocks noChangeAspect="1"/>
          </p:cNvGraphicFramePr>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19458" name="VISIO" r:id="rId3" imgW="3514725" imgH="2009775" progId="">
                  <p:embed/>
                </p:oleObj>
              </mc:Choice>
              <mc:Fallback>
                <p:oleObj name="VISIO" r:id="rId3" imgW="3514725" imgH="2009775" progId="">
                  <p:embed/>
                  <p:pic>
                    <p:nvPicPr>
                      <p:cNvPr id="0" name="图片 19457"/>
                      <p:cNvPicPr>
                        <a:picLocks noChangeAspect="1"/>
                      </p:cNvPicPr>
                      <p:nvPr/>
                    </p:nvPicPr>
                    <p:blipFill>
                      <a:blip r:embed="rId2"/>
                      <a:stretch>
                        <a:fillRect/>
                      </a:stretch>
                    </p:blipFill>
                    <p:spPr>
                      <a:xfrm>
                        <a:off x="5780655" y="2998336"/>
                        <a:ext cx="1597279" cy="84277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 name="Freeform 4"/>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solidFill>
                  <a:srgbClr val="0000FF"/>
                </a:solidFill>
                <a:latin typeface="微软雅黑" panose="020B0503020204020204" pitchFamily="34" charset="-122"/>
                <a:ea typeface="微软雅黑" panose="020B0503020204020204" pitchFamily="34" charset="-122"/>
              </a:rPr>
              <a:t>邮件缓存</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8" name="Group 11"/>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8" name="Group 21"/>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0" name="Group 23"/>
            <p:cNvGrpSpPr/>
            <p:nvPr/>
          </p:nvGrpSpPr>
          <p:grpSpPr bwMode="auto">
            <a:xfrm>
              <a:off x="1367" y="829"/>
              <a:ext cx="393" cy="214"/>
              <a:chOff x="2928" y="3744"/>
              <a:chExt cx="528" cy="336"/>
            </a:xfrm>
          </p:grpSpPr>
          <p:grpSp>
            <p:nvGrpSpPr>
              <p:cNvPr id="31" name="Group 24"/>
              <p:cNvGrpSpPr/>
              <p:nvPr/>
            </p:nvGrpSpPr>
            <p:grpSpPr bwMode="auto">
              <a:xfrm>
                <a:off x="3024" y="3744"/>
                <a:ext cx="432" cy="240"/>
                <a:chOff x="2736" y="3648"/>
                <a:chExt cx="432" cy="240"/>
              </a:xfrm>
            </p:grpSpPr>
            <p:grpSp>
              <p:nvGrpSpPr>
                <p:cNvPr id="46" name="Group 25"/>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9" name="Freeform 27"/>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2976" y="3792"/>
                <a:ext cx="432" cy="240"/>
                <a:chOff x="2736" y="3648"/>
                <a:chExt cx="432" cy="240"/>
              </a:xfrm>
            </p:grpSpPr>
            <p:grpSp>
              <p:nvGrpSpPr>
                <p:cNvPr id="40" name="Group 32"/>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3" name="Freeform 34"/>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 name="Group 38"/>
              <p:cNvGrpSpPr/>
              <p:nvPr/>
            </p:nvGrpSpPr>
            <p:grpSpPr bwMode="auto">
              <a:xfrm>
                <a:off x="2928" y="3840"/>
                <a:ext cx="432" cy="240"/>
                <a:chOff x="2736" y="3648"/>
                <a:chExt cx="432" cy="240"/>
              </a:xfrm>
            </p:grpSpPr>
            <p:grpSp>
              <p:nvGrpSpPr>
                <p:cNvPr id="34" name="Group 39"/>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 name="Freeform 41"/>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52" name="Group 45"/>
          <p:cNvGrpSpPr/>
          <p:nvPr/>
        </p:nvGrpSpPr>
        <p:grpSpPr bwMode="auto">
          <a:xfrm>
            <a:off x="1900095" y="3171970"/>
            <a:ext cx="560690" cy="593753"/>
            <a:chOff x="246" y="1767"/>
            <a:chExt cx="557" cy="639"/>
          </a:xfrm>
        </p:grpSpPr>
        <p:grpSp>
          <p:nvGrpSpPr>
            <p:cNvPr id="53" name="Group 46"/>
            <p:cNvGrpSpPr/>
            <p:nvPr/>
          </p:nvGrpSpPr>
          <p:grpSpPr bwMode="auto">
            <a:xfrm>
              <a:off x="246" y="1943"/>
              <a:ext cx="557" cy="463"/>
              <a:chOff x="246" y="1943"/>
              <a:chExt cx="557" cy="463"/>
            </a:xfrm>
          </p:grpSpPr>
          <p:sp>
            <p:nvSpPr>
              <p:cNvPr id="106" name="Freeform 47"/>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07" name="Group 48"/>
              <p:cNvGrpSpPr/>
              <p:nvPr/>
            </p:nvGrpSpPr>
            <p:grpSpPr bwMode="auto">
              <a:xfrm>
                <a:off x="246" y="1943"/>
                <a:ext cx="551" cy="121"/>
                <a:chOff x="246" y="1943"/>
                <a:chExt cx="551" cy="121"/>
              </a:xfrm>
            </p:grpSpPr>
            <p:sp>
              <p:nvSpPr>
                <p:cNvPr id="109" name="Freeform 49"/>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0" name="Freeform 50"/>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1" name="Freeform 51"/>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08" name="Freeform 52"/>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4" name="Group 53"/>
            <p:cNvGrpSpPr/>
            <p:nvPr/>
          </p:nvGrpSpPr>
          <p:grpSpPr bwMode="auto">
            <a:xfrm>
              <a:off x="325" y="1767"/>
              <a:ext cx="383" cy="268"/>
              <a:chOff x="325" y="1767"/>
              <a:chExt cx="383" cy="268"/>
            </a:xfrm>
          </p:grpSpPr>
          <p:grpSp>
            <p:nvGrpSpPr>
              <p:cNvPr id="55" name="Group 54"/>
              <p:cNvGrpSpPr/>
              <p:nvPr/>
            </p:nvGrpSpPr>
            <p:grpSpPr bwMode="auto">
              <a:xfrm>
                <a:off x="412" y="1767"/>
                <a:ext cx="296" cy="243"/>
                <a:chOff x="412" y="1767"/>
                <a:chExt cx="296" cy="243"/>
              </a:xfrm>
            </p:grpSpPr>
            <p:grpSp>
              <p:nvGrpSpPr>
                <p:cNvPr id="88" name="Group 55"/>
                <p:cNvGrpSpPr/>
                <p:nvPr/>
              </p:nvGrpSpPr>
              <p:grpSpPr bwMode="auto">
                <a:xfrm>
                  <a:off x="412" y="1767"/>
                  <a:ext cx="296" cy="243"/>
                  <a:chOff x="412" y="1767"/>
                  <a:chExt cx="296" cy="243"/>
                </a:xfrm>
              </p:grpSpPr>
              <p:grpSp>
                <p:nvGrpSpPr>
                  <p:cNvPr id="97" name="Group 56"/>
                  <p:cNvGrpSpPr/>
                  <p:nvPr/>
                </p:nvGrpSpPr>
                <p:grpSpPr bwMode="auto">
                  <a:xfrm>
                    <a:off x="412" y="1904"/>
                    <a:ext cx="296" cy="106"/>
                    <a:chOff x="412" y="1904"/>
                    <a:chExt cx="296" cy="106"/>
                  </a:xfrm>
                </p:grpSpPr>
                <p:sp>
                  <p:nvSpPr>
                    <p:cNvPr id="103" name="Freeform 57"/>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4" name="Freeform 58"/>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5" name="Freeform 59"/>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98" name="Freeform 60"/>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99" name="Group 61"/>
                  <p:cNvGrpSpPr/>
                  <p:nvPr/>
                </p:nvGrpSpPr>
                <p:grpSpPr bwMode="auto">
                  <a:xfrm>
                    <a:off x="446" y="1767"/>
                    <a:ext cx="239" cy="151"/>
                    <a:chOff x="446" y="1767"/>
                    <a:chExt cx="239" cy="151"/>
                  </a:xfrm>
                </p:grpSpPr>
                <p:sp>
                  <p:nvSpPr>
                    <p:cNvPr id="100" name="Freeform 62"/>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1" name="Freeform 63"/>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2" name="Freeform 64"/>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89" name="Group 65"/>
                <p:cNvGrpSpPr/>
                <p:nvPr/>
              </p:nvGrpSpPr>
              <p:grpSpPr bwMode="auto">
                <a:xfrm>
                  <a:off x="424" y="1915"/>
                  <a:ext cx="97" cy="69"/>
                  <a:chOff x="424" y="1915"/>
                  <a:chExt cx="97" cy="69"/>
                </a:xfrm>
              </p:grpSpPr>
              <p:sp>
                <p:nvSpPr>
                  <p:cNvPr id="90" name="Freeform 66"/>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56" name="Group 73"/>
              <p:cNvGrpSpPr/>
              <p:nvPr/>
            </p:nvGrpSpPr>
            <p:grpSpPr bwMode="auto">
              <a:xfrm>
                <a:off x="325" y="1917"/>
                <a:ext cx="231" cy="118"/>
                <a:chOff x="325" y="1917"/>
                <a:chExt cx="231" cy="118"/>
              </a:xfrm>
            </p:grpSpPr>
            <p:grpSp>
              <p:nvGrpSpPr>
                <p:cNvPr id="57" name="Group 74"/>
                <p:cNvGrpSpPr/>
                <p:nvPr/>
              </p:nvGrpSpPr>
              <p:grpSpPr bwMode="auto">
                <a:xfrm>
                  <a:off x="504" y="1981"/>
                  <a:ext cx="37" cy="28"/>
                  <a:chOff x="504" y="1981"/>
                  <a:chExt cx="37" cy="28"/>
                </a:xfrm>
              </p:grpSpPr>
              <p:sp>
                <p:nvSpPr>
                  <p:cNvPr id="86" name="Freeform 75"/>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7" name="Freeform 76"/>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8" name="Group 77"/>
                <p:cNvGrpSpPr/>
                <p:nvPr/>
              </p:nvGrpSpPr>
              <p:grpSpPr bwMode="auto">
                <a:xfrm>
                  <a:off x="325" y="1917"/>
                  <a:ext cx="231" cy="118"/>
                  <a:chOff x="325" y="1917"/>
                  <a:chExt cx="231" cy="118"/>
                </a:xfrm>
              </p:grpSpPr>
              <p:sp>
                <p:nvSpPr>
                  <p:cNvPr id="59" name="Freeform 78"/>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0" name="Freeform 79"/>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1" name="Freeform 80"/>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2" name="Freeform 81"/>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3" name="Freeform 82"/>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4" name="Freeform 83"/>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grpSp>
        <p:nvGrpSpPr>
          <p:cNvPr id="112" name="Group 105"/>
          <p:cNvGrpSpPr/>
          <p:nvPr/>
        </p:nvGrpSpPr>
        <p:grpSpPr bwMode="auto">
          <a:xfrm>
            <a:off x="1941367" y="3269534"/>
            <a:ext cx="55364" cy="100353"/>
            <a:chOff x="287" y="1872"/>
            <a:chExt cx="55" cy="108"/>
          </a:xfrm>
        </p:grpSpPr>
        <p:sp>
          <p:nvSpPr>
            <p:cNvPr id="113" name="Freeform 106"/>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4" name="Freeform 107"/>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15" name="Group 108"/>
          <p:cNvGrpSpPr/>
          <p:nvPr/>
        </p:nvGrpSpPr>
        <p:grpSpPr bwMode="auto">
          <a:xfrm>
            <a:off x="1932308" y="3211925"/>
            <a:ext cx="70463" cy="70619"/>
            <a:chOff x="278" y="1810"/>
            <a:chExt cx="70" cy="76"/>
          </a:xfrm>
        </p:grpSpPr>
        <p:sp>
          <p:nvSpPr>
            <p:cNvPr id="116" name="Freeform 109"/>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7" name="Freeform 110"/>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8" name="Freeform 111"/>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9" name="Freeform 112"/>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0" name="Freeform 113"/>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1" name="Freeform 114"/>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2" name="Freeform 115"/>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3" name="Freeform 116"/>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4" name="Freeform 117"/>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5" name="Freeform 118"/>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27" name="Freeform 120"/>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8" name="Freeform 121"/>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9" name="Freeform 122"/>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0" name="Freeform 123"/>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1" name="Group 124"/>
          <p:cNvGrpSpPr/>
          <p:nvPr/>
        </p:nvGrpSpPr>
        <p:grpSpPr bwMode="auto">
          <a:xfrm>
            <a:off x="2029950" y="3681166"/>
            <a:ext cx="139921" cy="65972"/>
            <a:chOff x="375" y="2315"/>
            <a:chExt cx="139" cy="71"/>
          </a:xfrm>
        </p:grpSpPr>
        <p:sp>
          <p:nvSpPr>
            <p:cNvPr id="132" name="Freeform 125"/>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3" name="Freeform 126"/>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4" name="Freeform 127"/>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5" name="Freeform 128"/>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6" name="Freeform 129"/>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7" name="Group 130"/>
          <p:cNvGrpSpPr/>
          <p:nvPr/>
        </p:nvGrpSpPr>
        <p:grpSpPr bwMode="auto">
          <a:xfrm>
            <a:off x="2032970" y="3565947"/>
            <a:ext cx="58384" cy="131945"/>
            <a:chOff x="378" y="2191"/>
            <a:chExt cx="58" cy="142"/>
          </a:xfrm>
        </p:grpSpPr>
        <p:sp>
          <p:nvSpPr>
            <p:cNvPr id="138" name="Freeform 131"/>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9" name="Freeform 132"/>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40" name="Group 133"/>
          <p:cNvGrpSpPr/>
          <p:nvPr/>
        </p:nvGrpSpPr>
        <p:grpSpPr bwMode="auto">
          <a:xfrm>
            <a:off x="2063168" y="3699750"/>
            <a:ext cx="141934" cy="65972"/>
            <a:chOff x="408" y="2335"/>
            <a:chExt cx="141" cy="71"/>
          </a:xfrm>
        </p:grpSpPr>
        <p:sp>
          <p:nvSpPr>
            <p:cNvPr id="141" name="Freeform 134"/>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2" name="Freeform 135"/>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3" name="Freeform 136"/>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4" name="Freeform 137"/>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5" name="Freeform 138"/>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48" name="Group 141"/>
          <p:cNvGrpSpPr/>
          <p:nvPr/>
        </p:nvGrpSpPr>
        <p:grpSpPr bwMode="auto">
          <a:xfrm>
            <a:off x="1835671" y="3528780"/>
            <a:ext cx="222464" cy="71547"/>
            <a:chOff x="182" y="2151"/>
            <a:chExt cx="221" cy="77"/>
          </a:xfrm>
        </p:grpSpPr>
        <p:sp>
          <p:nvSpPr>
            <p:cNvPr id="149" name="Freeform 142"/>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0" name="Freeform 143"/>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51" name="Freeform 144"/>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2" name="Freeform 145"/>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3" name="Freeform 146"/>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4" name="Freeform 147"/>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5" name="Freeform 148"/>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6" name="Freeform 149"/>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7" name="Freeform 150"/>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8" name="Freeform 151"/>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9" name="Freeform 152"/>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0" name="Freeform 153"/>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1" name="Freeform 154"/>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2" name="Freeform 155"/>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3" name="Freeform 156"/>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4" name="Freeform 157"/>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5" name="Freeform 158"/>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6" name="Freeform 159"/>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7" name="Freeform 160"/>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68" name="Group 161"/>
          <p:cNvGrpSpPr/>
          <p:nvPr/>
        </p:nvGrpSpPr>
        <p:grpSpPr bwMode="auto">
          <a:xfrm>
            <a:off x="2031963" y="3353162"/>
            <a:ext cx="99655" cy="56681"/>
            <a:chOff x="377" y="1962"/>
            <a:chExt cx="99" cy="61"/>
          </a:xfrm>
        </p:grpSpPr>
        <p:sp>
          <p:nvSpPr>
            <p:cNvPr id="169" name="Freeform 162"/>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0" name="Freeform 163"/>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1" name="Freeform 164"/>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2" name="Freeform 165"/>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3" name="Freeform 166"/>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4" name="Freeform 167"/>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5" name="Freeform 168"/>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6" name="Freeform 169"/>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7" name="Freeform 170"/>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8" name="Freeform 171"/>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79" name="Group 172"/>
          <p:cNvGrpSpPr/>
          <p:nvPr/>
        </p:nvGrpSpPr>
        <p:grpSpPr bwMode="auto">
          <a:xfrm>
            <a:off x="1815539" y="3228651"/>
            <a:ext cx="230517" cy="243448"/>
            <a:chOff x="162" y="1828"/>
            <a:chExt cx="229" cy="262"/>
          </a:xfrm>
        </p:grpSpPr>
        <p:sp>
          <p:nvSpPr>
            <p:cNvPr id="180" name="Freeform 173"/>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1" name="Freeform 174"/>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2" name="Freeform 175"/>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3" name="Freeform 176"/>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4" name="Freeform 177"/>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5" name="Freeform 178"/>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6" name="Freeform 179"/>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7" name="Freeform 180"/>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8" name="Freeform 181"/>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9" name="Freeform 182"/>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0" name="Freeform 183"/>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1" name="Freeform 184"/>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2" name="Freeform 185"/>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3" name="Freeform 186"/>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94" name="Group 187"/>
          <p:cNvGrpSpPr/>
          <p:nvPr/>
        </p:nvGrpSpPr>
        <p:grpSpPr bwMode="auto">
          <a:xfrm>
            <a:off x="1794400" y="3397763"/>
            <a:ext cx="123814" cy="155175"/>
            <a:chOff x="141" y="2010"/>
            <a:chExt cx="123" cy="167"/>
          </a:xfrm>
        </p:grpSpPr>
        <p:sp>
          <p:nvSpPr>
            <p:cNvPr id="195" name="Freeform 188"/>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6" name="Freeform 189"/>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97" name="Freeform 190"/>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8" name="Freeform 191"/>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9" name="Freeform 192"/>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202" name="Group 195"/>
          <p:cNvGrpSpPr/>
          <p:nvPr/>
        </p:nvGrpSpPr>
        <p:grpSpPr bwMode="auto">
          <a:xfrm>
            <a:off x="6678537" y="3085555"/>
            <a:ext cx="449960" cy="289908"/>
            <a:chOff x="4993" y="1674"/>
            <a:chExt cx="447" cy="312"/>
          </a:xfrm>
        </p:grpSpPr>
        <p:grpSp>
          <p:nvGrpSpPr>
            <p:cNvPr id="203" name="Group 196"/>
            <p:cNvGrpSpPr/>
            <p:nvPr/>
          </p:nvGrpSpPr>
          <p:grpSpPr bwMode="auto">
            <a:xfrm>
              <a:off x="4993" y="1674"/>
              <a:ext cx="345" cy="282"/>
              <a:chOff x="4993" y="1674"/>
              <a:chExt cx="345" cy="282"/>
            </a:xfrm>
          </p:grpSpPr>
          <p:grpSp>
            <p:nvGrpSpPr>
              <p:cNvPr id="236" name="Group 197"/>
              <p:cNvGrpSpPr/>
              <p:nvPr/>
            </p:nvGrpSpPr>
            <p:grpSpPr bwMode="auto">
              <a:xfrm>
                <a:off x="4993" y="1674"/>
                <a:ext cx="345" cy="282"/>
                <a:chOff x="4993" y="1674"/>
                <a:chExt cx="345" cy="282"/>
              </a:xfrm>
            </p:grpSpPr>
            <p:grpSp>
              <p:nvGrpSpPr>
                <p:cNvPr id="245" name="Group 198"/>
                <p:cNvGrpSpPr/>
                <p:nvPr/>
              </p:nvGrpSpPr>
              <p:grpSpPr bwMode="auto">
                <a:xfrm>
                  <a:off x="4993" y="1833"/>
                  <a:ext cx="345" cy="123"/>
                  <a:chOff x="4993" y="1833"/>
                  <a:chExt cx="345" cy="123"/>
                </a:xfrm>
              </p:grpSpPr>
              <p:sp>
                <p:nvSpPr>
                  <p:cNvPr id="251" name="Freeform 199"/>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2" name="Freeform 200"/>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3" name="Freeform 201"/>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46" name="Freeform 202"/>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47" name="Group 203"/>
                <p:cNvGrpSpPr/>
                <p:nvPr/>
              </p:nvGrpSpPr>
              <p:grpSpPr bwMode="auto">
                <a:xfrm>
                  <a:off x="5020" y="1674"/>
                  <a:ext cx="279" cy="176"/>
                  <a:chOff x="5020" y="1674"/>
                  <a:chExt cx="279" cy="176"/>
                </a:xfrm>
              </p:grpSpPr>
              <p:sp>
                <p:nvSpPr>
                  <p:cNvPr id="248" name="Freeform 204"/>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9" name="Freeform 205"/>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0" name="Freeform 206"/>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37" name="Group 207"/>
              <p:cNvGrpSpPr/>
              <p:nvPr/>
            </p:nvGrpSpPr>
            <p:grpSpPr bwMode="auto">
              <a:xfrm>
                <a:off x="5212" y="1846"/>
                <a:ext cx="113" cy="80"/>
                <a:chOff x="5212" y="1846"/>
                <a:chExt cx="113" cy="80"/>
              </a:xfrm>
            </p:grpSpPr>
            <p:sp>
              <p:nvSpPr>
                <p:cNvPr id="238" name="Freeform 208"/>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04" name="Group 215"/>
            <p:cNvGrpSpPr/>
            <p:nvPr/>
          </p:nvGrpSpPr>
          <p:grpSpPr bwMode="auto">
            <a:xfrm>
              <a:off x="5170" y="1848"/>
              <a:ext cx="270" cy="138"/>
              <a:chOff x="5170" y="1848"/>
              <a:chExt cx="270" cy="138"/>
            </a:xfrm>
          </p:grpSpPr>
          <p:grpSp>
            <p:nvGrpSpPr>
              <p:cNvPr id="205" name="Group 216"/>
              <p:cNvGrpSpPr/>
              <p:nvPr/>
            </p:nvGrpSpPr>
            <p:grpSpPr bwMode="auto">
              <a:xfrm>
                <a:off x="5188" y="1923"/>
                <a:ext cx="43" cy="32"/>
                <a:chOff x="5188" y="1923"/>
                <a:chExt cx="43" cy="32"/>
              </a:xfrm>
            </p:grpSpPr>
            <p:sp>
              <p:nvSpPr>
                <p:cNvPr id="234" name="Freeform 217"/>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5" name="Freeform 218"/>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06" name="Group 219"/>
              <p:cNvGrpSpPr/>
              <p:nvPr/>
            </p:nvGrpSpPr>
            <p:grpSpPr bwMode="auto">
              <a:xfrm>
                <a:off x="5170" y="1848"/>
                <a:ext cx="270" cy="138"/>
                <a:chOff x="5170" y="1848"/>
                <a:chExt cx="270" cy="138"/>
              </a:xfrm>
            </p:grpSpPr>
            <p:sp>
              <p:nvSpPr>
                <p:cNvPr id="207" name="Freeform 220"/>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8" name="Freeform 221"/>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9" name="Freeform 222"/>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0" name="Freeform 223"/>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1" name="Freeform 224"/>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2" name="Freeform 225"/>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261" name="Group 254"/>
          <p:cNvGrpSpPr/>
          <p:nvPr/>
        </p:nvGrpSpPr>
        <p:grpSpPr bwMode="auto">
          <a:xfrm>
            <a:off x="7012736" y="3258385"/>
            <a:ext cx="144954" cy="73406"/>
            <a:chOff x="5325" y="1860"/>
            <a:chExt cx="144" cy="79"/>
          </a:xfrm>
        </p:grpSpPr>
        <p:grpSp>
          <p:nvGrpSpPr>
            <p:cNvPr id="262" name="Group 255"/>
            <p:cNvGrpSpPr/>
            <p:nvPr/>
          </p:nvGrpSpPr>
          <p:grpSpPr bwMode="auto">
            <a:xfrm>
              <a:off x="5325" y="1860"/>
              <a:ext cx="125" cy="63"/>
              <a:chOff x="5325" y="1860"/>
              <a:chExt cx="125" cy="63"/>
            </a:xfrm>
          </p:grpSpPr>
          <p:sp>
            <p:nvSpPr>
              <p:cNvPr id="266" name="Freeform 256"/>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7" name="Freeform 257"/>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8" name="Freeform 258"/>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9" name="Freeform 259"/>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0" name="Freeform 260"/>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1" name="Freeform 261"/>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2" name="Freeform 262"/>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3" name="Freeform 263"/>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4" name="Freeform 264"/>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63" name="Group 265"/>
            <p:cNvGrpSpPr/>
            <p:nvPr/>
          </p:nvGrpSpPr>
          <p:grpSpPr bwMode="auto">
            <a:xfrm>
              <a:off x="5432" y="1894"/>
              <a:ext cx="37" cy="45"/>
              <a:chOff x="5432" y="1894"/>
              <a:chExt cx="37" cy="45"/>
            </a:xfrm>
          </p:grpSpPr>
          <p:sp>
            <p:nvSpPr>
              <p:cNvPr id="264" name="Freeform 266"/>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5" name="Freeform 267"/>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sp>
        <p:nvSpPr>
          <p:cNvPr id="275" name="Freeform 268"/>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6" name="Freeform 269"/>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7" name="Freeform 270"/>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8" name="Freeform 271"/>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9" name="Freeform 272"/>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0" name="Freeform 273"/>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1" name="Freeform 274"/>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2" name="Freeform 275"/>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3" name="Freeform 276"/>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4" name="Freeform 277"/>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5" name="Freeform 278"/>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86" name="Group 279"/>
          <p:cNvGrpSpPr/>
          <p:nvPr/>
        </p:nvGrpSpPr>
        <p:grpSpPr bwMode="auto">
          <a:xfrm>
            <a:off x="6951331" y="3299269"/>
            <a:ext cx="116768" cy="65973"/>
            <a:chOff x="5264" y="1904"/>
            <a:chExt cx="116" cy="71"/>
          </a:xfrm>
        </p:grpSpPr>
        <p:sp>
          <p:nvSpPr>
            <p:cNvPr id="287" name="Freeform 280"/>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8" name="Freeform 281"/>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9" name="Freeform 282"/>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0" name="Freeform 283"/>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1" name="Freeform 284"/>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2" name="Freeform 285"/>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3" name="Freeform 286"/>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4" name="Freeform 287"/>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5" name="Freeform 288"/>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6" name="Freeform 289"/>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97" name="Group 290"/>
          <p:cNvGrpSpPr/>
          <p:nvPr/>
        </p:nvGrpSpPr>
        <p:grpSpPr bwMode="auto">
          <a:xfrm>
            <a:off x="7049981" y="3154315"/>
            <a:ext cx="269775" cy="283404"/>
            <a:chOff x="5362" y="1748"/>
            <a:chExt cx="268" cy="305"/>
          </a:xfrm>
        </p:grpSpPr>
        <p:sp>
          <p:nvSpPr>
            <p:cNvPr id="298" name="Freeform 291"/>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9" name="Freeform 292"/>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0" name="Freeform 293"/>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1" name="Freeform 294"/>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2" name="Freeform 295"/>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3" name="Freeform 296"/>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4" name="Freeform 297"/>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5" name="Freeform 298"/>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6" name="Freeform 299"/>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7" name="Freeform 300"/>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8" name="Freeform 301"/>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9" name="Freeform 302"/>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0" name="Freeform 303"/>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1" name="Freeform 304"/>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12" name="Group 305"/>
          <p:cNvGrpSpPr/>
          <p:nvPr/>
        </p:nvGrpSpPr>
        <p:grpSpPr bwMode="auto">
          <a:xfrm>
            <a:off x="7199967" y="3351304"/>
            <a:ext cx="144954" cy="180263"/>
            <a:chOff x="5511" y="1960"/>
            <a:chExt cx="144" cy="194"/>
          </a:xfrm>
        </p:grpSpPr>
        <p:sp>
          <p:nvSpPr>
            <p:cNvPr id="313" name="Freeform 306"/>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4" name="Freeform 307"/>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317" name="Group 310"/>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7" name="Group 320"/>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29" name="Group 322"/>
            <p:cNvGrpSpPr/>
            <p:nvPr/>
          </p:nvGrpSpPr>
          <p:grpSpPr bwMode="auto">
            <a:xfrm>
              <a:off x="1367" y="829"/>
              <a:ext cx="393" cy="214"/>
              <a:chOff x="2928" y="3744"/>
              <a:chExt cx="528" cy="336"/>
            </a:xfrm>
          </p:grpSpPr>
          <p:grpSp>
            <p:nvGrpSpPr>
              <p:cNvPr id="330" name="Group 323"/>
              <p:cNvGrpSpPr/>
              <p:nvPr/>
            </p:nvGrpSpPr>
            <p:grpSpPr bwMode="auto">
              <a:xfrm>
                <a:off x="3024" y="3744"/>
                <a:ext cx="432" cy="240"/>
                <a:chOff x="2736" y="3648"/>
                <a:chExt cx="432" cy="240"/>
              </a:xfrm>
            </p:grpSpPr>
            <p:grpSp>
              <p:nvGrpSpPr>
                <p:cNvPr id="345" name="Group 324"/>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8" name="Freeform 326"/>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1" name="Group 330"/>
              <p:cNvGrpSpPr/>
              <p:nvPr/>
            </p:nvGrpSpPr>
            <p:grpSpPr bwMode="auto">
              <a:xfrm>
                <a:off x="2976" y="3792"/>
                <a:ext cx="432" cy="240"/>
                <a:chOff x="2736" y="3648"/>
                <a:chExt cx="432" cy="240"/>
              </a:xfrm>
            </p:grpSpPr>
            <p:grpSp>
              <p:nvGrpSpPr>
                <p:cNvPr id="339" name="Group 331"/>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2" name="Freeform 333"/>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2" name="Group 337"/>
              <p:cNvGrpSpPr/>
              <p:nvPr/>
            </p:nvGrpSpPr>
            <p:grpSpPr bwMode="auto">
              <a:xfrm>
                <a:off x="2928" y="3840"/>
                <a:ext cx="432" cy="240"/>
                <a:chOff x="2736" y="3648"/>
                <a:chExt cx="432" cy="240"/>
              </a:xfrm>
            </p:grpSpPr>
            <p:grpSp>
              <p:nvGrpSpPr>
                <p:cNvPr id="333" name="Group 338"/>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36" name="Freeform 340"/>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351" name="Freeform 344"/>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2" name="Freeform 345"/>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3" name="Freeform 346"/>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SMTP</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POP3</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用户邮箱</a:t>
            </a:r>
            <a:endParaRPr kumimoji="1" lang="zh-CN" altLang="en-US" sz="900" b="1">
              <a:latin typeface="微软雅黑" panose="020B0503020204020204" pitchFamily="34" charset="-122"/>
              <a:ea typeface="微软雅黑" panose="020B0503020204020204" pitchFamily="34" charset="-122"/>
            </a:endParaRP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a:t>
            </a:r>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r>
              <a:rPr kumimoji="1" lang="en-US" altLang="zh-CN" sz="900" b="1" dirty="0">
                <a:solidFill>
                  <a:srgbClr val="0000FF"/>
                </a:solidFill>
                <a:latin typeface="微软雅黑" panose="020B0503020204020204" pitchFamily="34" charset="-122"/>
                <a:ea typeface="微软雅黑" panose="020B0503020204020204" pitchFamily="34" charset="-122"/>
              </a:rPr>
              <a:t>)</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a:t>
            </a:r>
            <a:r>
              <a:rPr kumimoji="1" lang="zh-CN" altLang="en-US" sz="900" b="1">
                <a:solidFill>
                  <a:srgbClr val="0000FF"/>
                </a:solidFill>
                <a:latin typeface="微软雅黑" panose="020B0503020204020204" pitchFamily="34" charset="-122"/>
                <a:ea typeface="微软雅黑" panose="020B0503020204020204" pitchFamily="34" charset="-122"/>
              </a:rPr>
              <a:t>读取邮件</a:t>
            </a:r>
            <a:r>
              <a:rPr kumimoji="1" lang="en-US" altLang="zh-CN" sz="900" b="1">
                <a:solidFill>
                  <a:srgbClr val="0000FF"/>
                </a:solidFill>
                <a:latin typeface="微软雅黑" panose="020B0503020204020204" pitchFamily="34" charset="-122"/>
                <a:ea typeface="微软雅黑" panose="020B0503020204020204" pitchFamily="34" charset="-122"/>
              </a:rPr>
              <a:t>)</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互联网</a:t>
            </a:r>
            <a:endParaRPr kumimoji="1" lang="zh-CN" altLang="en-US" sz="900" b="1" dirty="0">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TCP </a:t>
            </a:r>
            <a:r>
              <a:rPr kumimoji="1" lang="zh-CN" altLang="en-US" sz="900" b="1">
                <a:solidFill>
                  <a:srgbClr val="0000FF"/>
                </a:solidFill>
                <a:latin typeface="微软雅黑" panose="020B0503020204020204" pitchFamily="34" charset="-122"/>
                <a:ea typeface="微软雅黑" panose="020B0503020204020204" pitchFamily="34" charset="-122"/>
              </a:rPr>
              <a:t>连接</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grpSp>
        <p:nvGrpSpPr>
          <p:cNvPr id="254" name="Group 247"/>
          <p:cNvGrpSpPr/>
          <p:nvPr/>
        </p:nvGrpSpPr>
        <p:grpSpPr bwMode="auto">
          <a:xfrm>
            <a:off x="6953345" y="3415418"/>
            <a:ext cx="350305" cy="144024"/>
            <a:chOff x="5266" y="2029"/>
            <a:chExt cx="348" cy="155"/>
          </a:xfrm>
        </p:grpSpPr>
        <p:sp>
          <p:nvSpPr>
            <p:cNvPr id="255" name="Freeform 248"/>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6" name="Freeform 249"/>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7" name="Freeform 250"/>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8" name="Freeform 251"/>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9" name="Freeform 252"/>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0" name="Freeform 253"/>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9459" name="Visio" r:id="rId4" imgW="3463925" imgH="4220845" progId="">
                  <p:embed/>
                </p:oleObj>
              </mc:Choice>
              <mc:Fallback>
                <p:oleObj name="Visio" r:id="rId4" imgW="3463925" imgH="4220845" progId="">
                  <p:embed/>
                  <p:pic>
                    <p:nvPicPr>
                      <p:cNvPr id="0" name="图片 19458"/>
                      <p:cNvPicPr>
                        <a:picLocks noChangeAspect="1"/>
                      </p:cNvPicPr>
                      <p:nvPr/>
                    </p:nvPicPr>
                    <p:blipFill>
                      <a:blip r:embed="rId5"/>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9460" name="Visio" r:id="rId6" imgW="3463925" imgH="4220845" progId="">
                  <p:embed/>
                </p:oleObj>
              </mc:Choice>
              <mc:Fallback>
                <p:oleObj name="Visio" r:id="rId6" imgW="3463925" imgH="4220845" progId="">
                  <p:embed/>
                  <p:pic>
                    <p:nvPicPr>
                      <p:cNvPr id="0" name="图片 19459"/>
                      <p:cNvPicPr>
                        <a:picLocks noChangeAspect="1"/>
                      </p:cNvPicPr>
                      <p:nvPr/>
                    </p:nvPicPr>
                    <p:blipFill>
                      <a:blip r:embed="rId7"/>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7609001" y="2461395"/>
            <a:ext cx="787419" cy="1722138"/>
          </a:xfrm>
          <a:prstGeom prst="rect">
            <a:avLst/>
          </a:prstGeom>
          <a:solidFill>
            <a:srgbClr val="FFFF99"/>
          </a:solidFill>
        </p:spPr>
        <p:txBody>
          <a:bodyPr wrap="square">
            <a:spAutoFit/>
          </a:bodyPr>
          <a:lstStyle/>
          <a:p>
            <a:pPr>
              <a:lnSpc>
                <a:spcPts val="1600"/>
              </a:lnSpc>
            </a:pPr>
            <a:r>
              <a:rPr lang="zh-CN" altLang="en-US" sz="1300" b="1" dirty="0" smtClean="0">
                <a:solidFill>
                  <a:srgbClr val="C00000"/>
                </a:solidFill>
                <a:latin typeface="微软雅黑" panose="020B0503020204020204" pitchFamily="34" charset="-122"/>
                <a:ea typeface="微软雅黑" panose="020B0503020204020204" pitchFamily="34" charset="-122"/>
              </a:rPr>
              <a:t>注意：</a:t>
            </a:r>
            <a:r>
              <a:rPr lang="zh-CN" altLang="en-US" sz="1300" b="1" dirty="0" smtClean="0">
                <a:latin typeface="微软雅黑" panose="020B0503020204020204" pitchFamily="34" charset="-122"/>
                <a:ea typeface="微软雅黑" panose="020B0503020204020204" pitchFamily="34" charset="-122"/>
              </a:rPr>
              <a:t>邮件</a:t>
            </a:r>
            <a:r>
              <a:rPr lang="zh-CN" altLang="en-US" sz="1300" b="1" dirty="0">
                <a:latin typeface="微软雅黑" panose="020B0503020204020204" pitchFamily="34" charset="-122"/>
                <a:ea typeface="微软雅黑" panose="020B0503020204020204" pitchFamily="34" charset="-122"/>
              </a:rPr>
              <a:t>不会在互联网中的某个中间邮件服务器落地。</a:t>
            </a:r>
            <a:endParaRPr lang="zh-CN" altLang="en-US" sz="13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35" presetClass="emph" presetSubtype="0" repeatCount="3000" fill="hold" grpId="1" nodeType="after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电子邮件的最主要的组成</a:t>
            </a:r>
            <a:r>
              <a:rPr lang="zh-CN" altLang="en-US" sz="2000" b="1" dirty="0" smtClean="0">
                <a:solidFill>
                  <a:schemeClr val="bg1"/>
                </a:solidFill>
                <a:latin typeface="微软雅黑" panose="020B0503020204020204" pitchFamily="34" charset="-122"/>
                <a:ea typeface="微软雅黑" panose="020B0503020204020204" pitchFamily="34" charset="-122"/>
              </a:rPr>
              <a:t>构件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8" name="Object 383"/>
          <p:cNvGraphicFramePr>
            <a:graphicFrameLocks noChangeAspect="1"/>
          </p:cNvGraphicFramePr>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0481" name="VISIO" r:id="rId1" imgW="3514725" imgH="2009775" progId="">
                  <p:embed/>
                </p:oleObj>
              </mc:Choice>
              <mc:Fallback>
                <p:oleObj name="VISIO" r:id="rId1" imgW="3514725" imgH="2009775" progId="">
                  <p:embed/>
                  <p:pic>
                    <p:nvPicPr>
                      <p:cNvPr id="0" name="图片 20480"/>
                      <p:cNvPicPr>
                        <a:picLocks noChangeAspect="1"/>
                      </p:cNvPicPr>
                      <p:nvPr/>
                    </p:nvPicPr>
                    <p:blipFill>
                      <a:blip r:embed="rId2"/>
                      <a:stretch>
                        <a:fillRect/>
                      </a:stretch>
                    </p:blipFill>
                    <p:spPr>
                      <a:xfrm>
                        <a:off x="3846905" y="3061396"/>
                        <a:ext cx="1597512" cy="842777"/>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9" name="Object 383"/>
          <p:cNvGraphicFramePr>
            <a:graphicFrameLocks noChangeAspect="1"/>
          </p:cNvGraphicFramePr>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0482" name="VISIO" r:id="rId3" imgW="3514725" imgH="2009775" progId="">
                  <p:embed/>
                </p:oleObj>
              </mc:Choice>
              <mc:Fallback>
                <p:oleObj name="VISIO" r:id="rId3" imgW="3514725" imgH="2009775" progId="">
                  <p:embed/>
                  <p:pic>
                    <p:nvPicPr>
                      <p:cNvPr id="0" name="图片 20481"/>
                      <p:cNvPicPr>
                        <a:picLocks noChangeAspect="1"/>
                      </p:cNvPicPr>
                      <p:nvPr/>
                    </p:nvPicPr>
                    <p:blipFill>
                      <a:blip r:embed="rId2"/>
                      <a:stretch>
                        <a:fillRect/>
                      </a:stretch>
                    </p:blipFill>
                    <p:spPr>
                      <a:xfrm>
                        <a:off x="5780655" y="2998336"/>
                        <a:ext cx="1597279" cy="84277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 name="Freeform 4"/>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solidFill>
                  <a:srgbClr val="0000FF"/>
                </a:solidFill>
                <a:latin typeface="微软雅黑" panose="020B0503020204020204" pitchFamily="34" charset="-122"/>
                <a:ea typeface="微软雅黑" panose="020B0503020204020204" pitchFamily="34" charset="-122"/>
              </a:rPr>
              <a:t>邮件缓存</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8" name="Group 11"/>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8" name="Group 21"/>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0" name="Group 23"/>
            <p:cNvGrpSpPr/>
            <p:nvPr/>
          </p:nvGrpSpPr>
          <p:grpSpPr bwMode="auto">
            <a:xfrm>
              <a:off x="1367" y="829"/>
              <a:ext cx="393" cy="214"/>
              <a:chOff x="2928" y="3744"/>
              <a:chExt cx="528" cy="336"/>
            </a:xfrm>
          </p:grpSpPr>
          <p:grpSp>
            <p:nvGrpSpPr>
              <p:cNvPr id="31" name="Group 24"/>
              <p:cNvGrpSpPr/>
              <p:nvPr/>
            </p:nvGrpSpPr>
            <p:grpSpPr bwMode="auto">
              <a:xfrm>
                <a:off x="3024" y="3744"/>
                <a:ext cx="432" cy="240"/>
                <a:chOff x="2736" y="3648"/>
                <a:chExt cx="432" cy="240"/>
              </a:xfrm>
            </p:grpSpPr>
            <p:grpSp>
              <p:nvGrpSpPr>
                <p:cNvPr id="46" name="Group 25"/>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9" name="Freeform 27"/>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2976" y="3792"/>
                <a:ext cx="432" cy="240"/>
                <a:chOff x="2736" y="3648"/>
                <a:chExt cx="432" cy="240"/>
              </a:xfrm>
            </p:grpSpPr>
            <p:grpSp>
              <p:nvGrpSpPr>
                <p:cNvPr id="40" name="Group 32"/>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3" name="Freeform 34"/>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 name="Group 38"/>
              <p:cNvGrpSpPr/>
              <p:nvPr/>
            </p:nvGrpSpPr>
            <p:grpSpPr bwMode="auto">
              <a:xfrm>
                <a:off x="2928" y="3840"/>
                <a:ext cx="432" cy="240"/>
                <a:chOff x="2736" y="3648"/>
                <a:chExt cx="432" cy="240"/>
              </a:xfrm>
            </p:grpSpPr>
            <p:grpSp>
              <p:nvGrpSpPr>
                <p:cNvPr id="34" name="Group 39"/>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 name="Freeform 41"/>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52" name="Group 45"/>
          <p:cNvGrpSpPr/>
          <p:nvPr/>
        </p:nvGrpSpPr>
        <p:grpSpPr bwMode="auto">
          <a:xfrm>
            <a:off x="1900095" y="3171970"/>
            <a:ext cx="560690" cy="593753"/>
            <a:chOff x="246" y="1767"/>
            <a:chExt cx="557" cy="639"/>
          </a:xfrm>
        </p:grpSpPr>
        <p:grpSp>
          <p:nvGrpSpPr>
            <p:cNvPr id="53" name="Group 46"/>
            <p:cNvGrpSpPr/>
            <p:nvPr/>
          </p:nvGrpSpPr>
          <p:grpSpPr bwMode="auto">
            <a:xfrm>
              <a:off x="246" y="1943"/>
              <a:ext cx="557" cy="463"/>
              <a:chOff x="246" y="1943"/>
              <a:chExt cx="557" cy="463"/>
            </a:xfrm>
          </p:grpSpPr>
          <p:sp>
            <p:nvSpPr>
              <p:cNvPr id="106" name="Freeform 47"/>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07" name="Group 48"/>
              <p:cNvGrpSpPr/>
              <p:nvPr/>
            </p:nvGrpSpPr>
            <p:grpSpPr bwMode="auto">
              <a:xfrm>
                <a:off x="246" y="1943"/>
                <a:ext cx="551" cy="121"/>
                <a:chOff x="246" y="1943"/>
                <a:chExt cx="551" cy="121"/>
              </a:xfrm>
            </p:grpSpPr>
            <p:sp>
              <p:nvSpPr>
                <p:cNvPr id="109" name="Freeform 49"/>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0" name="Freeform 50"/>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1" name="Freeform 51"/>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08" name="Freeform 52"/>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4" name="Group 53"/>
            <p:cNvGrpSpPr/>
            <p:nvPr/>
          </p:nvGrpSpPr>
          <p:grpSpPr bwMode="auto">
            <a:xfrm>
              <a:off x="325" y="1767"/>
              <a:ext cx="383" cy="268"/>
              <a:chOff x="325" y="1767"/>
              <a:chExt cx="383" cy="268"/>
            </a:xfrm>
          </p:grpSpPr>
          <p:grpSp>
            <p:nvGrpSpPr>
              <p:cNvPr id="55" name="Group 54"/>
              <p:cNvGrpSpPr/>
              <p:nvPr/>
            </p:nvGrpSpPr>
            <p:grpSpPr bwMode="auto">
              <a:xfrm>
                <a:off x="412" y="1767"/>
                <a:ext cx="296" cy="243"/>
                <a:chOff x="412" y="1767"/>
                <a:chExt cx="296" cy="243"/>
              </a:xfrm>
            </p:grpSpPr>
            <p:grpSp>
              <p:nvGrpSpPr>
                <p:cNvPr id="88" name="Group 55"/>
                <p:cNvGrpSpPr/>
                <p:nvPr/>
              </p:nvGrpSpPr>
              <p:grpSpPr bwMode="auto">
                <a:xfrm>
                  <a:off x="412" y="1767"/>
                  <a:ext cx="296" cy="243"/>
                  <a:chOff x="412" y="1767"/>
                  <a:chExt cx="296" cy="243"/>
                </a:xfrm>
              </p:grpSpPr>
              <p:grpSp>
                <p:nvGrpSpPr>
                  <p:cNvPr id="97" name="Group 56"/>
                  <p:cNvGrpSpPr/>
                  <p:nvPr/>
                </p:nvGrpSpPr>
                <p:grpSpPr bwMode="auto">
                  <a:xfrm>
                    <a:off x="412" y="1904"/>
                    <a:ext cx="296" cy="106"/>
                    <a:chOff x="412" y="1904"/>
                    <a:chExt cx="296" cy="106"/>
                  </a:xfrm>
                </p:grpSpPr>
                <p:sp>
                  <p:nvSpPr>
                    <p:cNvPr id="103" name="Freeform 57"/>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4" name="Freeform 58"/>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5" name="Freeform 59"/>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98" name="Freeform 60"/>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99" name="Group 61"/>
                  <p:cNvGrpSpPr/>
                  <p:nvPr/>
                </p:nvGrpSpPr>
                <p:grpSpPr bwMode="auto">
                  <a:xfrm>
                    <a:off x="446" y="1767"/>
                    <a:ext cx="239" cy="151"/>
                    <a:chOff x="446" y="1767"/>
                    <a:chExt cx="239" cy="151"/>
                  </a:xfrm>
                </p:grpSpPr>
                <p:sp>
                  <p:nvSpPr>
                    <p:cNvPr id="100" name="Freeform 62"/>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1" name="Freeform 63"/>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2" name="Freeform 64"/>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89" name="Group 65"/>
                <p:cNvGrpSpPr/>
                <p:nvPr/>
              </p:nvGrpSpPr>
              <p:grpSpPr bwMode="auto">
                <a:xfrm>
                  <a:off x="424" y="1915"/>
                  <a:ext cx="97" cy="69"/>
                  <a:chOff x="424" y="1915"/>
                  <a:chExt cx="97" cy="69"/>
                </a:xfrm>
              </p:grpSpPr>
              <p:sp>
                <p:nvSpPr>
                  <p:cNvPr id="90" name="Freeform 66"/>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56" name="Group 73"/>
              <p:cNvGrpSpPr/>
              <p:nvPr/>
            </p:nvGrpSpPr>
            <p:grpSpPr bwMode="auto">
              <a:xfrm>
                <a:off x="325" y="1917"/>
                <a:ext cx="231" cy="118"/>
                <a:chOff x="325" y="1917"/>
                <a:chExt cx="231" cy="118"/>
              </a:xfrm>
            </p:grpSpPr>
            <p:grpSp>
              <p:nvGrpSpPr>
                <p:cNvPr id="57" name="Group 74"/>
                <p:cNvGrpSpPr/>
                <p:nvPr/>
              </p:nvGrpSpPr>
              <p:grpSpPr bwMode="auto">
                <a:xfrm>
                  <a:off x="504" y="1981"/>
                  <a:ext cx="37" cy="28"/>
                  <a:chOff x="504" y="1981"/>
                  <a:chExt cx="37" cy="28"/>
                </a:xfrm>
              </p:grpSpPr>
              <p:sp>
                <p:nvSpPr>
                  <p:cNvPr id="86" name="Freeform 75"/>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7" name="Freeform 76"/>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8" name="Group 77"/>
                <p:cNvGrpSpPr/>
                <p:nvPr/>
              </p:nvGrpSpPr>
              <p:grpSpPr bwMode="auto">
                <a:xfrm>
                  <a:off x="325" y="1917"/>
                  <a:ext cx="231" cy="118"/>
                  <a:chOff x="325" y="1917"/>
                  <a:chExt cx="231" cy="118"/>
                </a:xfrm>
              </p:grpSpPr>
              <p:sp>
                <p:nvSpPr>
                  <p:cNvPr id="59" name="Freeform 78"/>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0" name="Freeform 79"/>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1" name="Freeform 80"/>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2" name="Freeform 81"/>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3" name="Freeform 82"/>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4" name="Freeform 83"/>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grpSp>
        <p:nvGrpSpPr>
          <p:cNvPr id="112" name="Group 105"/>
          <p:cNvGrpSpPr/>
          <p:nvPr/>
        </p:nvGrpSpPr>
        <p:grpSpPr bwMode="auto">
          <a:xfrm>
            <a:off x="1941367" y="3269534"/>
            <a:ext cx="55364" cy="100353"/>
            <a:chOff x="287" y="1872"/>
            <a:chExt cx="55" cy="108"/>
          </a:xfrm>
        </p:grpSpPr>
        <p:sp>
          <p:nvSpPr>
            <p:cNvPr id="113" name="Freeform 106"/>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4" name="Freeform 107"/>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15" name="Group 108"/>
          <p:cNvGrpSpPr/>
          <p:nvPr/>
        </p:nvGrpSpPr>
        <p:grpSpPr bwMode="auto">
          <a:xfrm>
            <a:off x="1932308" y="3211925"/>
            <a:ext cx="70463" cy="70619"/>
            <a:chOff x="278" y="1810"/>
            <a:chExt cx="70" cy="76"/>
          </a:xfrm>
        </p:grpSpPr>
        <p:sp>
          <p:nvSpPr>
            <p:cNvPr id="116" name="Freeform 109"/>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7" name="Freeform 110"/>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8" name="Freeform 111"/>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9" name="Freeform 112"/>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0" name="Freeform 113"/>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1" name="Freeform 114"/>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2" name="Freeform 115"/>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3" name="Freeform 116"/>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4" name="Freeform 117"/>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5" name="Freeform 118"/>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27" name="Freeform 120"/>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8" name="Freeform 121"/>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9" name="Freeform 122"/>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0" name="Freeform 123"/>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1" name="Group 124"/>
          <p:cNvGrpSpPr/>
          <p:nvPr/>
        </p:nvGrpSpPr>
        <p:grpSpPr bwMode="auto">
          <a:xfrm>
            <a:off x="2029950" y="3681166"/>
            <a:ext cx="139921" cy="65972"/>
            <a:chOff x="375" y="2315"/>
            <a:chExt cx="139" cy="71"/>
          </a:xfrm>
        </p:grpSpPr>
        <p:sp>
          <p:nvSpPr>
            <p:cNvPr id="132" name="Freeform 125"/>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3" name="Freeform 126"/>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4" name="Freeform 127"/>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5" name="Freeform 128"/>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6" name="Freeform 129"/>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7" name="Group 130"/>
          <p:cNvGrpSpPr/>
          <p:nvPr/>
        </p:nvGrpSpPr>
        <p:grpSpPr bwMode="auto">
          <a:xfrm>
            <a:off x="2032970" y="3565947"/>
            <a:ext cx="58384" cy="131945"/>
            <a:chOff x="378" y="2191"/>
            <a:chExt cx="58" cy="142"/>
          </a:xfrm>
        </p:grpSpPr>
        <p:sp>
          <p:nvSpPr>
            <p:cNvPr id="138" name="Freeform 131"/>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9" name="Freeform 132"/>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40" name="Group 133"/>
          <p:cNvGrpSpPr/>
          <p:nvPr/>
        </p:nvGrpSpPr>
        <p:grpSpPr bwMode="auto">
          <a:xfrm>
            <a:off x="2063168" y="3699750"/>
            <a:ext cx="141934" cy="65972"/>
            <a:chOff x="408" y="2335"/>
            <a:chExt cx="141" cy="71"/>
          </a:xfrm>
        </p:grpSpPr>
        <p:sp>
          <p:nvSpPr>
            <p:cNvPr id="141" name="Freeform 134"/>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2" name="Freeform 135"/>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3" name="Freeform 136"/>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4" name="Freeform 137"/>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5" name="Freeform 138"/>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48" name="Group 141"/>
          <p:cNvGrpSpPr/>
          <p:nvPr/>
        </p:nvGrpSpPr>
        <p:grpSpPr bwMode="auto">
          <a:xfrm>
            <a:off x="1835671" y="3528780"/>
            <a:ext cx="222464" cy="71547"/>
            <a:chOff x="182" y="2151"/>
            <a:chExt cx="221" cy="77"/>
          </a:xfrm>
        </p:grpSpPr>
        <p:sp>
          <p:nvSpPr>
            <p:cNvPr id="149" name="Freeform 142"/>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0" name="Freeform 143"/>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51" name="Freeform 144"/>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2" name="Freeform 145"/>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3" name="Freeform 146"/>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4" name="Freeform 147"/>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5" name="Freeform 148"/>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6" name="Freeform 149"/>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7" name="Freeform 150"/>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8" name="Freeform 151"/>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9" name="Freeform 152"/>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0" name="Freeform 153"/>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1" name="Freeform 154"/>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2" name="Freeform 155"/>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3" name="Freeform 156"/>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4" name="Freeform 157"/>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5" name="Freeform 158"/>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6" name="Freeform 159"/>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7" name="Freeform 160"/>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68" name="Group 161"/>
          <p:cNvGrpSpPr/>
          <p:nvPr/>
        </p:nvGrpSpPr>
        <p:grpSpPr bwMode="auto">
          <a:xfrm>
            <a:off x="2031963" y="3353162"/>
            <a:ext cx="99655" cy="56681"/>
            <a:chOff x="377" y="1962"/>
            <a:chExt cx="99" cy="61"/>
          </a:xfrm>
        </p:grpSpPr>
        <p:sp>
          <p:nvSpPr>
            <p:cNvPr id="169" name="Freeform 162"/>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0" name="Freeform 163"/>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1" name="Freeform 164"/>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2" name="Freeform 165"/>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3" name="Freeform 166"/>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4" name="Freeform 167"/>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5" name="Freeform 168"/>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6" name="Freeform 169"/>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7" name="Freeform 170"/>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8" name="Freeform 171"/>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79" name="Group 172"/>
          <p:cNvGrpSpPr/>
          <p:nvPr/>
        </p:nvGrpSpPr>
        <p:grpSpPr bwMode="auto">
          <a:xfrm>
            <a:off x="1815539" y="3228651"/>
            <a:ext cx="230517" cy="243448"/>
            <a:chOff x="162" y="1828"/>
            <a:chExt cx="229" cy="262"/>
          </a:xfrm>
        </p:grpSpPr>
        <p:sp>
          <p:nvSpPr>
            <p:cNvPr id="180" name="Freeform 173"/>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1" name="Freeform 174"/>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2" name="Freeform 175"/>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3" name="Freeform 176"/>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4" name="Freeform 177"/>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5" name="Freeform 178"/>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6" name="Freeform 179"/>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7" name="Freeform 180"/>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8" name="Freeform 181"/>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9" name="Freeform 182"/>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0" name="Freeform 183"/>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1" name="Freeform 184"/>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2" name="Freeform 185"/>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3" name="Freeform 186"/>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94" name="Group 187"/>
          <p:cNvGrpSpPr/>
          <p:nvPr/>
        </p:nvGrpSpPr>
        <p:grpSpPr bwMode="auto">
          <a:xfrm>
            <a:off x="1794400" y="3397763"/>
            <a:ext cx="123814" cy="155175"/>
            <a:chOff x="141" y="2010"/>
            <a:chExt cx="123" cy="167"/>
          </a:xfrm>
        </p:grpSpPr>
        <p:sp>
          <p:nvSpPr>
            <p:cNvPr id="195" name="Freeform 188"/>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6" name="Freeform 189"/>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97" name="Freeform 190"/>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8" name="Freeform 191"/>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9" name="Freeform 192"/>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202" name="Group 195"/>
          <p:cNvGrpSpPr/>
          <p:nvPr/>
        </p:nvGrpSpPr>
        <p:grpSpPr bwMode="auto">
          <a:xfrm>
            <a:off x="6678537" y="3085555"/>
            <a:ext cx="449960" cy="289908"/>
            <a:chOff x="4993" y="1674"/>
            <a:chExt cx="447" cy="312"/>
          </a:xfrm>
        </p:grpSpPr>
        <p:grpSp>
          <p:nvGrpSpPr>
            <p:cNvPr id="203" name="Group 196"/>
            <p:cNvGrpSpPr/>
            <p:nvPr/>
          </p:nvGrpSpPr>
          <p:grpSpPr bwMode="auto">
            <a:xfrm>
              <a:off x="4993" y="1674"/>
              <a:ext cx="345" cy="282"/>
              <a:chOff x="4993" y="1674"/>
              <a:chExt cx="345" cy="282"/>
            </a:xfrm>
          </p:grpSpPr>
          <p:grpSp>
            <p:nvGrpSpPr>
              <p:cNvPr id="236" name="Group 197"/>
              <p:cNvGrpSpPr/>
              <p:nvPr/>
            </p:nvGrpSpPr>
            <p:grpSpPr bwMode="auto">
              <a:xfrm>
                <a:off x="4993" y="1674"/>
                <a:ext cx="345" cy="282"/>
                <a:chOff x="4993" y="1674"/>
                <a:chExt cx="345" cy="282"/>
              </a:xfrm>
            </p:grpSpPr>
            <p:grpSp>
              <p:nvGrpSpPr>
                <p:cNvPr id="245" name="Group 198"/>
                <p:cNvGrpSpPr/>
                <p:nvPr/>
              </p:nvGrpSpPr>
              <p:grpSpPr bwMode="auto">
                <a:xfrm>
                  <a:off x="4993" y="1833"/>
                  <a:ext cx="345" cy="123"/>
                  <a:chOff x="4993" y="1833"/>
                  <a:chExt cx="345" cy="123"/>
                </a:xfrm>
              </p:grpSpPr>
              <p:sp>
                <p:nvSpPr>
                  <p:cNvPr id="251" name="Freeform 199"/>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2" name="Freeform 200"/>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3" name="Freeform 201"/>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46" name="Freeform 202"/>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47" name="Group 203"/>
                <p:cNvGrpSpPr/>
                <p:nvPr/>
              </p:nvGrpSpPr>
              <p:grpSpPr bwMode="auto">
                <a:xfrm>
                  <a:off x="5020" y="1674"/>
                  <a:ext cx="279" cy="176"/>
                  <a:chOff x="5020" y="1674"/>
                  <a:chExt cx="279" cy="176"/>
                </a:xfrm>
              </p:grpSpPr>
              <p:sp>
                <p:nvSpPr>
                  <p:cNvPr id="248" name="Freeform 204"/>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9" name="Freeform 205"/>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0" name="Freeform 206"/>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37" name="Group 207"/>
              <p:cNvGrpSpPr/>
              <p:nvPr/>
            </p:nvGrpSpPr>
            <p:grpSpPr bwMode="auto">
              <a:xfrm>
                <a:off x="5212" y="1846"/>
                <a:ext cx="113" cy="80"/>
                <a:chOff x="5212" y="1846"/>
                <a:chExt cx="113" cy="80"/>
              </a:xfrm>
            </p:grpSpPr>
            <p:sp>
              <p:nvSpPr>
                <p:cNvPr id="238" name="Freeform 208"/>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04" name="Group 215"/>
            <p:cNvGrpSpPr/>
            <p:nvPr/>
          </p:nvGrpSpPr>
          <p:grpSpPr bwMode="auto">
            <a:xfrm>
              <a:off x="5170" y="1848"/>
              <a:ext cx="270" cy="138"/>
              <a:chOff x="5170" y="1848"/>
              <a:chExt cx="270" cy="138"/>
            </a:xfrm>
          </p:grpSpPr>
          <p:grpSp>
            <p:nvGrpSpPr>
              <p:cNvPr id="205" name="Group 216"/>
              <p:cNvGrpSpPr/>
              <p:nvPr/>
            </p:nvGrpSpPr>
            <p:grpSpPr bwMode="auto">
              <a:xfrm>
                <a:off x="5188" y="1923"/>
                <a:ext cx="43" cy="32"/>
                <a:chOff x="5188" y="1923"/>
                <a:chExt cx="43" cy="32"/>
              </a:xfrm>
            </p:grpSpPr>
            <p:sp>
              <p:nvSpPr>
                <p:cNvPr id="234" name="Freeform 217"/>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5" name="Freeform 218"/>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06" name="Group 219"/>
              <p:cNvGrpSpPr/>
              <p:nvPr/>
            </p:nvGrpSpPr>
            <p:grpSpPr bwMode="auto">
              <a:xfrm>
                <a:off x="5170" y="1848"/>
                <a:ext cx="270" cy="138"/>
                <a:chOff x="5170" y="1848"/>
                <a:chExt cx="270" cy="138"/>
              </a:xfrm>
            </p:grpSpPr>
            <p:sp>
              <p:nvSpPr>
                <p:cNvPr id="207" name="Freeform 220"/>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8" name="Freeform 221"/>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9" name="Freeform 222"/>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0" name="Freeform 223"/>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1" name="Freeform 224"/>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2" name="Freeform 225"/>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261" name="Group 254"/>
          <p:cNvGrpSpPr/>
          <p:nvPr/>
        </p:nvGrpSpPr>
        <p:grpSpPr bwMode="auto">
          <a:xfrm>
            <a:off x="7012736" y="3258385"/>
            <a:ext cx="144954" cy="73406"/>
            <a:chOff x="5325" y="1860"/>
            <a:chExt cx="144" cy="79"/>
          </a:xfrm>
        </p:grpSpPr>
        <p:grpSp>
          <p:nvGrpSpPr>
            <p:cNvPr id="262" name="Group 255"/>
            <p:cNvGrpSpPr/>
            <p:nvPr/>
          </p:nvGrpSpPr>
          <p:grpSpPr bwMode="auto">
            <a:xfrm>
              <a:off x="5325" y="1860"/>
              <a:ext cx="125" cy="63"/>
              <a:chOff x="5325" y="1860"/>
              <a:chExt cx="125" cy="63"/>
            </a:xfrm>
          </p:grpSpPr>
          <p:sp>
            <p:nvSpPr>
              <p:cNvPr id="266" name="Freeform 256"/>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7" name="Freeform 257"/>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8" name="Freeform 258"/>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9" name="Freeform 259"/>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0" name="Freeform 260"/>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1" name="Freeform 261"/>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2" name="Freeform 262"/>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3" name="Freeform 263"/>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4" name="Freeform 264"/>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63" name="Group 265"/>
            <p:cNvGrpSpPr/>
            <p:nvPr/>
          </p:nvGrpSpPr>
          <p:grpSpPr bwMode="auto">
            <a:xfrm>
              <a:off x="5432" y="1894"/>
              <a:ext cx="37" cy="45"/>
              <a:chOff x="5432" y="1894"/>
              <a:chExt cx="37" cy="45"/>
            </a:xfrm>
          </p:grpSpPr>
          <p:sp>
            <p:nvSpPr>
              <p:cNvPr id="264" name="Freeform 266"/>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5" name="Freeform 267"/>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sp>
        <p:nvSpPr>
          <p:cNvPr id="275" name="Freeform 268"/>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6" name="Freeform 269"/>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7" name="Freeform 270"/>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8" name="Freeform 271"/>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9" name="Freeform 272"/>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0" name="Freeform 273"/>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1" name="Freeform 274"/>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2" name="Freeform 275"/>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3" name="Freeform 276"/>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4" name="Freeform 277"/>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5" name="Freeform 278"/>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86" name="Group 279"/>
          <p:cNvGrpSpPr/>
          <p:nvPr/>
        </p:nvGrpSpPr>
        <p:grpSpPr bwMode="auto">
          <a:xfrm>
            <a:off x="6951331" y="3299269"/>
            <a:ext cx="116768" cy="65973"/>
            <a:chOff x="5264" y="1904"/>
            <a:chExt cx="116" cy="71"/>
          </a:xfrm>
        </p:grpSpPr>
        <p:sp>
          <p:nvSpPr>
            <p:cNvPr id="287" name="Freeform 280"/>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8" name="Freeform 281"/>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9" name="Freeform 282"/>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0" name="Freeform 283"/>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1" name="Freeform 284"/>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2" name="Freeform 285"/>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3" name="Freeform 286"/>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4" name="Freeform 287"/>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5" name="Freeform 288"/>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6" name="Freeform 289"/>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97" name="Group 290"/>
          <p:cNvGrpSpPr/>
          <p:nvPr/>
        </p:nvGrpSpPr>
        <p:grpSpPr bwMode="auto">
          <a:xfrm>
            <a:off x="7049981" y="3154315"/>
            <a:ext cx="269775" cy="283404"/>
            <a:chOff x="5362" y="1748"/>
            <a:chExt cx="268" cy="305"/>
          </a:xfrm>
        </p:grpSpPr>
        <p:sp>
          <p:nvSpPr>
            <p:cNvPr id="298" name="Freeform 291"/>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9" name="Freeform 292"/>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0" name="Freeform 293"/>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1" name="Freeform 294"/>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2" name="Freeform 295"/>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3" name="Freeform 296"/>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4" name="Freeform 297"/>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5" name="Freeform 298"/>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6" name="Freeform 299"/>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7" name="Freeform 300"/>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8" name="Freeform 301"/>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9" name="Freeform 302"/>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0" name="Freeform 303"/>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1" name="Freeform 304"/>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12" name="Group 305"/>
          <p:cNvGrpSpPr/>
          <p:nvPr/>
        </p:nvGrpSpPr>
        <p:grpSpPr bwMode="auto">
          <a:xfrm>
            <a:off x="7199967" y="3351304"/>
            <a:ext cx="144954" cy="180263"/>
            <a:chOff x="5511" y="1960"/>
            <a:chExt cx="144" cy="194"/>
          </a:xfrm>
        </p:grpSpPr>
        <p:sp>
          <p:nvSpPr>
            <p:cNvPr id="313" name="Freeform 306"/>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4" name="Freeform 307"/>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317" name="Group 310"/>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7" name="Group 320"/>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29" name="Group 322"/>
            <p:cNvGrpSpPr/>
            <p:nvPr/>
          </p:nvGrpSpPr>
          <p:grpSpPr bwMode="auto">
            <a:xfrm>
              <a:off x="1367" y="829"/>
              <a:ext cx="393" cy="214"/>
              <a:chOff x="2928" y="3744"/>
              <a:chExt cx="528" cy="336"/>
            </a:xfrm>
          </p:grpSpPr>
          <p:grpSp>
            <p:nvGrpSpPr>
              <p:cNvPr id="330" name="Group 323"/>
              <p:cNvGrpSpPr/>
              <p:nvPr/>
            </p:nvGrpSpPr>
            <p:grpSpPr bwMode="auto">
              <a:xfrm>
                <a:off x="3024" y="3744"/>
                <a:ext cx="432" cy="240"/>
                <a:chOff x="2736" y="3648"/>
                <a:chExt cx="432" cy="240"/>
              </a:xfrm>
            </p:grpSpPr>
            <p:grpSp>
              <p:nvGrpSpPr>
                <p:cNvPr id="345" name="Group 324"/>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8" name="Freeform 326"/>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1" name="Group 330"/>
              <p:cNvGrpSpPr/>
              <p:nvPr/>
            </p:nvGrpSpPr>
            <p:grpSpPr bwMode="auto">
              <a:xfrm>
                <a:off x="2976" y="3792"/>
                <a:ext cx="432" cy="240"/>
                <a:chOff x="2736" y="3648"/>
                <a:chExt cx="432" cy="240"/>
              </a:xfrm>
            </p:grpSpPr>
            <p:grpSp>
              <p:nvGrpSpPr>
                <p:cNvPr id="339" name="Group 331"/>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2" name="Freeform 333"/>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2" name="Group 337"/>
              <p:cNvGrpSpPr/>
              <p:nvPr/>
            </p:nvGrpSpPr>
            <p:grpSpPr bwMode="auto">
              <a:xfrm>
                <a:off x="2928" y="3840"/>
                <a:ext cx="432" cy="240"/>
                <a:chOff x="2736" y="3648"/>
                <a:chExt cx="432" cy="240"/>
              </a:xfrm>
            </p:grpSpPr>
            <p:grpSp>
              <p:nvGrpSpPr>
                <p:cNvPr id="333" name="Group 338"/>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36" name="Freeform 340"/>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351" name="Freeform 344"/>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2" name="Freeform 345"/>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3" name="Freeform 346"/>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SMTP</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POP3</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用户邮箱</a:t>
            </a:r>
            <a:endParaRPr kumimoji="1" lang="zh-CN" altLang="en-US" sz="900" b="1">
              <a:latin typeface="微软雅黑" panose="020B0503020204020204" pitchFamily="34" charset="-122"/>
              <a:ea typeface="微软雅黑" panose="020B0503020204020204" pitchFamily="34" charset="-122"/>
            </a:endParaRP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a:t>
            </a:r>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r>
              <a:rPr kumimoji="1" lang="en-US" altLang="zh-CN" sz="900" b="1" dirty="0">
                <a:solidFill>
                  <a:srgbClr val="0000FF"/>
                </a:solidFill>
                <a:latin typeface="微软雅黑" panose="020B0503020204020204" pitchFamily="34" charset="-122"/>
                <a:ea typeface="微软雅黑" panose="020B0503020204020204" pitchFamily="34" charset="-122"/>
              </a:rPr>
              <a:t>)</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a:t>
            </a:r>
            <a:r>
              <a:rPr kumimoji="1" lang="zh-CN" altLang="en-US" sz="900" b="1">
                <a:solidFill>
                  <a:srgbClr val="0000FF"/>
                </a:solidFill>
                <a:latin typeface="微软雅黑" panose="020B0503020204020204" pitchFamily="34" charset="-122"/>
                <a:ea typeface="微软雅黑" panose="020B0503020204020204" pitchFamily="34" charset="-122"/>
              </a:rPr>
              <a:t>读取邮件</a:t>
            </a:r>
            <a:r>
              <a:rPr kumimoji="1" lang="en-US" altLang="zh-CN" sz="900" b="1">
                <a:solidFill>
                  <a:srgbClr val="0000FF"/>
                </a:solidFill>
                <a:latin typeface="微软雅黑" panose="020B0503020204020204" pitchFamily="34" charset="-122"/>
                <a:ea typeface="微软雅黑" panose="020B0503020204020204" pitchFamily="34" charset="-122"/>
              </a:rPr>
              <a:t>)</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互联网</a:t>
            </a:r>
            <a:endParaRPr kumimoji="1" lang="zh-CN" altLang="en-US" sz="900" b="1" dirty="0">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TCP </a:t>
            </a:r>
            <a:r>
              <a:rPr kumimoji="1" lang="zh-CN" altLang="en-US" sz="900" b="1">
                <a:solidFill>
                  <a:srgbClr val="0000FF"/>
                </a:solidFill>
                <a:latin typeface="微软雅黑" panose="020B0503020204020204" pitchFamily="34" charset="-122"/>
                <a:ea typeface="微软雅黑" panose="020B0503020204020204" pitchFamily="34" charset="-122"/>
              </a:rPr>
              <a:t>连接</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grpSp>
        <p:nvGrpSpPr>
          <p:cNvPr id="254" name="Group 247"/>
          <p:cNvGrpSpPr/>
          <p:nvPr/>
        </p:nvGrpSpPr>
        <p:grpSpPr bwMode="auto">
          <a:xfrm>
            <a:off x="6953345" y="3415418"/>
            <a:ext cx="350305" cy="144024"/>
            <a:chOff x="5266" y="2029"/>
            <a:chExt cx="348" cy="155"/>
          </a:xfrm>
        </p:grpSpPr>
        <p:sp>
          <p:nvSpPr>
            <p:cNvPr id="255" name="Freeform 248"/>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6" name="Freeform 249"/>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7" name="Freeform 250"/>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8" name="Freeform 251"/>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9" name="Freeform 252"/>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0" name="Freeform 253"/>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0483" name="Visio" r:id="rId4" imgW="3463925" imgH="4220845" progId="">
                  <p:embed/>
                </p:oleObj>
              </mc:Choice>
              <mc:Fallback>
                <p:oleObj name="Visio" r:id="rId4" imgW="3463925" imgH="4220845" progId="">
                  <p:embed/>
                  <p:pic>
                    <p:nvPicPr>
                      <p:cNvPr id="0" name="图片 20482"/>
                      <p:cNvPicPr>
                        <a:picLocks noChangeAspect="1"/>
                      </p:cNvPicPr>
                      <p:nvPr/>
                    </p:nvPicPr>
                    <p:blipFill>
                      <a:blip r:embed="rId5"/>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0484" name="Visio" r:id="rId6" imgW="3463925" imgH="4220845" progId="">
                  <p:embed/>
                </p:oleObj>
              </mc:Choice>
              <mc:Fallback>
                <p:oleObj name="Visio" r:id="rId6" imgW="3463925" imgH="4220845" progId="">
                  <p:embed/>
                  <p:pic>
                    <p:nvPicPr>
                      <p:cNvPr id="0" name="图片 20483"/>
                      <p:cNvPicPr>
                        <a:picLocks noChangeAspect="1"/>
                      </p:cNvPicPr>
                      <p:nvPr/>
                    </p:nvPicPr>
                    <p:blipFill>
                      <a:blip r:embed="rId7"/>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两种不同的通信方式</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8" name="Object 383"/>
          <p:cNvGraphicFramePr>
            <a:graphicFrameLocks noChangeAspect="1"/>
          </p:cNvGraphicFramePr>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1505" name="VISIO" r:id="rId1" imgW="3514725" imgH="2009775" progId="">
                  <p:embed/>
                </p:oleObj>
              </mc:Choice>
              <mc:Fallback>
                <p:oleObj name="VISIO" r:id="rId1" imgW="3514725" imgH="2009775" progId="">
                  <p:embed/>
                  <p:pic>
                    <p:nvPicPr>
                      <p:cNvPr id="0" name="图片 21504"/>
                      <p:cNvPicPr>
                        <a:picLocks noChangeAspect="1"/>
                      </p:cNvPicPr>
                      <p:nvPr/>
                    </p:nvPicPr>
                    <p:blipFill>
                      <a:blip r:embed="rId2"/>
                      <a:stretch>
                        <a:fillRect/>
                      </a:stretch>
                    </p:blipFill>
                    <p:spPr>
                      <a:xfrm>
                        <a:off x="3846905" y="3061396"/>
                        <a:ext cx="1597512" cy="842777"/>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9" name="Object 383"/>
          <p:cNvGraphicFramePr>
            <a:graphicFrameLocks noChangeAspect="1"/>
          </p:cNvGraphicFramePr>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1506" name="VISIO" r:id="rId3" imgW="3514725" imgH="2009775" progId="">
                  <p:embed/>
                </p:oleObj>
              </mc:Choice>
              <mc:Fallback>
                <p:oleObj name="VISIO" r:id="rId3" imgW="3514725" imgH="2009775" progId="">
                  <p:embed/>
                  <p:pic>
                    <p:nvPicPr>
                      <p:cNvPr id="0" name="图片 21505"/>
                      <p:cNvPicPr>
                        <a:picLocks noChangeAspect="1"/>
                      </p:cNvPicPr>
                      <p:nvPr/>
                    </p:nvPicPr>
                    <p:blipFill>
                      <a:blip r:embed="rId2"/>
                      <a:stretch>
                        <a:fillRect/>
                      </a:stretch>
                    </p:blipFill>
                    <p:spPr>
                      <a:xfrm>
                        <a:off x="5780655" y="2998336"/>
                        <a:ext cx="1597279" cy="84277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 name="Freeform 4"/>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solidFill>
                  <a:srgbClr val="0000FF"/>
                </a:solidFill>
                <a:latin typeface="微软雅黑" panose="020B0503020204020204" pitchFamily="34" charset="-122"/>
                <a:ea typeface="微软雅黑" panose="020B0503020204020204" pitchFamily="34" charset="-122"/>
              </a:rPr>
              <a:t>邮件缓存</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8" name="Group 11"/>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8" name="Group 21"/>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0" name="Group 23"/>
            <p:cNvGrpSpPr/>
            <p:nvPr/>
          </p:nvGrpSpPr>
          <p:grpSpPr bwMode="auto">
            <a:xfrm>
              <a:off x="1367" y="829"/>
              <a:ext cx="393" cy="214"/>
              <a:chOff x="2928" y="3744"/>
              <a:chExt cx="528" cy="336"/>
            </a:xfrm>
          </p:grpSpPr>
          <p:grpSp>
            <p:nvGrpSpPr>
              <p:cNvPr id="31" name="Group 24"/>
              <p:cNvGrpSpPr/>
              <p:nvPr/>
            </p:nvGrpSpPr>
            <p:grpSpPr bwMode="auto">
              <a:xfrm>
                <a:off x="3024" y="3744"/>
                <a:ext cx="432" cy="240"/>
                <a:chOff x="2736" y="3648"/>
                <a:chExt cx="432" cy="240"/>
              </a:xfrm>
            </p:grpSpPr>
            <p:grpSp>
              <p:nvGrpSpPr>
                <p:cNvPr id="46" name="Group 25"/>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9" name="Freeform 27"/>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2976" y="3792"/>
                <a:ext cx="432" cy="240"/>
                <a:chOff x="2736" y="3648"/>
                <a:chExt cx="432" cy="240"/>
              </a:xfrm>
            </p:grpSpPr>
            <p:grpSp>
              <p:nvGrpSpPr>
                <p:cNvPr id="40" name="Group 32"/>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43" name="Freeform 34"/>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 name="Group 38"/>
              <p:cNvGrpSpPr/>
              <p:nvPr/>
            </p:nvGrpSpPr>
            <p:grpSpPr bwMode="auto">
              <a:xfrm>
                <a:off x="2928" y="3840"/>
                <a:ext cx="432" cy="240"/>
                <a:chOff x="2736" y="3648"/>
                <a:chExt cx="432" cy="240"/>
              </a:xfrm>
            </p:grpSpPr>
            <p:grpSp>
              <p:nvGrpSpPr>
                <p:cNvPr id="34" name="Group 39"/>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 name="Freeform 41"/>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52" name="Group 45"/>
          <p:cNvGrpSpPr/>
          <p:nvPr/>
        </p:nvGrpSpPr>
        <p:grpSpPr bwMode="auto">
          <a:xfrm>
            <a:off x="1900095" y="3171970"/>
            <a:ext cx="560690" cy="593753"/>
            <a:chOff x="246" y="1767"/>
            <a:chExt cx="557" cy="639"/>
          </a:xfrm>
        </p:grpSpPr>
        <p:grpSp>
          <p:nvGrpSpPr>
            <p:cNvPr id="53" name="Group 46"/>
            <p:cNvGrpSpPr/>
            <p:nvPr/>
          </p:nvGrpSpPr>
          <p:grpSpPr bwMode="auto">
            <a:xfrm>
              <a:off x="246" y="1943"/>
              <a:ext cx="557" cy="463"/>
              <a:chOff x="246" y="1943"/>
              <a:chExt cx="557" cy="463"/>
            </a:xfrm>
          </p:grpSpPr>
          <p:sp>
            <p:nvSpPr>
              <p:cNvPr id="106" name="Freeform 47"/>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07" name="Group 48"/>
              <p:cNvGrpSpPr/>
              <p:nvPr/>
            </p:nvGrpSpPr>
            <p:grpSpPr bwMode="auto">
              <a:xfrm>
                <a:off x="246" y="1943"/>
                <a:ext cx="551" cy="121"/>
                <a:chOff x="246" y="1943"/>
                <a:chExt cx="551" cy="121"/>
              </a:xfrm>
            </p:grpSpPr>
            <p:sp>
              <p:nvSpPr>
                <p:cNvPr id="109" name="Freeform 49"/>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0" name="Freeform 50"/>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1" name="Freeform 51"/>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08" name="Freeform 52"/>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4" name="Group 53"/>
            <p:cNvGrpSpPr/>
            <p:nvPr/>
          </p:nvGrpSpPr>
          <p:grpSpPr bwMode="auto">
            <a:xfrm>
              <a:off x="325" y="1767"/>
              <a:ext cx="383" cy="268"/>
              <a:chOff x="325" y="1767"/>
              <a:chExt cx="383" cy="268"/>
            </a:xfrm>
          </p:grpSpPr>
          <p:grpSp>
            <p:nvGrpSpPr>
              <p:cNvPr id="55" name="Group 54"/>
              <p:cNvGrpSpPr/>
              <p:nvPr/>
            </p:nvGrpSpPr>
            <p:grpSpPr bwMode="auto">
              <a:xfrm>
                <a:off x="412" y="1767"/>
                <a:ext cx="296" cy="243"/>
                <a:chOff x="412" y="1767"/>
                <a:chExt cx="296" cy="243"/>
              </a:xfrm>
            </p:grpSpPr>
            <p:grpSp>
              <p:nvGrpSpPr>
                <p:cNvPr id="88" name="Group 55"/>
                <p:cNvGrpSpPr/>
                <p:nvPr/>
              </p:nvGrpSpPr>
              <p:grpSpPr bwMode="auto">
                <a:xfrm>
                  <a:off x="412" y="1767"/>
                  <a:ext cx="296" cy="243"/>
                  <a:chOff x="412" y="1767"/>
                  <a:chExt cx="296" cy="243"/>
                </a:xfrm>
              </p:grpSpPr>
              <p:grpSp>
                <p:nvGrpSpPr>
                  <p:cNvPr id="97" name="Group 56"/>
                  <p:cNvGrpSpPr/>
                  <p:nvPr/>
                </p:nvGrpSpPr>
                <p:grpSpPr bwMode="auto">
                  <a:xfrm>
                    <a:off x="412" y="1904"/>
                    <a:ext cx="296" cy="106"/>
                    <a:chOff x="412" y="1904"/>
                    <a:chExt cx="296" cy="106"/>
                  </a:xfrm>
                </p:grpSpPr>
                <p:sp>
                  <p:nvSpPr>
                    <p:cNvPr id="103" name="Freeform 57"/>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4" name="Freeform 58"/>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5" name="Freeform 59"/>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98" name="Freeform 60"/>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99" name="Group 61"/>
                  <p:cNvGrpSpPr/>
                  <p:nvPr/>
                </p:nvGrpSpPr>
                <p:grpSpPr bwMode="auto">
                  <a:xfrm>
                    <a:off x="446" y="1767"/>
                    <a:ext cx="239" cy="151"/>
                    <a:chOff x="446" y="1767"/>
                    <a:chExt cx="239" cy="151"/>
                  </a:xfrm>
                </p:grpSpPr>
                <p:sp>
                  <p:nvSpPr>
                    <p:cNvPr id="100" name="Freeform 62"/>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1" name="Freeform 63"/>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02" name="Freeform 64"/>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89" name="Group 65"/>
                <p:cNvGrpSpPr/>
                <p:nvPr/>
              </p:nvGrpSpPr>
              <p:grpSpPr bwMode="auto">
                <a:xfrm>
                  <a:off x="424" y="1915"/>
                  <a:ext cx="97" cy="69"/>
                  <a:chOff x="424" y="1915"/>
                  <a:chExt cx="97" cy="69"/>
                </a:xfrm>
              </p:grpSpPr>
              <p:sp>
                <p:nvSpPr>
                  <p:cNvPr id="90" name="Freeform 66"/>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56" name="Group 73"/>
              <p:cNvGrpSpPr/>
              <p:nvPr/>
            </p:nvGrpSpPr>
            <p:grpSpPr bwMode="auto">
              <a:xfrm>
                <a:off x="325" y="1917"/>
                <a:ext cx="231" cy="118"/>
                <a:chOff x="325" y="1917"/>
                <a:chExt cx="231" cy="118"/>
              </a:xfrm>
            </p:grpSpPr>
            <p:grpSp>
              <p:nvGrpSpPr>
                <p:cNvPr id="57" name="Group 74"/>
                <p:cNvGrpSpPr/>
                <p:nvPr/>
              </p:nvGrpSpPr>
              <p:grpSpPr bwMode="auto">
                <a:xfrm>
                  <a:off x="504" y="1981"/>
                  <a:ext cx="37" cy="28"/>
                  <a:chOff x="504" y="1981"/>
                  <a:chExt cx="37" cy="28"/>
                </a:xfrm>
              </p:grpSpPr>
              <p:sp>
                <p:nvSpPr>
                  <p:cNvPr id="86" name="Freeform 75"/>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7" name="Freeform 76"/>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58" name="Group 77"/>
                <p:cNvGrpSpPr/>
                <p:nvPr/>
              </p:nvGrpSpPr>
              <p:grpSpPr bwMode="auto">
                <a:xfrm>
                  <a:off x="325" y="1917"/>
                  <a:ext cx="231" cy="118"/>
                  <a:chOff x="325" y="1917"/>
                  <a:chExt cx="231" cy="118"/>
                </a:xfrm>
              </p:grpSpPr>
              <p:sp>
                <p:nvSpPr>
                  <p:cNvPr id="59" name="Freeform 78"/>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0" name="Freeform 79"/>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1" name="Freeform 80"/>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2" name="Freeform 81"/>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3" name="Freeform 82"/>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4" name="Freeform 83"/>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grpSp>
        <p:nvGrpSpPr>
          <p:cNvPr id="112" name="Group 105"/>
          <p:cNvGrpSpPr/>
          <p:nvPr/>
        </p:nvGrpSpPr>
        <p:grpSpPr bwMode="auto">
          <a:xfrm>
            <a:off x="1941367" y="3269534"/>
            <a:ext cx="55364" cy="100353"/>
            <a:chOff x="287" y="1872"/>
            <a:chExt cx="55" cy="108"/>
          </a:xfrm>
        </p:grpSpPr>
        <p:sp>
          <p:nvSpPr>
            <p:cNvPr id="113" name="Freeform 106"/>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4" name="Freeform 107"/>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15" name="Group 108"/>
          <p:cNvGrpSpPr/>
          <p:nvPr/>
        </p:nvGrpSpPr>
        <p:grpSpPr bwMode="auto">
          <a:xfrm>
            <a:off x="1932308" y="3211925"/>
            <a:ext cx="70463" cy="70619"/>
            <a:chOff x="278" y="1810"/>
            <a:chExt cx="70" cy="76"/>
          </a:xfrm>
        </p:grpSpPr>
        <p:sp>
          <p:nvSpPr>
            <p:cNvPr id="116" name="Freeform 109"/>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7" name="Freeform 110"/>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8" name="Freeform 111"/>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19" name="Freeform 112"/>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0" name="Freeform 113"/>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1" name="Freeform 114"/>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2" name="Freeform 115"/>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3" name="Freeform 116"/>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4" name="Freeform 117"/>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5" name="Freeform 118"/>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27" name="Freeform 120"/>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8" name="Freeform 121"/>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29" name="Freeform 122"/>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0" name="Freeform 123"/>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1" name="Group 124"/>
          <p:cNvGrpSpPr/>
          <p:nvPr/>
        </p:nvGrpSpPr>
        <p:grpSpPr bwMode="auto">
          <a:xfrm>
            <a:off x="2029950" y="3681166"/>
            <a:ext cx="139921" cy="65972"/>
            <a:chOff x="375" y="2315"/>
            <a:chExt cx="139" cy="71"/>
          </a:xfrm>
        </p:grpSpPr>
        <p:sp>
          <p:nvSpPr>
            <p:cNvPr id="132" name="Freeform 125"/>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3" name="Freeform 126"/>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4" name="Freeform 127"/>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5" name="Freeform 128"/>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6" name="Freeform 129"/>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37" name="Group 130"/>
          <p:cNvGrpSpPr/>
          <p:nvPr/>
        </p:nvGrpSpPr>
        <p:grpSpPr bwMode="auto">
          <a:xfrm>
            <a:off x="2032970" y="3565947"/>
            <a:ext cx="58384" cy="131945"/>
            <a:chOff x="378" y="2191"/>
            <a:chExt cx="58" cy="142"/>
          </a:xfrm>
        </p:grpSpPr>
        <p:sp>
          <p:nvSpPr>
            <p:cNvPr id="138" name="Freeform 131"/>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39" name="Freeform 132"/>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40" name="Group 133"/>
          <p:cNvGrpSpPr/>
          <p:nvPr/>
        </p:nvGrpSpPr>
        <p:grpSpPr bwMode="auto">
          <a:xfrm>
            <a:off x="2063168" y="3699750"/>
            <a:ext cx="141934" cy="65972"/>
            <a:chOff x="408" y="2335"/>
            <a:chExt cx="141" cy="71"/>
          </a:xfrm>
        </p:grpSpPr>
        <p:sp>
          <p:nvSpPr>
            <p:cNvPr id="141" name="Freeform 134"/>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2" name="Freeform 135"/>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3" name="Freeform 136"/>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4" name="Freeform 137"/>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45" name="Freeform 138"/>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ln>
        </p:spPr>
        <p:txBody>
          <a:bodyP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148" name="Group 141"/>
          <p:cNvGrpSpPr/>
          <p:nvPr/>
        </p:nvGrpSpPr>
        <p:grpSpPr bwMode="auto">
          <a:xfrm>
            <a:off x="1835671" y="3528780"/>
            <a:ext cx="222464" cy="71547"/>
            <a:chOff x="182" y="2151"/>
            <a:chExt cx="221" cy="77"/>
          </a:xfrm>
        </p:grpSpPr>
        <p:sp>
          <p:nvSpPr>
            <p:cNvPr id="149" name="Freeform 142"/>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0" name="Freeform 143"/>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51" name="Freeform 144"/>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2" name="Freeform 145"/>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3" name="Freeform 146"/>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4" name="Freeform 147"/>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5" name="Freeform 148"/>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6" name="Freeform 149"/>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7" name="Freeform 150"/>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8" name="Freeform 151"/>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59" name="Freeform 152"/>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0" name="Freeform 153"/>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1" name="Freeform 154"/>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2" name="Freeform 155"/>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3" name="Freeform 156"/>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4" name="Freeform 157"/>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5" name="Freeform 158"/>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6" name="Freeform 159"/>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67" name="Freeform 160"/>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168" name="Group 161"/>
          <p:cNvGrpSpPr/>
          <p:nvPr/>
        </p:nvGrpSpPr>
        <p:grpSpPr bwMode="auto">
          <a:xfrm>
            <a:off x="2031963" y="3353162"/>
            <a:ext cx="99655" cy="56681"/>
            <a:chOff x="377" y="1962"/>
            <a:chExt cx="99" cy="61"/>
          </a:xfrm>
        </p:grpSpPr>
        <p:sp>
          <p:nvSpPr>
            <p:cNvPr id="169" name="Freeform 162"/>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0" name="Freeform 163"/>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1" name="Freeform 164"/>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2" name="Freeform 165"/>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3" name="Freeform 166"/>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4" name="Freeform 167"/>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5" name="Freeform 168"/>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6" name="Freeform 169"/>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7" name="Freeform 170"/>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78" name="Freeform 171"/>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79" name="Group 172"/>
          <p:cNvGrpSpPr/>
          <p:nvPr/>
        </p:nvGrpSpPr>
        <p:grpSpPr bwMode="auto">
          <a:xfrm>
            <a:off x="1815539" y="3228651"/>
            <a:ext cx="230517" cy="243448"/>
            <a:chOff x="162" y="1828"/>
            <a:chExt cx="229" cy="262"/>
          </a:xfrm>
        </p:grpSpPr>
        <p:sp>
          <p:nvSpPr>
            <p:cNvPr id="180" name="Freeform 173"/>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1" name="Freeform 174"/>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2" name="Freeform 175"/>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3" name="Freeform 176"/>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4" name="Freeform 177"/>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5" name="Freeform 178"/>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6" name="Freeform 179"/>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7" name="Freeform 180"/>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8" name="Freeform 181"/>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89" name="Freeform 182"/>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0" name="Freeform 183"/>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1" name="Freeform 184"/>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2" name="Freeform 185"/>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3" name="Freeform 186"/>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194" name="Group 187"/>
          <p:cNvGrpSpPr/>
          <p:nvPr/>
        </p:nvGrpSpPr>
        <p:grpSpPr bwMode="auto">
          <a:xfrm>
            <a:off x="1794400" y="3397763"/>
            <a:ext cx="123814" cy="155175"/>
            <a:chOff x="141" y="2010"/>
            <a:chExt cx="123" cy="167"/>
          </a:xfrm>
        </p:grpSpPr>
        <p:sp>
          <p:nvSpPr>
            <p:cNvPr id="195" name="Freeform 188"/>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6" name="Freeform 189"/>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197" name="Freeform 190"/>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8" name="Freeform 191"/>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199" name="Freeform 192"/>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202" name="Group 195"/>
          <p:cNvGrpSpPr/>
          <p:nvPr/>
        </p:nvGrpSpPr>
        <p:grpSpPr bwMode="auto">
          <a:xfrm>
            <a:off x="6678537" y="3085555"/>
            <a:ext cx="449960" cy="289908"/>
            <a:chOff x="4993" y="1674"/>
            <a:chExt cx="447" cy="312"/>
          </a:xfrm>
        </p:grpSpPr>
        <p:grpSp>
          <p:nvGrpSpPr>
            <p:cNvPr id="203" name="Group 196"/>
            <p:cNvGrpSpPr/>
            <p:nvPr/>
          </p:nvGrpSpPr>
          <p:grpSpPr bwMode="auto">
            <a:xfrm>
              <a:off x="4993" y="1674"/>
              <a:ext cx="345" cy="282"/>
              <a:chOff x="4993" y="1674"/>
              <a:chExt cx="345" cy="282"/>
            </a:xfrm>
          </p:grpSpPr>
          <p:grpSp>
            <p:nvGrpSpPr>
              <p:cNvPr id="236" name="Group 197"/>
              <p:cNvGrpSpPr/>
              <p:nvPr/>
            </p:nvGrpSpPr>
            <p:grpSpPr bwMode="auto">
              <a:xfrm>
                <a:off x="4993" y="1674"/>
                <a:ext cx="345" cy="282"/>
                <a:chOff x="4993" y="1674"/>
                <a:chExt cx="345" cy="282"/>
              </a:xfrm>
            </p:grpSpPr>
            <p:grpSp>
              <p:nvGrpSpPr>
                <p:cNvPr id="245" name="Group 198"/>
                <p:cNvGrpSpPr/>
                <p:nvPr/>
              </p:nvGrpSpPr>
              <p:grpSpPr bwMode="auto">
                <a:xfrm>
                  <a:off x="4993" y="1833"/>
                  <a:ext cx="345" cy="123"/>
                  <a:chOff x="4993" y="1833"/>
                  <a:chExt cx="345" cy="123"/>
                </a:xfrm>
              </p:grpSpPr>
              <p:sp>
                <p:nvSpPr>
                  <p:cNvPr id="251" name="Freeform 199"/>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2" name="Freeform 200"/>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3" name="Freeform 201"/>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46" name="Freeform 202"/>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47" name="Group 203"/>
                <p:cNvGrpSpPr/>
                <p:nvPr/>
              </p:nvGrpSpPr>
              <p:grpSpPr bwMode="auto">
                <a:xfrm>
                  <a:off x="5020" y="1674"/>
                  <a:ext cx="279" cy="176"/>
                  <a:chOff x="5020" y="1674"/>
                  <a:chExt cx="279" cy="176"/>
                </a:xfrm>
              </p:grpSpPr>
              <p:sp>
                <p:nvSpPr>
                  <p:cNvPr id="248" name="Freeform 204"/>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9" name="Freeform 205"/>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0" name="Freeform 206"/>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37" name="Group 207"/>
              <p:cNvGrpSpPr/>
              <p:nvPr/>
            </p:nvGrpSpPr>
            <p:grpSpPr bwMode="auto">
              <a:xfrm>
                <a:off x="5212" y="1846"/>
                <a:ext cx="113" cy="80"/>
                <a:chOff x="5212" y="1846"/>
                <a:chExt cx="113" cy="80"/>
              </a:xfrm>
            </p:grpSpPr>
            <p:sp>
              <p:nvSpPr>
                <p:cNvPr id="238" name="Freeform 208"/>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nvGrpSpPr>
            <p:cNvPr id="204" name="Group 215"/>
            <p:cNvGrpSpPr/>
            <p:nvPr/>
          </p:nvGrpSpPr>
          <p:grpSpPr bwMode="auto">
            <a:xfrm>
              <a:off x="5170" y="1848"/>
              <a:ext cx="270" cy="138"/>
              <a:chOff x="5170" y="1848"/>
              <a:chExt cx="270" cy="138"/>
            </a:xfrm>
          </p:grpSpPr>
          <p:grpSp>
            <p:nvGrpSpPr>
              <p:cNvPr id="205" name="Group 216"/>
              <p:cNvGrpSpPr/>
              <p:nvPr/>
            </p:nvGrpSpPr>
            <p:grpSpPr bwMode="auto">
              <a:xfrm>
                <a:off x="5188" y="1923"/>
                <a:ext cx="43" cy="32"/>
                <a:chOff x="5188" y="1923"/>
                <a:chExt cx="43" cy="32"/>
              </a:xfrm>
            </p:grpSpPr>
            <p:sp>
              <p:nvSpPr>
                <p:cNvPr id="234" name="Freeform 217"/>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5" name="Freeform 218"/>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06" name="Group 219"/>
              <p:cNvGrpSpPr/>
              <p:nvPr/>
            </p:nvGrpSpPr>
            <p:grpSpPr bwMode="auto">
              <a:xfrm>
                <a:off x="5170" y="1848"/>
                <a:ext cx="270" cy="138"/>
                <a:chOff x="5170" y="1848"/>
                <a:chExt cx="270" cy="138"/>
              </a:xfrm>
            </p:grpSpPr>
            <p:sp>
              <p:nvSpPr>
                <p:cNvPr id="207" name="Freeform 220"/>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8" name="Freeform 221"/>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09" name="Freeform 222"/>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0" name="Freeform 223"/>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1" name="Freeform 224"/>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2" name="Freeform 225"/>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ln>
                <a:extLst>
                  <a:ext uri="{909E8E84-426E-40DD-AFC4-6F175D3DCCD1}">
                    <a14:hiddenFill xmlns:a14="http://schemas.microsoft.com/office/drawing/2010/main">
                      <a:noFill/>
                    </a14:hiddenFill>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grpSp>
      <p:grpSp>
        <p:nvGrpSpPr>
          <p:cNvPr id="261" name="Group 254"/>
          <p:cNvGrpSpPr/>
          <p:nvPr/>
        </p:nvGrpSpPr>
        <p:grpSpPr bwMode="auto">
          <a:xfrm>
            <a:off x="7012736" y="3258385"/>
            <a:ext cx="144954" cy="73406"/>
            <a:chOff x="5325" y="1860"/>
            <a:chExt cx="144" cy="79"/>
          </a:xfrm>
        </p:grpSpPr>
        <p:grpSp>
          <p:nvGrpSpPr>
            <p:cNvPr id="262" name="Group 255"/>
            <p:cNvGrpSpPr/>
            <p:nvPr/>
          </p:nvGrpSpPr>
          <p:grpSpPr bwMode="auto">
            <a:xfrm>
              <a:off x="5325" y="1860"/>
              <a:ext cx="125" cy="63"/>
              <a:chOff x="5325" y="1860"/>
              <a:chExt cx="125" cy="63"/>
            </a:xfrm>
          </p:grpSpPr>
          <p:sp>
            <p:nvSpPr>
              <p:cNvPr id="266" name="Freeform 256"/>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7" name="Freeform 257"/>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8" name="Freeform 258"/>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9" name="Freeform 259"/>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0" name="Freeform 260"/>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1" name="Freeform 261"/>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2" name="Freeform 262"/>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3" name="Freeform 263"/>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4" name="Freeform 264"/>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63" name="Group 265"/>
            <p:cNvGrpSpPr/>
            <p:nvPr/>
          </p:nvGrpSpPr>
          <p:grpSpPr bwMode="auto">
            <a:xfrm>
              <a:off x="5432" y="1894"/>
              <a:ext cx="37" cy="45"/>
              <a:chOff x="5432" y="1894"/>
              <a:chExt cx="37" cy="45"/>
            </a:xfrm>
          </p:grpSpPr>
          <p:sp>
            <p:nvSpPr>
              <p:cNvPr id="264" name="Freeform 266"/>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5" name="Freeform 267"/>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sp>
        <p:nvSpPr>
          <p:cNvPr id="275" name="Freeform 268"/>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6" name="Freeform 269"/>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7" name="Freeform 270"/>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8" name="Freeform 271"/>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79" name="Freeform 272"/>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0" name="Freeform 273"/>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1" name="Freeform 274"/>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2" name="Freeform 275"/>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3" name="Freeform 276"/>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4" name="Freeform 277"/>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5" name="Freeform 278"/>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nvGrpSpPr>
          <p:cNvPr id="286" name="Group 279"/>
          <p:cNvGrpSpPr/>
          <p:nvPr/>
        </p:nvGrpSpPr>
        <p:grpSpPr bwMode="auto">
          <a:xfrm>
            <a:off x="6951331" y="3299269"/>
            <a:ext cx="116768" cy="65973"/>
            <a:chOff x="5264" y="1904"/>
            <a:chExt cx="116" cy="71"/>
          </a:xfrm>
        </p:grpSpPr>
        <p:sp>
          <p:nvSpPr>
            <p:cNvPr id="287" name="Freeform 280"/>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8" name="Freeform 281"/>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89" name="Freeform 282"/>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0" name="Freeform 283"/>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1" name="Freeform 284"/>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2" name="Freeform 285"/>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3" name="Freeform 286"/>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4" name="Freeform 287"/>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5" name="Freeform 288"/>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6" name="Freeform 289"/>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297" name="Group 290"/>
          <p:cNvGrpSpPr/>
          <p:nvPr/>
        </p:nvGrpSpPr>
        <p:grpSpPr bwMode="auto">
          <a:xfrm>
            <a:off x="7049981" y="3154315"/>
            <a:ext cx="269775" cy="283404"/>
            <a:chOff x="5362" y="1748"/>
            <a:chExt cx="268" cy="305"/>
          </a:xfrm>
        </p:grpSpPr>
        <p:sp>
          <p:nvSpPr>
            <p:cNvPr id="298" name="Freeform 291"/>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99" name="Freeform 292"/>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0" name="Freeform 293"/>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1" name="Freeform 294"/>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2" name="Freeform 295"/>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3" name="Freeform 296"/>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4" name="Freeform 297"/>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5" name="Freeform 298"/>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6" name="Freeform 299"/>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7" name="Freeform 300"/>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8" name="Freeform 301"/>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09" name="Freeform 302"/>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0" name="Freeform 303"/>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1" name="Freeform 304"/>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12" name="Group 305"/>
          <p:cNvGrpSpPr/>
          <p:nvPr/>
        </p:nvGrpSpPr>
        <p:grpSpPr bwMode="auto">
          <a:xfrm>
            <a:off x="7199967" y="3351304"/>
            <a:ext cx="144954" cy="180263"/>
            <a:chOff x="5511" y="1960"/>
            <a:chExt cx="144" cy="194"/>
          </a:xfrm>
        </p:grpSpPr>
        <p:sp>
          <p:nvSpPr>
            <p:cNvPr id="313" name="Freeform 306"/>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314" name="Freeform 307"/>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grpSp>
        <p:nvGrpSpPr>
          <p:cNvPr id="317" name="Group 310"/>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27" name="Group 320"/>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anose="020B0503020204020204" pitchFamily="34" charset="-122"/>
                <a:ea typeface="微软雅黑" panose="020B0503020204020204" pitchFamily="34" charset="-122"/>
              </a:endParaRPr>
            </a:p>
          </p:txBody>
        </p:sp>
        <p:grpSp>
          <p:nvGrpSpPr>
            <p:cNvPr id="329" name="Group 322"/>
            <p:cNvGrpSpPr/>
            <p:nvPr/>
          </p:nvGrpSpPr>
          <p:grpSpPr bwMode="auto">
            <a:xfrm>
              <a:off x="1367" y="829"/>
              <a:ext cx="393" cy="214"/>
              <a:chOff x="2928" y="3744"/>
              <a:chExt cx="528" cy="336"/>
            </a:xfrm>
          </p:grpSpPr>
          <p:grpSp>
            <p:nvGrpSpPr>
              <p:cNvPr id="330" name="Group 323"/>
              <p:cNvGrpSpPr/>
              <p:nvPr/>
            </p:nvGrpSpPr>
            <p:grpSpPr bwMode="auto">
              <a:xfrm>
                <a:off x="3024" y="3744"/>
                <a:ext cx="432" cy="240"/>
                <a:chOff x="2736" y="3648"/>
                <a:chExt cx="432" cy="240"/>
              </a:xfrm>
            </p:grpSpPr>
            <p:grpSp>
              <p:nvGrpSpPr>
                <p:cNvPr id="345" name="Group 324"/>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8" name="Freeform 326"/>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1" name="Group 330"/>
              <p:cNvGrpSpPr/>
              <p:nvPr/>
            </p:nvGrpSpPr>
            <p:grpSpPr bwMode="auto">
              <a:xfrm>
                <a:off x="2976" y="3792"/>
                <a:ext cx="432" cy="240"/>
                <a:chOff x="2736" y="3648"/>
                <a:chExt cx="432" cy="240"/>
              </a:xfrm>
            </p:grpSpPr>
            <p:grpSp>
              <p:nvGrpSpPr>
                <p:cNvPr id="339" name="Group 331"/>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42" name="Freeform 333"/>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332" name="Group 337"/>
              <p:cNvGrpSpPr/>
              <p:nvPr/>
            </p:nvGrpSpPr>
            <p:grpSpPr bwMode="auto">
              <a:xfrm>
                <a:off x="2928" y="3840"/>
                <a:ext cx="432" cy="240"/>
                <a:chOff x="2736" y="3648"/>
                <a:chExt cx="432" cy="240"/>
              </a:xfrm>
            </p:grpSpPr>
            <p:grpSp>
              <p:nvGrpSpPr>
                <p:cNvPr id="333" name="Group 338"/>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36" name="Freeform 340"/>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grpSp>
        </p:grpSp>
      </p:grpSp>
      <p:sp>
        <p:nvSpPr>
          <p:cNvPr id="351" name="Freeform 344"/>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2" name="Freeform 345"/>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3" name="Freeform 346"/>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SMTP</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SMTP</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POP3</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latin typeface="微软雅黑" panose="020B0503020204020204" pitchFamily="34" charset="-122"/>
                <a:ea typeface="微软雅黑" panose="020B0503020204020204" pitchFamily="34" charset="-122"/>
              </a:rPr>
              <a:t>   </a:t>
            </a:r>
            <a:r>
              <a:rPr kumimoji="1" lang="zh-CN" altLang="en-US" sz="900" b="1">
                <a:latin typeface="微软雅黑" panose="020B0503020204020204" pitchFamily="34" charset="-122"/>
                <a:ea typeface="微软雅黑" panose="020B0503020204020204" pitchFamily="34" charset="-122"/>
              </a:rPr>
              <a:t>发送方</a:t>
            </a:r>
            <a:endParaRPr kumimoji="1" lang="zh-CN" altLang="en-US"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邮件服务器</a:t>
            </a:r>
            <a:endParaRPr kumimoji="1" lang="zh-CN" altLang="en-US" sz="900" b="1">
              <a:latin typeface="微软雅黑" panose="020B0503020204020204" pitchFamily="34" charset="-122"/>
              <a:ea typeface="微软雅黑" panose="020B0503020204020204" pitchFamily="34" charset="-122"/>
            </a:endParaRP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用户代理</a:t>
            </a:r>
            <a:endParaRPr kumimoji="1" lang="zh-CN" altLang="en-US" sz="900" b="1" dirty="0">
              <a:latin typeface="微软雅黑" panose="020B0503020204020204" pitchFamily="34" charset="-122"/>
              <a:ea typeface="微软雅黑" panose="020B0503020204020204" pitchFamily="34" charset="-122"/>
            </a:endParaRP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用户邮箱</a:t>
            </a:r>
            <a:endParaRPr kumimoji="1" lang="zh-CN" altLang="en-US" sz="900" b="1">
              <a:latin typeface="微软雅黑" panose="020B0503020204020204" pitchFamily="34" charset="-122"/>
              <a:ea typeface="微软雅黑" panose="020B0503020204020204" pitchFamily="34" charset="-122"/>
            </a:endParaRP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a:latin typeface="微软雅黑" panose="020B0503020204020204" pitchFamily="34" charset="-122"/>
                <a:ea typeface="微软雅黑" panose="020B0503020204020204" pitchFamily="34" charset="-122"/>
              </a:rPr>
              <a:t>接收方</a:t>
            </a:r>
            <a:endParaRPr kumimoji="1" lang="zh-CN" altLang="en-US" sz="900" b="1">
              <a:latin typeface="微软雅黑" panose="020B0503020204020204" pitchFamily="34" charset="-122"/>
              <a:ea typeface="微软雅黑" panose="020B0503020204020204" pitchFamily="34" charset="-122"/>
            </a:endParaRP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a:t>
            </a:r>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r>
              <a:rPr kumimoji="1" lang="en-US" altLang="zh-CN" sz="900" b="1" dirty="0">
                <a:solidFill>
                  <a:srgbClr val="0000FF"/>
                </a:solidFill>
                <a:latin typeface="微软雅黑" panose="020B0503020204020204" pitchFamily="34" charset="-122"/>
                <a:ea typeface="微软雅黑" panose="020B0503020204020204" pitchFamily="34" charset="-122"/>
              </a:rPr>
              <a:t>)</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a:t>
            </a:r>
            <a:r>
              <a:rPr kumimoji="1" lang="zh-CN" altLang="en-US" sz="900" b="1">
                <a:solidFill>
                  <a:srgbClr val="0000FF"/>
                </a:solidFill>
                <a:latin typeface="微软雅黑" panose="020B0503020204020204" pitchFamily="34" charset="-122"/>
                <a:ea typeface="微软雅黑" panose="020B0503020204020204" pitchFamily="34" charset="-122"/>
              </a:rPr>
              <a:t>读取邮件</a:t>
            </a:r>
            <a:r>
              <a:rPr kumimoji="1" lang="en-US" altLang="zh-CN" sz="900" b="1">
                <a:solidFill>
                  <a:srgbClr val="0000FF"/>
                </a:solidFill>
                <a:latin typeface="微软雅黑" panose="020B0503020204020204" pitchFamily="34" charset="-122"/>
                <a:ea typeface="微软雅黑" panose="020B0503020204020204" pitchFamily="34" charset="-122"/>
              </a:rPr>
              <a:t>)</a:t>
            </a:r>
            <a:endParaRPr kumimoji="1" lang="en-US" altLang="zh-CN" sz="900" b="1">
              <a:solidFill>
                <a:srgbClr val="0000FF"/>
              </a:solidFill>
              <a:latin typeface="微软雅黑" panose="020B0503020204020204" pitchFamily="34" charset="-122"/>
              <a:ea typeface="微软雅黑" panose="020B0503020204020204" pitchFamily="34" charset="-122"/>
            </a:endParaRP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互联网</a:t>
            </a:r>
            <a:endParaRPr kumimoji="1" lang="zh-CN" altLang="en-US" sz="900" b="1" dirty="0">
              <a:latin typeface="微软雅黑" panose="020B0503020204020204" pitchFamily="34" charset="-122"/>
              <a:ea typeface="微软雅黑" panose="020B0503020204020204"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C00000"/>
                </a:solidFill>
                <a:latin typeface="微软雅黑" panose="020B0503020204020204" pitchFamily="34" charset="-122"/>
                <a:ea typeface="微软雅黑" panose="020B0503020204020204" pitchFamily="34" charset="-122"/>
              </a:rPr>
              <a:t>POP3</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发送邮件 </a:t>
            </a:r>
            <a:r>
              <a:rPr kumimoji="1" lang="en-US" altLang="zh-CN" sz="900" b="1" dirty="0">
                <a:solidFill>
                  <a:srgbClr val="C00000"/>
                </a:solidFill>
                <a:latin typeface="微软雅黑" panose="020B0503020204020204" pitchFamily="34" charset="-122"/>
                <a:ea typeface="微软雅黑" panose="020B0503020204020204" pitchFamily="34" charset="-122"/>
              </a:rPr>
              <a:t>SMTP</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读取</a:t>
            </a:r>
            <a:endParaRPr kumimoji="1" lang="zh-CN" altLang="en-US"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邮件</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dirty="0">
                <a:solidFill>
                  <a:srgbClr val="0000FF"/>
                </a:solidFill>
                <a:latin typeface="微软雅黑" panose="020B0503020204020204" pitchFamily="34" charset="-122"/>
                <a:ea typeface="微软雅黑" panose="020B0503020204020204" pitchFamily="34" charset="-122"/>
              </a:rPr>
              <a:t>TCP</a:t>
            </a:r>
            <a:endParaRPr kumimoji="1" lang="en-US" altLang="zh-CN" sz="9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0000FF"/>
                </a:solidFill>
                <a:latin typeface="微软雅黑" panose="020B0503020204020204" pitchFamily="34" charset="-122"/>
                <a:ea typeface="微软雅黑" panose="020B0503020204020204" pitchFamily="34" charset="-122"/>
              </a:rPr>
              <a:t>连接</a:t>
            </a:r>
            <a:endParaRPr kumimoji="1" lang="zh-CN" altLang="en-US" sz="900" b="1" dirty="0">
              <a:solidFill>
                <a:srgbClr val="0000FF"/>
              </a:solidFill>
              <a:latin typeface="微软雅黑" panose="020B0503020204020204" pitchFamily="34" charset="-122"/>
              <a:ea typeface="微软雅黑" panose="020B0503020204020204" pitchFamily="34" charset="-122"/>
            </a:endParaRP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发送方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dirty="0">
                <a:latin typeface="微软雅黑" panose="020B0503020204020204" pitchFamily="34" charset="-122"/>
                <a:ea typeface="微软雅黑" panose="020B0503020204020204" pitchFamily="34" charset="-122"/>
              </a:rPr>
              <a:t>SMTP</a:t>
            </a:r>
            <a:endParaRPr kumimoji="1" lang="en-US" altLang="zh-CN"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latin typeface="微软雅黑" panose="020B0503020204020204" pitchFamily="34" charset="-122"/>
                <a:ea typeface="微软雅黑" panose="020B0503020204020204" pitchFamily="34" charset="-122"/>
              </a:rPr>
              <a:t>客户</a:t>
            </a:r>
            <a:endParaRPr kumimoji="1" lang="zh-CN" altLang="en-US" sz="900" b="1" dirty="0">
              <a:latin typeface="微软雅黑" panose="020B0503020204020204" pitchFamily="34" charset="-122"/>
              <a:ea typeface="微软雅黑" panose="020B0503020204020204" pitchFamily="34" charset="-122"/>
            </a:endParaRP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发</a:t>
            </a:r>
            <a:r>
              <a:rPr kumimoji="1" lang="zh-CN" altLang="en-US" sz="900" b="1" dirty="0" smtClean="0">
                <a:latin typeface="微软雅黑" panose="020B0503020204020204" pitchFamily="34" charset="-122"/>
                <a:ea typeface="微软雅黑" panose="020B0503020204020204" pitchFamily="34" charset="-122"/>
              </a:rPr>
              <a:t>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接收方</a:t>
            </a:r>
            <a:endParaRPr kumimoji="1" lang="zh-CN" altLang="en-US" sz="900" b="1" dirty="0">
              <a:latin typeface="微软雅黑" panose="020B0503020204020204" pitchFamily="34" charset="-122"/>
              <a:ea typeface="微软雅黑" panose="020B0503020204020204" pitchFamily="34" charset="-122"/>
            </a:endParaRPr>
          </a:p>
          <a:p>
            <a:pPr algn="ctr" eaLnBrk="1" hangingPunct="1"/>
            <a:r>
              <a:rPr kumimoji="1" lang="zh-CN" altLang="en-US" sz="9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900" b="1">
              <a:latin typeface="微软雅黑" panose="020B0503020204020204" pitchFamily="34" charset="-122"/>
              <a:ea typeface="微软雅黑" panose="020B0503020204020204"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POP3</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服务器</a:t>
            </a:r>
            <a:endParaRPr kumimoji="1" lang="zh-CN" altLang="en-US" sz="900" b="1">
              <a:latin typeface="微软雅黑" panose="020B0503020204020204" pitchFamily="34" charset="-122"/>
              <a:ea typeface="微软雅黑" panose="020B0503020204020204" pitchFamily="34" charset="-122"/>
            </a:endParaRP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900" b="1">
                <a:latin typeface="微软雅黑" panose="020B0503020204020204" pitchFamily="34" charset="-122"/>
                <a:ea typeface="微软雅黑" panose="020B0503020204020204" pitchFamily="34" charset="-122"/>
              </a:rPr>
              <a:t>SMTP</a:t>
            </a:r>
            <a:endParaRPr kumimoji="1" lang="en-US" altLang="zh-CN" sz="900" b="1">
              <a:latin typeface="微软雅黑" panose="020B0503020204020204" pitchFamily="34" charset="-122"/>
              <a:ea typeface="微软雅黑" panose="020B0503020204020204" pitchFamily="34" charset="-122"/>
            </a:endParaRPr>
          </a:p>
          <a:p>
            <a:pPr algn="ctr" eaLnBrk="1" hangingPunct="1"/>
            <a:r>
              <a:rPr kumimoji="1" lang="zh-CN" altLang="en-US" sz="900" b="1">
                <a:latin typeface="微软雅黑" panose="020B0503020204020204" pitchFamily="34" charset="-122"/>
                <a:ea typeface="微软雅黑" panose="020B0503020204020204" pitchFamily="34" charset="-122"/>
              </a:rPr>
              <a:t>客户</a:t>
            </a:r>
            <a:endParaRPr kumimoji="1" lang="zh-CN" altLang="en-US" sz="900" b="1">
              <a:latin typeface="微软雅黑" panose="020B0503020204020204" pitchFamily="34" charset="-122"/>
              <a:ea typeface="微软雅黑" panose="020B0503020204020204" pitchFamily="34" charset="-122"/>
            </a:endParaRP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smtClean="0">
                <a:latin typeface="微软雅黑" panose="020B0503020204020204" pitchFamily="34" charset="-122"/>
                <a:ea typeface="微软雅黑" panose="020B0503020204020204" pitchFamily="34" charset="-122"/>
              </a:rPr>
              <a:t>接收方</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900" b="1" dirty="0">
                <a:solidFill>
                  <a:srgbClr val="C00000"/>
                </a:solidFill>
                <a:latin typeface="微软雅黑" panose="020B0503020204020204" pitchFamily="34" charset="-122"/>
                <a:ea typeface="微软雅黑" panose="020B0503020204020204" pitchFamily="34" charset="-122"/>
              </a:rPr>
              <a:t>代理</a:t>
            </a:r>
            <a:endParaRPr kumimoji="1" lang="zh-CN" altLang="en-US" sz="900" b="1" dirty="0">
              <a:solidFill>
                <a:srgbClr val="C00000"/>
              </a:solidFill>
              <a:latin typeface="微软雅黑" panose="020B0503020204020204" pitchFamily="34" charset="-122"/>
              <a:ea typeface="微软雅黑" panose="020B0503020204020204" pitchFamily="34" charset="-122"/>
            </a:endParaRP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900" b="1">
                <a:solidFill>
                  <a:srgbClr val="0000FF"/>
                </a:solidFill>
                <a:latin typeface="微软雅黑" panose="020B0503020204020204" pitchFamily="34" charset="-122"/>
                <a:ea typeface="微软雅黑" panose="020B0503020204020204" pitchFamily="34" charset="-122"/>
              </a:rPr>
              <a:t>TCP </a:t>
            </a:r>
            <a:r>
              <a:rPr kumimoji="1" lang="zh-CN" altLang="en-US" sz="900" b="1">
                <a:solidFill>
                  <a:srgbClr val="0000FF"/>
                </a:solidFill>
                <a:latin typeface="微软雅黑" panose="020B0503020204020204" pitchFamily="34" charset="-122"/>
                <a:ea typeface="微软雅黑" panose="020B0503020204020204" pitchFamily="34" charset="-122"/>
              </a:rPr>
              <a:t>连接</a:t>
            </a:r>
            <a:endParaRPr kumimoji="1" lang="zh-CN" altLang="en-US" sz="900" b="1">
              <a:solidFill>
                <a:srgbClr val="0000FF"/>
              </a:solidFill>
              <a:latin typeface="微软雅黑" panose="020B0503020204020204" pitchFamily="34" charset="-122"/>
              <a:ea typeface="微软雅黑" panose="020B0503020204020204"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发件人</a:t>
            </a:r>
            <a:endParaRPr kumimoji="1" lang="zh-CN" altLang="en-US" sz="900" b="1" dirty="0" smtClean="0">
              <a:latin typeface="微软雅黑" panose="020B0503020204020204" pitchFamily="34" charset="-122"/>
              <a:ea typeface="微软雅黑" panose="020B0503020204020204" pitchFamily="34" charset="-122"/>
            </a:endParaRPr>
          </a:p>
        </p:txBody>
      </p:sp>
      <p:grpSp>
        <p:nvGrpSpPr>
          <p:cNvPr id="254" name="Group 247"/>
          <p:cNvGrpSpPr/>
          <p:nvPr/>
        </p:nvGrpSpPr>
        <p:grpSpPr bwMode="auto">
          <a:xfrm>
            <a:off x="6953345" y="3415418"/>
            <a:ext cx="350305" cy="144024"/>
            <a:chOff x="5266" y="2029"/>
            <a:chExt cx="348" cy="155"/>
          </a:xfrm>
        </p:grpSpPr>
        <p:sp>
          <p:nvSpPr>
            <p:cNvPr id="255" name="Freeform 248"/>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6" name="Freeform 249"/>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7" name="Freeform 250"/>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8" name="Freeform 251"/>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59" name="Freeform 252"/>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sp>
          <p:nvSpPr>
            <p:cNvPr id="260" name="Freeform 253"/>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pPr algn="ctr"/>
              <a:endParaRPr lang="zh-CN" altLang="en-US" sz="900" b="1">
                <a:latin typeface="微软雅黑" panose="020B0503020204020204" pitchFamily="34" charset="-122"/>
                <a:ea typeface="微软雅黑" panose="020B0503020204020204"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2" name="对象 411"/>
          <p:cNvGraphicFramePr>
            <a:graphicFrameLocks noChangeAspect="1"/>
          </p:cNvGraphicFramePr>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1507" name="Visio" r:id="rId4" imgW="3463925" imgH="4220845" progId="">
                  <p:embed/>
                </p:oleObj>
              </mc:Choice>
              <mc:Fallback>
                <p:oleObj name="Visio" r:id="rId4" imgW="3463925" imgH="4220845" progId="">
                  <p:embed/>
                  <p:pic>
                    <p:nvPicPr>
                      <p:cNvPr id="0" name="图片 21506"/>
                      <p:cNvPicPr>
                        <a:picLocks noChangeAspect="1"/>
                      </p:cNvPicPr>
                      <p:nvPr/>
                    </p:nvPicPr>
                    <p:blipFill>
                      <a:blip r:embed="rId5"/>
                      <a:srcRect l="5348" t="4167" r="4546" b="11185"/>
                      <a:stretch>
                        <a:fillRect/>
                      </a:stretch>
                    </p:blipFill>
                    <p:spPr>
                      <a:xfrm>
                        <a:off x="1234937" y="1486630"/>
                        <a:ext cx="440021" cy="504000"/>
                      </a:xfrm>
                      <a:prstGeom prst="rect">
                        <a:avLst/>
                      </a:prstGeom>
                      <a:noFill/>
                      <a:ln w="9525">
                        <a:noFill/>
                      </a:ln>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14" name="对象 413"/>
          <p:cNvGraphicFramePr>
            <a:graphicFrameLocks noChangeAspect="1"/>
          </p:cNvGraphicFramePr>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1508" name="Visio" r:id="rId6" imgW="3463925" imgH="4220845" progId="">
                  <p:embed/>
                </p:oleObj>
              </mc:Choice>
              <mc:Fallback>
                <p:oleObj name="Visio" r:id="rId6" imgW="3463925" imgH="4220845" progId="">
                  <p:embed/>
                  <p:pic>
                    <p:nvPicPr>
                      <p:cNvPr id="0" name="图片 21507"/>
                      <p:cNvPicPr>
                        <a:picLocks noChangeAspect="1"/>
                      </p:cNvPicPr>
                      <p:nvPr/>
                    </p:nvPicPr>
                    <p:blipFill>
                      <a:blip r:embed="rId7"/>
                      <a:srcRect l="4546" t="3947" r="4546" b="11403"/>
                      <a:stretch>
                        <a:fillRect/>
                      </a:stretch>
                    </p:blipFill>
                    <p:spPr>
                      <a:xfrm>
                        <a:off x="7436052" y="1486630"/>
                        <a:ext cx="443938" cy="504000"/>
                      </a:xfrm>
                      <a:prstGeom prst="rect">
                        <a:avLst/>
                      </a:prstGeom>
                      <a:noFill/>
                      <a:ln w="9525">
                        <a:noFill/>
                      </a:ln>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900" b="1" dirty="0">
                <a:latin typeface="微软雅黑" panose="020B0503020204020204" pitchFamily="34" charset="-122"/>
                <a:ea typeface="微软雅黑" panose="020B0503020204020204" pitchFamily="34" charset="-122"/>
              </a:rPr>
              <a:t>用户</a:t>
            </a:r>
            <a:endParaRPr kumimoji="1" lang="en-US" altLang="zh-CN" sz="900" b="1" dirty="0" smtClean="0">
              <a:latin typeface="微软雅黑" panose="020B0503020204020204" pitchFamily="34" charset="-122"/>
              <a:ea typeface="微软雅黑" panose="020B0503020204020204" pitchFamily="34" charset="-122"/>
            </a:endParaRPr>
          </a:p>
          <a:p>
            <a:pPr algn="ctr" eaLnBrk="1" hangingPunct="1"/>
            <a:r>
              <a:rPr kumimoji="1" lang="zh-CN" altLang="en-US" sz="900" b="1" dirty="0" smtClean="0">
                <a:latin typeface="微软雅黑" panose="020B0503020204020204" pitchFamily="34" charset="-122"/>
                <a:ea typeface="微软雅黑" panose="020B0503020204020204" pitchFamily="34" charset="-122"/>
              </a:rPr>
              <a:t>收件人</a:t>
            </a:r>
            <a:endParaRPr kumimoji="1" lang="zh-CN" altLang="en-US" sz="900" b="1" dirty="0" smtClean="0">
              <a:latin typeface="微软雅黑" panose="020B0503020204020204" pitchFamily="34" charset="-122"/>
              <a:ea typeface="微软雅黑" panose="020B0503020204020204" pitchFamily="34" charset="-122"/>
            </a:endParaRPr>
          </a:p>
        </p:txBody>
      </p:sp>
      <p:sp>
        <p:nvSpPr>
          <p:cNvPr id="3" name="矩形 2"/>
          <p:cNvSpPr/>
          <p:nvPr/>
        </p:nvSpPr>
        <p:spPr>
          <a:xfrm>
            <a:off x="969398" y="3132474"/>
            <a:ext cx="657976" cy="502702"/>
          </a:xfrm>
          <a:prstGeom prst="rect">
            <a:avLst/>
          </a:prstGeom>
          <a:noFill/>
        </p:spPr>
        <p:txBody>
          <a:bodyPr wrap="square" anchor="ctr">
            <a:spAutoFit/>
          </a:bodyPr>
          <a:lstStyle/>
          <a:p>
            <a:pPr algn="ctr">
              <a:lnSpc>
                <a:spcPts val="1600"/>
              </a:lnSpc>
            </a:pPr>
            <a:r>
              <a:rPr lang="zh-CN" altLang="en-US" sz="1300" b="1" dirty="0" smtClean="0">
                <a:solidFill>
                  <a:srgbClr val="C00000"/>
                </a:solidFill>
                <a:latin typeface="微软雅黑" panose="020B0503020204020204" pitchFamily="34" charset="-122"/>
                <a:ea typeface="微软雅黑" panose="020B0503020204020204" pitchFamily="34" charset="-122"/>
              </a:rPr>
              <a:t>“推”</a:t>
            </a:r>
            <a:endParaRPr lang="en-US" altLang="zh-CN" sz="1300" b="1" dirty="0" smtClean="0">
              <a:solidFill>
                <a:srgbClr val="C00000"/>
              </a:solidFill>
              <a:latin typeface="微软雅黑" panose="020B0503020204020204" pitchFamily="34" charset="-122"/>
              <a:ea typeface="微软雅黑" panose="020B0503020204020204" pitchFamily="34" charset="-122"/>
            </a:endParaRPr>
          </a:p>
          <a:p>
            <a:pPr algn="ctr">
              <a:lnSpc>
                <a:spcPts val="1600"/>
              </a:lnSpc>
            </a:pPr>
            <a:r>
              <a:rPr lang="en-US" altLang="zh-CN" sz="1300" b="1" dirty="0" smtClean="0">
                <a:solidFill>
                  <a:srgbClr val="C00000"/>
                </a:solidFill>
                <a:latin typeface="微软雅黑" panose="020B0503020204020204" pitchFamily="34" charset="-122"/>
                <a:ea typeface="微软雅黑" panose="020B0503020204020204" pitchFamily="34" charset="-122"/>
              </a:rPr>
              <a:t>(</a:t>
            </a:r>
            <a:r>
              <a:rPr lang="en-US" altLang="zh-CN" sz="1200" b="1" dirty="0">
                <a:solidFill>
                  <a:srgbClr val="C00000"/>
                </a:solidFill>
                <a:latin typeface="微软雅黑" panose="020B0503020204020204" pitchFamily="34" charset="-122"/>
                <a:ea typeface="微软雅黑" panose="020B0503020204020204" pitchFamily="34" charset="-122"/>
              </a:rPr>
              <a:t>push</a:t>
            </a:r>
            <a:r>
              <a:rPr lang="en-US" altLang="zh-CN" sz="1300" b="1" dirty="0">
                <a:solidFill>
                  <a:srgbClr val="C00000"/>
                </a:solidFill>
                <a:latin typeface="微软雅黑" panose="020B0503020204020204" pitchFamily="34" charset="-122"/>
                <a:ea typeface="微软雅黑" panose="020B0503020204020204" pitchFamily="34" charset="-122"/>
              </a:rPr>
              <a:t>)</a:t>
            </a:r>
            <a:endParaRPr lang="zh-CN" altLang="en-US" sz="1300" b="1" dirty="0">
              <a:solidFill>
                <a:srgbClr val="C00000"/>
              </a:solidFill>
              <a:latin typeface="微软雅黑" panose="020B0503020204020204" pitchFamily="34" charset="-122"/>
              <a:ea typeface="微软雅黑" panose="020B0503020204020204" pitchFamily="34" charset="-122"/>
            </a:endParaRPr>
          </a:p>
        </p:txBody>
      </p:sp>
      <p:sp>
        <p:nvSpPr>
          <p:cNvPr id="401" name="矩形 400"/>
          <p:cNvSpPr/>
          <p:nvPr/>
        </p:nvSpPr>
        <p:spPr>
          <a:xfrm>
            <a:off x="7471795" y="3150681"/>
            <a:ext cx="657976" cy="502702"/>
          </a:xfrm>
          <a:prstGeom prst="rect">
            <a:avLst/>
          </a:prstGeom>
          <a:noFill/>
        </p:spPr>
        <p:txBody>
          <a:bodyPr wrap="square" anchor="ctr">
            <a:spAutoFit/>
          </a:bodyPr>
          <a:lstStyle/>
          <a:p>
            <a:pPr algn="ctr">
              <a:lnSpc>
                <a:spcPts val="1600"/>
              </a:lnSpc>
            </a:pPr>
            <a:r>
              <a:rPr lang="zh-CN" altLang="en-US" sz="1300" b="1" dirty="0" smtClean="0">
                <a:solidFill>
                  <a:srgbClr val="C00000"/>
                </a:solidFill>
                <a:latin typeface="微软雅黑" panose="020B0503020204020204" pitchFamily="34" charset="-122"/>
                <a:ea typeface="微软雅黑" panose="020B0503020204020204" pitchFamily="34" charset="-122"/>
              </a:rPr>
              <a:t>“拉”</a:t>
            </a:r>
            <a:endParaRPr lang="en-US" altLang="zh-CN" sz="1300" b="1" dirty="0" smtClean="0">
              <a:solidFill>
                <a:srgbClr val="C00000"/>
              </a:solidFill>
              <a:latin typeface="微软雅黑" panose="020B0503020204020204" pitchFamily="34" charset="-122"/>
              <a:ea typeface="微软雅黑" panose="020B0503020204020204" pitchFamily="34" charset="-122"/>
            </a:endParaRPr>
          </a:p>
          <a:p>
            <a:pPr algn="ctr">
              <a:lnSpc>
                <a:spcPts val="1600"/>
              </a:lnSpc>
            </a:pPr>
            <a:r>
              <a:rPr lang="en-US" altLang="zh-CN" sz="1300" b="1" dirty="0" smtClean="0">
                <a:solidFill>
                  <a:srgbClr val="C00000"/>
                </a:solidFill>
                <a:latin typeface="微软雅黑" panose="020B0503020204020204" pitchFamily="34" charset="-122"/>
                <a:ea typeface="微软雅黑" panose="020B0503020204020204" pitchFamily="34" charset="-122"/>
              </a:rPr>
              <a:t>(</a:t>
            </a:r>
            <a:r>
              <a:rPr lang="en-US" altLang="zh-CN" sz="1200" b="1" dirty="0" smtClean="0">
                <a:solidFill>
                  <a:srgbClr val="C00000"/>
                </a:solidFill>
                <a:latin typeface="微软雅黑" panose="020B0503020204020204" pitchFamily="34" charset="-122"/>
                <a:ea typeface="微软雅黑" panose="020B0503020204020204" pitchFamily="34" charset="-122"/>
              </a:rPr>
              <a:t>pull</a:t>
            </a:r>
            <a:r>
              <a:rPr lang="en-US" altLang="zh-CN" sz="1300" b="1" dirty="0" smtClean="0">
                <a:solidFill>
                  <a:srgbClr val="C00000"/>
                </a:solidFill>
                <a:latin typeface="微软雅黑" panose="020B0503020204020204" pitchFamily="34" charset="-122"/>
                <a:ea typeface="微软雅黑" panose="020B0503020204020204" pitchFamily="34" charset="-122"/>
              </a:rPr>
              <a:t>)</a:t>
            </a:r>
            <a:endParaRPr lang="zh-CN" altLang="en-US" sz="13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par>
                                <p:cTn id="8" presetID="22" presetClass="entr" presetSubtype="8" repeatCount="3000"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left)">
                                      <p:cBhvr>
                                        <p:cTn id="10" dur="1000"/>
                                        <p:tgtEl>
                                          <p:spTgt spid="351"/>
                                        </p:tgtEl>
                                      </p:cBhvr>
                                    </p:animEffect>
                                  </p:childTnLst>
                                </p:cTn>
                              </p:par>
                              <p:par>
                                <p:cTn id="11" presetID="35" presetClass="emph" presetSubtype="0" repeatCount="3000" fill="hold" grpId="0" nodeType="withEffect">
                                  <p:stCondLst>
                                    <p:cond delay="0"/>
                                  </p:stCondLst>
                                  <p:childTnLst>
                                    <p:anim calcmode="discrete" valueType="str">
                                      <p:cBhvr>
                                        <p:cTn id="12" dur="1000" fill="hold"/>
                                        <p:tgtEl>
                                          <p:spTgt spid="3"/>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4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3" grpId="0" animBg="1"/>
      <p:bldP spid="3" grpId="0"/>
      <p:bldP spid="40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399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437179" y="1206744"/>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发送和接收电子邮件的几个重要步骤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601045"/>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发件人</a:t>
            </a:r>
            <a:r>
              <a:rPr lang="zh-CN" altLang="en-US" sz="2000" b="1" dirty="0">
                <a:latin typeface="微软雅黑" panose="020B0503020204020204" pitchFamily="34" charset="-122"/>
                <a:ea typeface="微软雅黑" panose="020B0503020204020204" pitchFamily="34" charset="-122"/>
              </a:rPr>
              <a:t>调用 </a:t>
            </a:r>
            <a:r>
              <a:rPr lang="en-US" altLang="zh-CN" sz="2000" b="1" dirty="0">
                <a:latin typeface="微软雅黑" panose="020B0503020204020204" pitchFamily="34" charset="-122"/>
                <a:ea typeface="微软雅黑" panose="020B0503020204020204" pitchFamily="34" charset="-122"/>
              </a:rPr>
              <a:t>PC </a:t>
            </a:r>
            <a:r>
              <a:rPr lang="zh-CN" altLang="en-US" sz="2000" b="1" dirty="0">
                <a:latin typeface="微软雅黑" panose="020B0503020204020204" pitchFamily="34" charset="-122"/>
                <a:ea typeface="微软雅黑" panose="020B0503020204020204" pitchFamily="34" charset="-122"/>
              </a:rPr>
              <a:t>中的用户代理撰写和编辑要发送的邮件。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发件人</a:t>
            </a:r>
            <a:r>
              <a:rPr lang="zh-CN" altLang="en-US" sz="2000" b="1" dirty="0">
                <a:latin typeface="微软雅黑" panose="020B0503020204020204" pitchFamily="34" charset="-122"/>
                <a:ea typeface="微软雅黑" panose="020B0503020204020204" pitchFamily="34" charset="-122"/>
              </a:rPr>
              <a:t>的用户代理把邮件用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协议发给发送方邮件服务器。</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服务器把邮件临时存放在邮件缓存队列中，等待发送。</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发送</a:t>
            </a:r>
            <a:r>
              <a:rPr lang="zh-CN" altLang="en-US" sz="2000" b="1" dirty="0">
                <a:latin typeface="微软雅黑" panose="020B0503020204020204" pitchFamily="34" charset="-122"/>
                <a:ea typeface="微软雅黑" panose="020B0503020204020204" pitchFamily="34" charset="-122"/>
              </a:rPr>
              <a:t>方邮件服务器的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客户与接收方邮件服务器的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服务器建立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连接，然后就把邮件缓存队列中的邮件依次发送出去。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437179" y="1316472"/>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发送和接收电子邮件的几个重要步骤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10773"/>
            <a:ext cx="8121929"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startAt="6"/>
            </a:pPr>
            <a:r>
              <a:rPr lang="zh-CN" altLang="en-US" sz="2000" b="1" dirty="0" smtClean="0">
                <a:latin typeface="微软雅黑" panose="020B0503020204020204" pitchFamily="34" charset="-122"/>
                <a:ea typeface="微软雅黑" panose="020B0503020204020204" pitchFamily="34" charset="-122"/>
              </a:rPr>
              <a:t>运行</a:t>
            </a:r>
            <a:r>
              <a:rPr lang="zh-CN" altLang="en-US" sz="2000" b="1" dirty="0">
                <a:latin typeface="微软雅黑" panose="020B0503020204020204" pitchFamily="34" charset="-122"/>
                <a:ea typeface="微软雅黑" panose="020B0503020204020204" pitchFamily="34" charset="-122"/>
              </a:rPr>
              <a:t>在接收方邮件服务器中的</a:t>
            </a:r>
            <a:r>
              <a:rPr lang="en-US" altLang="zh-CN" sz="2000" b="1" dirty="0">
                <a:latin typeface="微软雅黑" panose="020B0503020204020204" pitchFamily="34" charset="-122"/>
                <a:ea typeface="微软雅黑" panose="020B0503020204020204" pitchFamily="34" charset="-122"/>
              </a:rPr>
              <a:t>SMTP</a:t>
            </a:r>
            <a:r>
              <a:rPr lang="zh-CN" altLang="en-US" sz="2000" b="1" dirty="0">
                <a:latin typeface="微软雅黑" panose="020B0503020204020204" pitchFamily="34" charset="-122"/>
                <a:ea typeface="微软雅黑" panose="020B0503020204020204" pitchFamily="34" charset="-122"/>
              </a:rPr>
              <a:t>服务器进 程收到邮件后，把邮件放入收件人的用户邮箱中，等待收件人进行读取。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startAt="6"/>
            </a:pPr>
            <a:r>
              <a:rPr lang="zh-CN" altLang="en-US" sz="2000" b="1" dirty="0" smtClean="0">
                <a:latin typeface="微软雅黑" panose="020B0503020204020204" pitchFamily="34" charset="-122"/>
                <a:ea typeface="微软雅黑" panose="020B0503020204020204" pitchFamily="34" charset="-122"/>
              </a:rPr>
              <a:t>收件人</a:t>
            </a:r>
            <a:r>
              <a:rPr lang="zh-CN" altLang="en-US" sz="2000" b="1" dirty="0">
                <a:latin typeface="微软雅黑" panose="020B0503020204020204" pitchFamily="34" charset="-122"/>
                <a:ea typeface="微软雅黑" panose="020B0503020204020204" pitchFamily="34" charset="-122"/>
              </a:rPr>
              <a:t>在打算收信时，就</a:t>
            </a:r>
            <a:r>
              <a:rPr lang="zh-CN" altLang="en-US" sz="2000" b="1" dirty="0" smtClean="0">
                <a:latin typeface="微软雅黑" panose="020B0503020204020204" pitchFamily="34" charset="-122"/>
                <a:ea typeface="微软雅黑" panose="020B0503020204020204" pitchFamily="34" charset="-122"/>
              </a:rPr>
              <a:t>运行</a:t>
            </a:r>
            <a:r>
              <a:rPr lang="en-US" altLang="zh-CN" sz="2000" b="1" dirty="0" smtClean="0">
                <a:latin typeface="微软雅黑" panose="020B0503020204020204" pitchFamily="34" charset="-122"/>
                <a:ea typeface="微软雅黑" panose="020B0503020204020204" pitchFamily="34" charset="-122"/>
              </a:rPr>
              <a:t>PC</a:t>
            </a:r>
            <a:r>
              <a:rPr lang="zh-CN" altLang="en-US" sz="2000" b="1" dirty="0" smtClean="0">
                <a:latin typeface="微软雅黑" panose="020B0503020204020204" pitchFamily="34" charset="-122"/>
                <a:ea typeface="微软雅黑" panose="020B0503020204020204" pitchFamily="34" charset="-122"/>
              </a:rPr>
              <a:t>机</a:t>
            </a:r>
            <a:r>
              <a:rPr lang="zh-CN" altLang="en-US" sz="2000" b="1" dirty="0">
                <a:latin typeface="微软雅黑" panose="020B0503020204020204" pitchFamily="34" charset="-122"/>
                <a:ea typeface="微软雅黑" panose="020B0503020204020204" pitchFamily="34" charset="-122"/>
              </a:rPr>
              <a:t>中的用户代理，</a:t>
            </a:r>
            <a:r>
              <a:rPr lang="zh-CN" altLang="en-US" sz="2000" b="1" dirty="0" smtClean="0">
                <a:latin typeface="微软雅黑" panose="020B0503020204020204" pitchFamily="34" charset="-122"/>
                <a:ea typeface="微软雅黑" panose="020B0503020204020204" pitchFamily="34" charset="-122"/>
              </a:rPr>
              <a:t>使用</a:t>
            </a:r>
            <a:r>
              <a:rPr lang="en-US" altLang="zh-CN" sz="2000" b="1" dirty="0" smtClean="0">
                <a:latin typeface="微软雅黑" panose="020B0503020204020204" pitchFamily="34" charset="-122"/>
                <a:ea typeface="微软雅黑" panose="020B0503020204020204" pitchFamily="34" charset="-122"/>
              </a:rPr>
              <a:t>POP3</a:t>
            </a:r>
            <a:r>
              <a:rPr lang="zh-CN" altLang="en-US" sz="2000" b="1" dirty="0" smtClean="0">
                <a:latin typeface="微软雅黑" panose="020B0503020204020204" pitchFamily="34" charset="-122"/>
                <a:ea typeface="微软雅黑" panose="020B0503020204020204" pitchFamily="34" charset="-122"/>
              </a:rPr>
              <a:t>（或 </a:t>
            </a:r>
            <a:r>
              <a:rPr lang="en-US" altLang="zh-CN" sz="2000" b="1" dirty="0">
                <a:latin typeface="微软雅黑" panose="020B0503020204020204" pitchFamily="34" charset="-122"/>
                <a:ea typeface="微软雅黑" panose="020B0503020204020204" pitchFamily="34" charset="-122"/>
              </a:rPr>
              <a:t>IMAP</a:t>
            </a:r>
            <a:r>
              <a:rPr lang="zh-CN" altLang="en-US" sz="2000" b="1" dirty="0">
                <a:latin typeface="微软雅黑" panose="020B0503020204020204" pitchFamily="34" charset="-122"/>
                <a:ea typeface="微软雅黑" panose="020B0503020204020204" pitchFamily="34" charset="-122"/>
              </a:rPr>
              <a:t>）协议读取发送给自己的邮件。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圆角矩形 18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36" name="Rectangle 6"/>
          <p:cNvSpPr>
            <a:spLocks noChangeArrowheads="1"/>
          </p:cNvSpPr>
          <p:nvPr/>
        </p:nvSpPr>
        <p:spPr bwMode="auto">
          <a:xfrm>
            <a:off x="2803462" y="600654"/>
            <a:ext cx="35557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树状结构的 </a:t>
            </a:r>
            <a:r>
              <a:rPr lang="en-US" altLang="zh-CN" sz="2000" b="1" dirty="0">
                <a:solidFill>
                  <a:schemeClr val="bg1"/>
                </a:solidFill>
                <a:latin typeface="微软雅黑" panose="020B0503020204020204" pitchFamily="34" charset="-122"/>
                <a:ea typeface="微软雅黑" panose="020B0503020204020204" pitchFamily="34" charset="-122"/>
              </a:rPr>
              <a:t>DNS </a:t>
            </a:r>
            <a:r>
              <a:rPr lang="zh-CN" altLang="en-US" sz="2000" b="1" dirty="0">
                <a:solidFill>
                  <a:schemeClr val="bg1"/>
                </a:solidFill>
                <a:latin typeface="微软雅黑" panose="020B0503020204020204" pitchFamily="34" charset="-122"/>
                <a:ea typeface="微软雅黑" panose="020B0503020204020204" pitchFamily="34" charset="-122"/>
              </a:rPr>
              <a:t>域名</a:t>
            </a:r>
            <a:r>
              <a:rPr lang="zh-CN" altLang="en-US" sz="2000" b="1" dirty="0" smtClean="0">
                <a:solidFill>
                  <a:schemeClr val="bg1"/>
                </a:solidFill>
                <a:latin typeface="微软雅黑" panose="020B0503020204020204" pitchFamily="34" charset="-122"/>
                <a:ea typeface="微软雅黑" panose="020B0503020204020204" pitchFamily="34" charset="-122"/>
              </a:rPr>
              <a:t>服务器</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124956" y="1342755"/>
            <a:ext cx="6831277" cy="2755833"/>
            <a:chOff x="128464" y="1556792"/>
            <a:chExt cx="9873325" cy="3983038"/>
          </a:xfrm>
        </p:grpSpPr>
        <p:sp>
          <p:nvSpPr>
            <p:cNvPr id="276" name="AutoShape 31"/>
            <p:cNvSpPr>
              <a:spLocks noChangeArrowheads="1"/>
            </p:cNvSpPr>
            <p:nvPr/>
          </p:nvSpPr>
          <p:spPr bwMode="auto">
            <a:xfrm>
              <a:off x="4154498" y="3455442"/>
              <a:ext cx="2858294" cy="2084388"/>
            </a:xfrm>
            <a:prstGeom prst="roundRect">
              <a:avLst>
                <a:gd name="adj" fmla="val 16667"/>
              </a:avLst>
            </a:prstGeom>
            <a:solidFill>
              <a:srgbClr val="00FFCC"/>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grpSp>
          <p:nvGrpSpPr>
            <p:cNvPr id="277" name="Group 5"/>
            <p:cNvGrpSpPr/>
            <p:nvPr/>
          </p:nvGrpSpPr>
          <p:grpSpPr bwMode="auto">
            <a:xfrm>
              <a:off x="3540531" y="2160043"/>
              <a:ext cx="4677833" cy="392113"/>
              <a:chOff x="2294" y="572"/>
              <a:chExt cx="2450" cy="318"/>
            </a:xfrm>
          </p:grpSpPr>
          <p:sp>
            <p:nvSpPr>
              <p:cNvPr id="278" name="Line 6"/>
              <p:cNvSpPr>
                <a:spLocks noChangeShapeType="1"/>
              </p:cNvSpPr>
              <p:nvPr/>
            </p:nvSpPr>
            <p:spPr bwMode="auto">
              <a:xfrm flipV="1">
                <a:off x="2294" y="572"/>
                <a:ext cx="1089" cy="3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79" name="Line 7"/>
              <p:cNvSpPr>
                <a:spLocks noChangeShapeType="1"/>
              </p:cNvSpPr>
              <p:nvPr/>
            </p:nvSpPr>
            <p:spPr bwMode="auto">
              <a:xfrm>
                <a:off x="3474" y="572"/>
                <a:ext cx="0" cy="3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0" name="Line 8"/>
              <p:cNvSpPr>
                <a:spLocks noChangeShapeType="1"/>
              </p:cNvSpPr>
              <p:nvPr/>
            </p:nvSpPr>
            <p:spPr bwMode="auto">
              <a:xfrm flipH="1" flipV="1">
                <a:off x="3565" y="572"/>
                <a:ext cx="1179" cy="3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281" name="Rectangle 9"/>
            <p:cNvSpPr>
              <a:spLocks noChangeArrowheads="1"/>
            </p:cNvSpPr>
            <p:nvPr/>
          </p:nvSpPr>
          <p:spPr bwMode="auto">
            <a:xfrm>
              <a:off x="4847573" y="1639342"/>
              <a:ext cx="1905529" cy="496888"/>
            </a:xfrm>
            <a:prstGeom prst="rect">
              <a:avLst/>
            </a:prstGeom>
            <a:solidFill>
              <a:srgbClr val="CC00CC"/>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根域名服务器</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2" name="Rectangle 10"/>
            <p:cNvSpPr>
              <a:spLocks noChangeArrowheads="1"/>
            </p:cNvSpPr>
            <p:nvPr/>
          </p:nvSpPr>
          <p:spPr bwMode="auto">
            <a:xfrm>
              <a:off x="2508656" y="2552156"/>
              <a:ext cx="1905529" cy="4968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kumimoji="1" lang="en-US" altLang="zh-CN" sz="1400" b="1">
                  <a:solidFill>
                    <a:schemeClr val="bg1"/>
                  </a:solidFill>
                  <a:latin typeface="微软雅黑" panose="020B0503020204020204" pitchFamily="34" charset="-122"/>
                  <a:ea typeface="微软雅黑" panose="020B0503020204020204" pitchFamily="34" charset="-122"/>
                </a:rPr>
                <a:t>org </a:t>
              </a:r>
              <a:r>
                <a:rPr kumimoji="1" lang="zh-CN" altLang="en-US" sz="1400" b="1">
                  <a:solidFill>
                    <a:schemeClr val="bg1"/>
                  </a:solidFill>
                  <a:latin typeface="微软雅黑" panose="020B0503020204020204" pitchFamily="34" charset="-122"/>
                  <a:ea typeface="微软雅黑" panose="020B0503020204020204" pitchFamily="34" charset="-122"/>
                </a:rPr>
                <a:t>域名服务器</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283" name="Rectangle 11"/>
            <p:cNvSpPr>
              <a:spLocks noChangeArrowheads="1"/>
            </p:cNvSpPr>
            <p:nvPr/>
          </p:nvSpPr>
          <p:spPr bwMode="auto">
            <a:xfrm>
              <a:off x="4847573" y="2552156"/>
              <a:ext cx="1905529" cy="496887"/>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com </a:t>
              </a:r>
              <a:r>
                <a:rPr kumimoji="1" lang="zh-CN" altLang="en-US" sz="1400" b="1" dirty="0">
                  <a:solidFill>
                    <a:schemeClr val="bg1"/>
                  </a:solidFill>
                  <a:latin typeface="微软雅黑" panose="020B0503020204020204" pitchFamily="34" charset="-122"/>
                  <a:ea typeface="微软雅黑" panose="020B0503020204020204" pitchFamily="34" charset="-122"/>
                </a:rPr>
                <a:t>域名服务器</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4" name="Rectangle 12"/>
            <p:cNvSpPr>
              <a:spLocks noChangeArrowheads="1"/>
            </p:cNvSpPr>
            <p:nvPr/>
          </p:nvSpPr>
          <p:spPr bwMode="auto">
            <a:xfrm>
              <a:off x="7188210" y="2552156"/>
              <a:ext cx="1905529" cy="496887"/>
            </a:xfrm>
            <a:prstGeom prst="rect">
              <a:avLst/>
            </a:prstGeom>
            <a:solidFill>
              <a:srgbClr val="7030A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solidFill>
                    <a:schemeClr val="bg1"/>
                  </a:solidFill>
                  <a:latin typeface="微软雅黑" panose="020B0503020204020204" pitchFamily="34" charset="-122"/>
                  <a:ea typeface="微软雅黑" panose="020B0503020204020204" pitchFamily="34" charset="-122"/>
                </a:rPr>
                <a:t>edu </a:t>
              </a:r>
              <a:r>
                <a:rPr kumimoji="1" lang="zh-CN" altLang="en-US" sz="1400" b="1">
                  <a:solidFill>
                    <a:schemeClr val="bg1"/>
                  </a:solidFill>
                  <a:latin typeface="微软雅黑" panose="020B0503020204020204" pitchFamily="34" charset="-122"/>
                  <a:ea typeface="微软雅黑" panose="020B0503020204020204" pitchFamily="34" charset="-122"/>
                </a:rPr>
                <a:t>域名服务器</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grpSp>
          <p:nvGrpSpPr>
            <p:cNvPr id="285" name="Group 13"/>
            <p:cNvGrpSpPr/>
            <p:nvPr/>
          </p:nvGrpSpPr>
          <p:grpSpPr bwMode="auto">
            <a:xfrm>
              <a:off x="7704147" y="3049042"/>
              <a:ext cx="866775" cy="249238"/>
              <a:chOff x="2875" y="1143"/>
              <a:chExt cx="330" cy="132"/>
            </a:xfrm>
          </p:grpSpPr>
          <p:sp>
            <p:nvSpPr>
              <p:cNvPr id="286" name="Line 14"/>
              <p:cNvSpPr>
                <a:spLocks noChangeShapeType="1"/>
              </p:cNvSpPr>
              <p:nvPr/>
            </p:nvSpPr>
            <p:spPr bwMode="auto">
              <a:xfrm>
                <a:off x="3061"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7" name="Line 15"/>
              <p:cNvSpPr>
                <a:spLocks noChangeShapeType="1"/>
              </p:cNvSpPr>
              <p:nvPr/>
            </p:nvSpPr>
            <p:spPr bwMode="auto">
              <a:xfrm>
                <a:off x="3050" y="1143"/>
                <a:ext cx="37" cy="1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8" name="Line 16"/>
              <p:cNvSpPr>
                <a:spLocks noChangeShapeType="1"/>
              </p:cNvSpPr>
              <p:nvPr/>
            </p:nvSpPr>
            <p:spPr bwMode="auto">
              <a:xfrm flipH="1">
                <a:off x="2875"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9" name="Line 17"/>
              <p:cNvSpPr>
                <a:spLocks noChangeShapeType="1"/>
              </p:cNvSpPr>
              <p:nvPr/>
            </p:nvSpPr>
            <p:spPr bwMode="auto">
              <a:xfrm flipH="1">
                <a:off x="2980" y="1143"/>
                <a:ext cx="54" cy="1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290" name="Text Box 18"/>
            <p:cNvSpPr txBox="1">
              <a:spLocks noChangeArrowheads="1"/>
            </p:cNvSpPr>
            <p:nvPr/>
          </p:nvSpPr>
          <p:spPr bwMode="auto">
            <a:xfrm>
              <a:off x="9263996" y="2533411"/>
              <a:ext cx="480049" cy="4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p:txBody>
        </p:sp>
        <p:grpSp>
          <p:nvGrpSpPr>
            <p:cNvPr id="291" name="Group 19"/>
            <p:cNvGrpSpPr/>
            <p:nvPr/>
          </p:nvGrpSpPr>
          <p:grpSpPr bwMode="auto">
            <a:xfrm>
              <a:off x="3028033" y="3049042"/>
              <a:ext cx="866775" cy="249238"/>
              <a:chOff x="2875" y="1143"/>
              <a:chExt cx="330" cy="132"/>
            </a:xfrm>
          </p:grpSpPr>
          <p:sp>
            <p:nvSpPr>
              <p:cNvPr id="292" name="Line 20"/>
              <p:cNvSpPr>
                <a:spLocks noChangeShapeType="1"/>
              </p:cNvSpPr>
              <p:nvPr/>
            </p:nvSpPr>
            <p:spPr bwMode="auto">
              <a:xfrm>
                <a:off x="3061"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3" name="Line 21"/>
              <p:cNvSpPr>
                <a:spLocks noChangeShapeType="1"/>
              </p:cNvSpPr>
              <p:nvPr/>
            </p:nvSpPr>
            <p:spPr bwMode="auto">
              <a:xfrm>
                <a:off x="3050" y="1143"/>
                <a:ext cx="37" cy="12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4" name="Line 22"/>
              <p:cNvSpPr>
                <a:spLocks noChangeShapeType="1"/>
              </p:cNvSpPr>
              <p:nvPr/>
            </p:nvSpPr>
            <p:spPr bwMode="auto">
              <a:xfrm flipH="1">
                <a:off x="2875" y="1143"/>
                <a:ext cx="144" cy="1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5" name="Line 23"/>
              <p:cNvSpPr>
                <a:spLocks noChangeShapeType="1"/>
              </p:cNvSpPr>
              <p:nvPr/>
            </p:nvSpPr>
            <p:spPr bwMode="auto">
              <a:xfrm flipH="1">
                <a:off x="2980" y="1143"/>
                <a:ext cx="54" cy="12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296" name="Line 24"/>
            <p:cNvSpPr>
              <a:spLocks noChangeShapeType="1"/>
            </p:cNvSpPr>
            <p:nvPr/>
          </p:nvSpPr>
          <p:spPr bwMode="auto">
            <a:xfrm>
              <a:off x="5943081" y="3049042"/>
              <a:ext cx="376634" cy="249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7" name="Line 25"/>
            <p:cNvSpPr>
              <a:spLocks noChangeShapeType="1"/>
            </p:cNvSpPr>
            <p:nvPr/>
          </p:nvSpPr>
          <p:spPr bwMode="auto">
            <a:xfrm>
              <a:off x="5913843" y="3049043"/>
              <a:ext cx="98029" cy="244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8" name="Line 26"/>
            <p:cNvSpPr>
              <a:spLocks noChangeShapeType="1"/>
            </p:cNvSpPr>
            <p:nvPr/>
          </p:nvSpPr>
          <p:spPr bwMode="auto">
            <a:xfrm flipH="1">
              <a:off x="5452940" y="3049042"/>
              <a:ext cx="378354" cy="249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9" name="Line 27"/>
            <p:cNvSpPr>
              <a:spLocks noChangeShapeType="1"/>
            </p:cNvSpPr>
            <p:nvPr/>
          </p:nvSpPr>
          <p:spPr bwMode="auto">
            <a:xfrm flipH="1">
              <a:off x="5590523" y="3049042"/>
              <a:ext cx="282046" cy="6683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00" name="Rectangle 29"/>
            <p:cNvSpPr>
              <a:spLocks noChangeArrowheads="1"/>
            </p:cNvSpPr>
            <p:nvPr/>
          </p:nvSpPr>
          <p:spPr bwMode="auto">
            <a:xfrm>
              <a:off x="4587885" y="4654449"/>
              <a:ext cx="1907248" cy="7237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anose="020B0503020204020204" pitchFamily="34" charset="-122"/>
                  <a:ea typeface="微软雅黑" panose="020B0503020204020204" pitchFamily="34" charset="-122"/>
                </a:rPr>
                <a:t>y.abc.com</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eaLnBrk="1" hangingPunct="1"/>
              <a:r>
                <a:rPr lang="zh-CN" altLang="en-US" sz="1400" b="1" dirty="0">
                  <a:solidFill>
                    <a:srgbClr val="0000FF"/>
                  </a:solidFill>
                  <a:latin typeface="微软雅黑" panose="020B0503020204020204" pitchFamily="34" charset="-122"/>
                  <a:ea typeface="微软雅黑" panose="020B0503020204020204" pitchFamily="34" charset="-122"/>
                </a:rPr>
                <a:t>域名服务器</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01" name="Line 30"/>
            <p:cNvSpPr>
              <a:spLocks noChangeShapeType="1"/>
            </p:cNvSpPr>
            <p:nvPr/>
          </p:nvSpPr>
          <p:spPr bwMode="auto">
            <a:xfrm>
              <a:off x="5538929" y="4211093"/>
              <a:ext cx="0" cy="4984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02" name="Line 32"/>
            <p:cNvSpPr>
              <a:spLocks noChangeShapeType="1"/>
            </p:cNvSpPr>
            <p:nvPr/>
          </p:nvSpPr>
          <p:spPr bwMode="auto">
            <a:xfrm flipH="1" flipV="1">
              <a:off x="6557046" y="3918993"/>
              <a:ext cx="1394752" cy="180975"/>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03" name="Text Box 33"/>
            <p:cNvSpPr txBox="1">
              <a:spLocks noChangeArrowheads="1"/>
            </p:cNvSpPr>
            <p:nvPr/>
          </p:nvSpPr>
          <p:spPr bwMode="auto">
            <a:xfrm>
              <a:off x="7849639" y="3831681"/>
              <a:ext cx="2099521" cy="75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err="1">
                  <a:solidFill>
                    <a:srgbClr val="0000FF"/>
                  </a:solidFill>
                  <a:latin typeface="微软雅黑" panose="020B0503020204020204" pitchFamily="34" charset="-122"/>
                  <a:ea typeface="微软雅黑" panose="020B0503020204020204" pitchFamily="34" charset="-122"/>
                </a:rPr>
                <a:t>abc</a:t>
              </a:r>
              <a:r>
                <a:rPr lang="en-US" altLang="zh-CN" sz="1400" b="1" dirty="0">
                  <a:solidFill>
                    <a:srgbClr val="0000FF"/>
                  </a:solidFill>
                  <a:latin typeface="微软雅黑" panose="020B0503020204020204" pitchFamily="34" charset="-122"/>
                  <a:ea typeface="微软雅黑" panose="020B0503020204020204" pitchFamily="34" charset="-122"/>
                </a:rPr>
                <a:t> </a:t>
              </a:r>
              <a:r>
                <a:rPr lang="zh-CN" altLang="en-US" sz="1400" b="1" dirty="0">
                  <a:solidFill>
                    <a:srgbClr val="0000FF"/>
                  </a:solidFill>
                  <a:latin typeface="微软雅黑" panose="020B0503020204020204" pitchFamily="34" charset="-122"/>
                  <a:ea typeface="微软雅黑" panose="020B0503020204020204" pitchFamily="34" charset="-122"/>
                </a:rPr>
                <a:t>公司有两个</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eaLnBrk="1" hangingPunct="1"/>
              <a:r>
                <a:rPr lang="zh-CN" altLang="en-US" sz="1400" b="1" dirty="0">
                  <a:solidFill>
                    <a:srgbClr val="0000FF"/>
                  </a:solidFill>
                  <a:latin typeface="微软雅黑" panose="020B0503020204020204" pitchFamily="34" charset="-122"/>
                  <a:ea typeface="微软雅黑" panose="020B0503020204020204" pitchFamily="34" charset="-122"/>
                </a:rPr>
                <a:t>权限域名服务器</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nvGrpSpPr>
            <p:cNvPr id="304" name="Group 34"/>
            <p:cNvGrpSpPr/>
            <p:nvPr/>
          </p:nvGrpSpPr>
          <p:grpSpPr bwMode="auto">
            <a:xfrm>
              <a:off x="128464" y="2385468"/>
              <a:ext cx="9873325" cy="830263"/>
              <a:chOff x="158" y="799"/>
              <a:chExt cx="5444" cy="454"/>
            </a:xfrm>
          </p:grpSpPr>
          <p:sp>
            <p:nvSpPr>
              <p:cNvPr id="305" name="Line 35"/>
              <p:cNvSpPr>
                <a:spLocks noChangeShapeType="1"/>
              </p:cNvSpPr>
              <p:nvPr/>
            </p:nvSpPr>
            <p:spPr bwMode="auto">
              <a:xfrm>
                <a:off x="158" y="799"/>
                <a:ext cx="5444" cy="0"/>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06" name="Line 36"/>
              <p:cNvSpPr>
                <a:spLocks noChangeShapeType="1"/>
              </p:cNvSpPr>
              <p:nvPr/>
            </p:nvSpPr>
            <p:spPr bwMode="auto">
              <a:xfrm>
                <a:off x="158" y="1253"/>
                <a:ext cx="5444" cy="0"/>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07" name="Text Box 37"/>
            <p:cNvSpPr txBox="1">
              <a:spLocks noChangeArrowheads="1"/>
            </p:cNvSpPr>
            <p:nvPr/>
          </p:nvSpPr>
          <p:spPr bwMode="auto">
            <a:xfrm>
              <a:off x="147065" y="406345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a:latin typeface="微软雅黑" panose="020B0503020204020204" pitchFamily="34" charset="-122"/>
                  <a:ea typeface="微软雅黑" panose="020B0503020204020204" pitchFamily="34" charset="-122"/>
                </a:rPr>
                <a:t>权限域名服务器</a:t>
              </a:r>
              <a:endParaRPr lang="zh-CN" altLang="en-US" sz="1400" b="1">
                <a:latin typeface="微软雅黑" panose="020B0503020204020204" pitchFamily="34" charset="-122"/>
                <a:ea typeface="微软雅黑" panose="020B0503020204020204" pitchFamily="34" charset="-122"/>
              </a:endParaRPr>
            </a:p>
          </p:txBody>
        </p:sp>
        <p:sp>
          <p:nvSpPr>
            <p:cNvPr id="308" name="Text Box 38"/>
            <p:cNvSpPr txBox="1">
              <a:spLocks noChangeArrowheads="1"/>
            </p:cNvSpPr>
            <p:nvPr/>
          </p:nvSpPr>
          <p:spPr bwMode="auto">
            <a:xfrm>
              <a:off x="265628" y="1696493"/>
              <a:ext cx="1823817"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a:latin typeface="微软雅黑" panose="020B0503020204020204" pitchFamily="34" charset="-122"/>
                  <a:ea typeface="微软雅黑" panose="020B0503020204020204" pitchFamily="34" charset="-122"/>
                </a:rPr>
                <a:t>根域名服务器</a:t>
              </a:r>
              <a:endParaRPr lang="zh-CN" altLang="en-US" sz="1400" b="1">
                <a:latin typeface="微软雅黑" panose="020B0503020204020204" pitchFamily="34" charset="-122"/>
                <a:ea typeface="微软雅黑" panose="020B0503020204020204" pitchFamily="34" charset="-122"/>
              </a:endParaRPr>
            </a:p>
          </p:txBody>
        </p:sp>
        <p:sp>
          <p:nvSpPr>
            <p:cNvPr id="309" name="Text Box 39"/>
            <p:cNvSpPr txBox="1">
              <a:spLocks noChangeArrowheads="1"/>
            </p:cNvSpPr>
            <p:nvPr/>
          </p:nvSpPr>
          <p:spPr bwMode="auto">
            <a:xfrm>
              <a:off x="146205" y="258390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a:latin typeface="微软雅黑" panose="020B0503020204020204" pitchFamily="34" charset="-122"/>
                  <a:ea typeface="微软雅黑" panose="020B0503020204020204" pitchFamily="34" charset="-122"/>
                </a:rPr>
                <a:t>顶级域名服务器</a:t>
              </a:r>
              <a:endParaRPr lang="zh-CN" altLang="en-US" sz="1400" b="1" dirty="0">
                <a:latin typeface="微软雅黑" panose="020B0503020204020204" pitchFamily="34" charset="-122"/>
                <a:ea typeface="微软雅黑" panose="020B0503020204020204" pitchFamily="34" charset="-122"/>
              </a:endParaRPr>
            </a:p>
          </p:txBody>
        </p:sp>
        <p:sp>
          <p:nvSpPr>
            <p:cNvPr id="310" name="Line 40"/>
            <p:cNvSpPr>
              <a:spLocks noChangeShapeType="1"/>
            </p:cNvSpPr>
            <p:nvPr/>
          </p:nvSpPr>
          <p:spPr bwMode="auto">
            <a:xfrm>
              <a:off x="2242089" y="1556792"/>
              <a:ext cx="0" cy="3983038"/>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11" name="Line 41"/>
            <p:cNvSpPr>
              <a:spLocks noChangeShapeType="1"/>
            </p:cNvSpPr>
            <p:nvPr/>
          </p:nvSpPr>
          <p:spPr bwMode="auto">
            <a:xfrm flipH="1">
              <a:off x="6531250" y="4377780"/>
              <a:ext cx="1427427" cy="658812"/>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12" name="Rectangle 43"/>
            <p:cNvSpPr>
              <a:spLocks noChangeArrowheads="1"/>
            </p:cNvSpPr>
            <p:nvPr/>
          </p:nvSpPr>
          <p:spPr bwMode="auto">
            <a:xfrm>
              <a:off x="4575844" y="3683931"/>
              <a:ext cx="1907249" cy="7367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anose="020B0503020204020204" pitchFamily="34" charset="-122"/>
                  <a:ea typeface="微软雅黑" panose="020B0503020204020204" pitchFamily="34" charset="-122"/>
                </a:rPr>
                <a:t>abc.com</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eaLnBrk="1" hangingPunct="1"/>
              <a:r>
                <a:rPr lang="zh-CN" altLang="en-US" sz="1400" b="1" dirty="0">
                  <a:solidFill>
                    <a:srgbClr val="0000FF"/>
                  </a:solidFill>
                  <a:latin typeface="微软雅黑" panose="020B0503020204020204" pitchFamily="34" charset="-122"/>
                  <a:ea typeface="微软雅黑" panose="020B0503020204020204" pitchFamily="34" charset="-122"/>
                </a:rPr>
                <a:t>域名服务器</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91341" y="131647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电子邮件的组成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电子邮件由信封 </a:t>
            </a:r>
            <a:r>
              <a:rPr lang="en-US" altLang="zh-CN" sz="2000" b="1" dirty="0">
                <a:latin typeface="微软雅黑" panose="020B0503020204020204" pitchFamily="34" charset="-122"/>
                <a:ea typeface="微软雅黑" panose="020B0503020204020204" pitchFamily="34" charset="-122"/>
              </a:rPr>
              <a:t>(envelope) </a:t>
            </a:r>
            <a:r>
              <a:rPr lang="zh-CN" altLang="en-US" sz="2000" b="1" dirty="0">
                <a:latin typeface="微软雅黑" panose="020B0503020204020204" pitchFamily="34" charset="-122"/>
                <a:ea typeface="微软雅黑" panose="020B0503020204020204" pitchFamily="34" charset="-122"/>
              </a:rPr>
              <a:t>和内容 </a:t>
            </a:r>
            <a:r>
              <a:rPr lang="en-US" altLang="zh-CN" sz="2000" b="1" dirty="0">
                <a:latin typeface="微软雅黑" panose="020B0503020204020204" pitchFamily="34" charset="-122"/>
                <a:ea typeface="微软雅黑" panose="020B0503020204020204" pitchFamily="34" charset="-122"/>
              </a:rPr>
              <a:t>(content) </a:t>
            </a:r>
            <a:r>
              <a:rPr lang="zh-CN" altLang="en-US" sz="2000" b="1" dirty="0">
                <a:latin typeface="微软雅黑" panose="020B0503020204020204" pitchFamily="34" charset="-122"/>
                <a:ea typeface="微软雅黑" panose="020B0503020204020204" pitchFamily="34" charset="-122"/>
              </a:rPr>
              <a:t>两部分组成。</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电子邮件的传输程序根据邮件信封上的信息来传送邮件。用户在从自己的邮箱中读取邮件时才能见到邮件的内容。</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在邮件的信封上，最重要的就是收件人的地址。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963" y="1746504"/>
            <a:ext cx="8048775" cy="409101"/>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61" y="65810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电子邮件地址的格式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52405"/>
            <a:ext cx="8121929" cy="216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体系的电子邮件系统规定电子邮件地址的格式如下</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2700"/>
              </a:lnSpc>
              <a:buClr>
                <a:srgbClr val="0070C0"/>
              </a:buClr>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a:p>
            <a:pPr algn="ctr" eaLnBrk="0" hangingPunct="0">
              <a:lnSpc>
                <a:spcPts val="2700"/>
              </a:lnSpc>
              <a:buClr>
                <a:srgbClr val="0070C0"/>
              </a:buClr>
            </a:pPr>
            <a:r>
              <a:rPr lang="zh-CN" altLang="en-US" sz="2000" b="1" dirty="0" smtClean="0">
                <a:latin typeface="微软雅黑" panose="020B0503020204020204" pitchFamily="34" charset="-122"/>
                <a:ea typeface="微软雅黑" panose="020B0503020204020204" pitchFamily="34" charset="-122"/>
              </a:rPr>
              <a:t>收件人</a:t>
            </a:r>
            <a:r>
              <a:rPr lang="zh-CN" altLang="en-US" sz="2000" b="1" dirty="0">
                <a:latin typeface="微软雅黑" panose="020B0503020204020204" pitchFamily="34" charset="-122"/>
                <a:ea typeface="微软雅黑" panose="020B0503020204020204" pitchFamily="34" charset="-122"/>
              </a:rPr>
              <a:t>邮箱名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邮箱所在主机的域名      </a:t>
            </a:r>
            <a:r>
              <a:rPr lang="en-US" altLang="zh-CN" sz="2000" b="1" dirty="0">
                <a:latin typeface="微软雅黑" panose="020B0503020204020204" pitchFamily="34" charset="-122"/>
                <a:ea typeface="微软雅黑" panose="020B0503020204020204" pitchFamily="34" charset="-122"/>
              </a:rPr>
              <a:t>(6-1</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gn="ctr" eaLnBrk="0" hangingPunct="0">
              <a:lnSpc>
                <a:spcPts val="2700"/>
              </a:lnSpc>
              <a:buClr>
                <a:srgbClr val="0070C0"/>
              </a:buClr>
            </a:pP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符号“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读作“</a:t>
            </a:r>
            <a:r>
              <a:rPr lang="en-US" altLang="zh-CN" sz="2000" b="1" dirty="0">
                <a:latin typeface="微软雅黑" panose="020B0503020204020204" pitchFamily="34" charset="-122"/>
                <a:ea typeface="微软雅黑" panose="020B0503020204020204" pitchFamily="34" charset="-122"/>
              </a:rPr>
              <a:t>at”</a:t>
            </a:r>
            <a:r>
              <a:rPr lang="zh-CN" altLang="en-US" sz="2000" b="1" dirty="0">
                <a:latin typeface="微软雅黑" panose="020B0503020204020204" pitchFamily="34" charset="-122"/>
                <a:ea typeface="微软雅黑" panose="020B0503020204020204" pitchFamily="34" charset="-122"/>
              </a:rPr>
              <a:t>，表示“在”的意思。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例如电子邮件地址 </a:t>
            </a:r>
            <a:r>
              <a:rPr lang="en-US" altLang="zh-CN" sz="2000" b="1" dirty="0">
                <a:latin typeface="微软雅黑" panose="020B0503020204020204" pitchFamily="34" charset="-122"/>
                <a:ea typeface="微软雅黑" panose="020B0503020204020204" pitchFamily="34" charset="-122"/>
              </a:rPr>
              <a:t>xiexiren@tsinghua.org.cn</a:t>
            </a:r>
            <a:endParaRPr lang="en-US" altLang="zh-CN" sz="2000" b="1"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539091" y="3165518"/>
            <a:ext cx="5588033" cy="1052712"/>
            <a:chOff x="1710598" y="4437112"/>
            <a:chExt cx="9176804" cy="1728787"/>
          </a:xfrm>
        </p:grpSpPr>
        <p:grpSp>
          <p:nvGrpSpPr>
            <p:cNvPr id="6" name="Group 5"/>
            <p:cNvGrpSpPr/>
            <p:nvPr/>
          </p:nvGrpSpPr>
          <p:grpSpPr bwMode="auto">
            <a:xfrm>
              <a:off x="6202693" y="4437112"/>
              <a:ext cx="4684709" cy="1728787"/>
              <a:chOff x="3696" y="2931"/>
              <a:chExt cx="2724" cy="1089"/>
            </a:xfrm>
          </p:grpSpPr>
          <p:sp>
            <p:nvSpPr>
              <p:cNvPr id="7" name="Line 6"/>
              <p:cNvSpPr>
                <a:spLocks noChangeShapeType="1"/>
              </p:cNvSpPr>
              <p:nvPr/>
            </p:nvSpPr>
            <p:spPr bwMode="auto">
              <a:xfrm>
                <a:off x="3696" y="2931"/>
                <a:ext cx="1998" cy="1"/>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8" name="Group 7"/>
              <p:cNvGrpSpPr/>
              <p:nvPr/>
            </p:nvGrpSpPr>
            <p:grpSpPr bwMode="auto">
              <a:xfrm>
                <a:off x="4016" y="3339"/>
                <a:ext cx="2404" cy="681"/>
                <a:chOff x="4016" y="3339"/>
                <a:chExt cx="2404" cy="681"/>
              </a:xfrm>
            </p:grpSpPr>
            <p:sp>
              <p:nvSpPr>
                <p:cNvPr id="9" name="AutoShape 8"/>
                <p:cNvSpPr>
                  <a:spLocks noChangeArrowheads="1"/>
                </p:cNvSpPr>
                <p:nvPr/>
              </p:nvSpPr>
              <p:spPr bwMode="auto">
                <a:xfrm>
                  <a:off x="4016" y="3339"/>
                  <a:ext cx="2404" cy="681"/>
                </a:xfrm>
                <a:prstGeom prst="wedgeRoundRectCallout">
                  <a:avLst>
                    <a:gd name="adj1" fmla="val 167"/>
                    <a:gd name="adj2" fmla="val -108148"/>
                    <a:gd name="adj3" fmla="val 16667"/>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4043" y="3386"/>
                  <a:ext cx="2194"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latin typeface="微软雅黑" panose="020B0503020204020204" pitchFamily="34" charset="-122"/>
                      <a:ea typeface="微软雅黑" panose="020B0503020204020204" pitchFamily="34" charset="-122"/>
                    </a:rPr>
                    <a:t>邮箱所在的主机的域名</a:t>
                  </a:r>
                  <a:endParaRPr lang="zh-CN" altLang="en-US" sz="1600" b="1" dirty="0">
                    <a:latin typeface="微软雅黑" panose="020B0503020204020204" pitchFamily="34" charset="-122"/>
                    <a:ea typeface="微软雅黑" panose="020B0503020204020204" pitchFamily="34" charset="-122"/>
                  </a:endParaRPr>
                </a:p>
                <a:p>
                  <a:pPr algn="ctr" eaLnBrk="1" hangingPunct="1"/>
                  <a:r>
                    <a:rPr lang="zh-CN" altLang="en-US" sz="1600" b="1" dirty="0">
                      <a:latin typeface="微软雅黑" panose="020B0503020204020204" pitchFamily="34" charset="-122"/>
                      <a:ea typeface="微软雅黑" panose="020B0503020204020204" pitchFamily="34" charset="-122"/>
                    </a:rPr>
                    <a:t>在全世界必须是唯一的 </a:t>
                  </a:r>
                  <a:endParaRPr lang="zh-CN" altLang="en-US" sz="1600" b="1" dirty="0">
                    <a:latin typeface="微软雅黑" panose="020B0503020204020204" pitchFamily="34" charset="-122"/>
                    <a:ea typeface="微软雅黑" panose="020B0503020204020204" pitchFamily="34" charset="-122"/>
                  </a:endParaRPr>
                </a:p>
              </p:txBody>
            </p:sp>
          </p:grpSp>
        </p:grpSp>
        <p:grpSp>
          <p:nvGrpSpPr>
            <p:cNvPr id="11" name="Group 10"/>
            <p:cNvGrpSpPr/>
            <p:nvPr/>
          </p:nvGrpSpPr>
          <p:grpSpPr bwMode="auto">
            <a:xfrm>
              <a:off x="1710598" y="4437112"/>
              <a:ext cx="4101713" cy="1728787"/>
              <a:chOff x="1130" y="2931"/>
              <a:chExt cx="2385" cy="1089"/>
            </a:xfrm>
          </p:grpSpPr>
          <p:sp>
            <p:nvSpPr>
              <p:cNvPr id="12" name="Line 11"/>
              <p:cNvSpPr>
                <a:spLocks noChangeShapeType="1"/>
              </p:cNvSpPr>
              <p:nvPr/>
            </p:nvSpPr>
            <p:spPr bwMode="auto">
              <a:xfrm flipV="1">
                <a:off x="2537" y="2931"/>
                <a:ext cx="978" cy="1"/>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13" name="Group 12"/>
              <p:cNvGrpSpPr/>
              <p:nvPr/>
            </p:nvGrpSpPr>
            <p:grpSpPr bwMode="auto">
              <a:xfrm>
                <a:off x="1130" y="3339"/>
                <a:ext cx="2223" cy="681"/>
                <a:chOff x="1130" y="3339"/>
                <a:chExt cx="2223" cy="681"/>
              </a:xfrm>
            </p:grpSpPr>
            <p:sp>
              <p:nvSpPr>
                <p:cNvPr id="14" name="AutoShape 13"/>
                <p:cNvSpPr>
                  <a:spLocks noChangeArrowheads="1"/>
                </p:cNvSpPr>
                <p:nvPr/>
              </p:nvSpPr>
              <p:spPr bwMode="auto">
                <a:xfrm>
                  <a:off x="1130" y="3339"/>
                  <a:ext cx="2223" cy="681"/>
                </a:xfrm>
                <a:prstGeom prst="wedgeRoundRectCallout">
                  <a:avLst>
                    <a:gd name="adj1" fmla="val 45303"/>
                    <a:gd name="adj2" fmla="val -108148"/>
                    <a:gd name="adj3" fmla="val 16667"/>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solidFill>
                      <a:srgbClr val="000099"/>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1230" y="3385"/>
                  <a:ext cx="1998"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latin typeface="微软雅黑" panose="020B0503020204020204" pitchFamily="34" charset="-122"/>
                      <a:ea typeface="微软雅黑" panose="020B0503020204020204" pitchFamily="34" charset="-122"/>
                    </a:rPr>
                    <a:t>这个用户名在该域名</a:t>
                  </a:r>
                  <a:endParaRPr lang="zh-CN" altLang="en-US" sz="1600" b="1" dirty="0">
                    <a:latin typeface="微软雅黑" panose="020B0503020204020204" pitchFamily="34" charset="-122"/>
                    <a:ea typeface="微软雅黑" panose="020B0503020204020204" pitchFamily="34" charset="-122"/>
                  </a:endParaRPr>
                </a:p>
                <a:p>
                  <a:pPr algn="ctr" eaLnBrk="1" hangingPunct="1"/>
                  <a:r>
                    <a:rPr lang="zh-CN" altLang="en-US" sz="1600" b="1" dirty="0">
                      <a:latin typeface="微软雅黑" panose="020B0503020204020204" pitchFamily="34" charset="-122"/>
                      <a:ea typeface="微软雅黑" panose="020B0503020204020204" pitchFamily="34" charset="-122"/>
                    </a:rPr>
                    <a:t>的范围内是唯一的。 </a:t>
                  </a:r>
                  <a:endParaRPr lang="zh-CN" altLang="en-US" sz="1600" b="1" dirty="0">
                    <a:latin typeface="微软雅黑" panose="020B0503020204020204" pitchFamily="34" charset="-122"/>
                    <a:ea typeface="微软雅黑" panose="020B0503020204020204" pitchFamily="34" charset="-122"/>
                  </a:endParaRPr>
                </a:p>
              </p:txBody>
            </p:sp>
          </p:grpSp>
        </p:grpSp>
      </p:gr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6.5.2  </a:t>
            </a:r>
            <a:r>
              <a:rPr lang="zh-CN" altLang="en-US" sz="2400" b="1" dirty="0">
                <a:solidFill>
                  <a:schemeClr val="bg1"/>
                </a:solidFill>
                <a:latin typeface="微软雅黑" panose="020B0503020204020204" pitchFamily="34" charset="-122"/>
                <a:ea typeface="微软雅黑" panose="020B0503020204020204" pitchFamily="34" charset="-122"/>
              </a:rPr>
              <a:t>简单邮件传送协议 </a:t>
            </a:r>
            <a:r>
              <a:rPr lang="en-US" altLang="zh-CN" sz="2400" b="1" dirty="0" smtClean="0">
                <a:solidFill>
                  <a:schemeClr val="bg1"/>
                </a:solidFill>
                <a:latin typeface="微软雅黑" panose="020B0503020204020204" pitchFamily="34" charset="-122"/>
                <a:ea typeface="微软雅黑" panose="020B0503020204020204" pitchFamily="34" charset="-122"/>
              </a:rPr>
              <a:t>SMTP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14899"/>
            <a:ext cx="680437" cy="13465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7" name="Rectangle 387"/>
          <p:cNvSpPr>
            <a:spLocks noChangeArrowheads="1"/>
          </p:cNvSpPr>
          <p:nvPr/>
        </p:nvSpPr>
        <p:spPr bwMode="auto">
          <a:xfrm>
            <a:off x="1544934" y="1814899"/>
            <a:ext cx="680437" cy="1346517"/>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8" name="Line 388"/>
          <p:cNvSpPr>
            <a:spLocks noChangeShapeType="1"/>
          </p:cNvSpPr>
          <p:nvPr/>
        </p:nvSpPr>
        <p:spPr bwMode="auto">
          <a:xfrm>
            <a:off x="2021489" y="2157671"/>
            <a:ext cx="94185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 name="Oval 397"/>
          <p:cNvSpPr>
            <a:spLocks noChangeArrowheads="1"/>
          </p:cNvSpPr>
          <p:nvPr/>
        </p:nvSpPr>
        <p:spPr bwMode="auto">
          <a:xfrm>
            <a:off x="1601220" y="1878785"/>
            <a:ext cx="566615"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dirty="0">
                <a:latin typeface="微软雅黑" panose="020B0503020204020204" pitchFamily="34" charset="-122"/>
                <a:ea typeface="微软雅黑" panose="020B0503020204020204" pitchFamily="34" charset="-122"/>
              </a:rPr>
              <a:t>SMTP</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12" name="Oval 405"/>
          <p:cNvSpPr>
            <a:spLocks noChangeArrowheads="1"/>
          </p:cNvSpPr>
          <p:nvPr/>
        </p:nvSpPr>
        <p:spPr bwMode="auto">
          <a:xfrm>
            <a:off x="2964596" y="1878785"/>
            <a:ext cx="566615" cy="556545"/>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13" name="Oval 406"/>
          <p:cNvSpPr>
            <a:spLocks noChangeArrowheads="1"/>
          </p:cNvSpPr>
          <p:nvPr/>
        </p:nvSpPr>
        <p:spPr bwMode="auto">
          <a:xfrm>
            <a:off x="2964596" y="2491844"/>
            <a:ext cx="566615" cy="55654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4" name="Text Box 399"/>
          <p:cNvSpPr txBox="1">
            <a:spLocks noChangeArrowheads="1"/>
          </p:cNvSpPr>
          <p:nvPr/>
        </p:nvSpPr>
        <p:spPr bwMode="auto">
          <a:xfrm>
            <a:off x="616510"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发件人</a:t>
            </a:r>
            <a:endParaRPr kumimoji="1" lang="zh-CN" altLang="en-US" sz="1100" b="1" dirty="0" smtClean="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762658" y="1854885"/>
          <a:ext cx="546759" cy="666388"/>
        </p:xfrm>
        <a:graphic>
          <a:graphicData uri="http://schemas.openxmlformats.org/presentationml/2006/ole">
            <mc:AlternateContent xmlns:mc="http://schemas.openxmlformats.org/markup-compatibility/2006">
              <mc:Choice xmlns:v="urn:schemas-microsoft-com:vml" Requires="v">
                <p:oleObj spid="_x0000_s22529" name="Visio" r:id="rId1" imgW="3463925" imgH="4220845" progId="">
                  <p:embed/>
                </p:oleObj>
              </mc:Choice>
              <mc:Fallback>
                <p:oleObj name="Visio" r:id="rId1" imgW="3463925" imgH="4220845" progId="">
                  <p:embed/>
                  <p:pic>
                    <p:nvPicPr>
                      <p:cNvPr id="0" name="图片 22528"/>
                      <p:cNvPicPr>
                        <a:picLocks noChangeAspect="1"/>
                      </p:cNvPicPr>
                      <p:nvPr/>
                    </p:nvPicPr>
                    <p:blipFill>
                      <a:blip r:embed="rId2"/>
                      <a:srcRect l="5348" t="4167" r="4546" b="11185"/>
                      <a:stretch>
                        <a:fillRect/>
                      </a:stretch>
                    </p:blipFill>
                    <p:spPr>
                      <a:xfrm>
                        <a:off x="762658" y="1854885"/>
                        <a:ext cx="546759" cy="666388"/>
                      </a:xfrm>
                      <a:prstGeom prst="rect">
                        <a:avLst/>
                      </a:prstGeom>
                      <a:noFill/>
                      <a:ln w="9525">
                        <a:noFill/>
                      </a:ln>
                    </p:spPr>
                  </p:pic>
                </p:oleObj>
              </mc:Fallback>
            </mc:AlternateContent>
          </a:graphicData>
        </a:graphic>
      </p:graphicFrame>
      <p:sp>
        <p:nvSpPr>
          <p:cNvPr id="16" name="Rectangle 385"/>
          <p:cNvSpPr>
            <a:spLocks noChangeArrowheads="1"/>
          </p:cNvSpPr>
          <p:nvPr/>
        </p:nvSpPr>
        <p:spPr bwMode="auto">
          <a:xfrm>
            <a:off x="6723401" y="1823500"/>
            <a:ext cx="680437" cy="1337917"/>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读取</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0000FF"/>
                </a:solidFill>
                <a:latin typeface="微软雅黑" panose="020B0503020204020204" pitchFamily="34" charset="-122"/>
                <a:ea typeface="微软雅黑" panose="020B0503020204020204" pitchFamily="34" charset="-122"/>
              </a:rPr>
              <a:t>TCP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9" name="Oval 398"/>
          <p:cNvSpPr>
            <a:spLocks noChangeArrowheads="1"/>
          </p:cNvSpPr>
          <p:nvPr/>
        </p:nvSpPr>
        <p:spPr bwMode="auto">
          <a:xfrm>
            <a:off x="6779688" y="1878785"/>
            <a:ext cx="566614"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0" name="Rectangle 401"/>
          <p:cNvSpPr>
            <a:spLocks noChangeArrowheads="1"/>
          </p:cNvSpPr>
          <p:nvPr/>
        </p:nvSpPr>
        <p:spPr bwMode="auto">
          <a:xfrm>
            <a:off x="5362526" y="1823500"/>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21" name="Oval 402"/>
          <p:cNvSpPr>
            <a:spLocks noChangeArrowheads="1"/>
          </p:cNvSpPr>
          <p:nvPr/>
        </p:nvSpPr>
        <p:spPr bwMode="auto">
          <a:xfrm>
            <a:off x="5418813" y="2491844"/>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22" name="Oval 403"/>
          <p:cNvSpPr>
            <a:spLocks noChangeArrowheads="1"/>
          </p:cNvSpPr>
          <p:nvPr/>
        </p:nvSpPr>
        <p:spPr bwMode="auto">
          <a:xfrm>
            <a:off x="5418813" y="1878785"/>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grpSp>
        <p:nvGrpSpPr>
          <p:cNvPr id="4" name="组合 3"/>
          <p:cNvGrpSpPr/>
          <p:nvPr/>
        </p:nvGrpSpPr>
        <p:grpSpPr>
          <a:xfrm>
            <a:off x="2239475" y="1470728"/>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发送</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0000FF"/>
                  </a:solidFill>
                  <a:latin typeface="微软雅黑" panose="020B0503020204020204" pitchFamily="34" charset="-122"/>
                  <a:ea typeface="微软雅黑" panose="020B0503020204020204" pitchFamily="34" charset="-122"/>
                </a:rPr>
                <a:t>TCP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25" name="Text Box 396"/>
          <p:cNvSpPr txBox="1">
            <a:spLocks noChangeArrowheads="1"/>
          </p:cNvSpPr>
          <p:nvPr/>
        </p:nvSpPr>
        <p:spPr bwMode="auto">
          <a:xfrm>
            <a:off x="2805314"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发送方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6" name="Text Box 399"/>
          <p:cNvSpPr txBox="1">
            <a:spLocks noChangeArrowheads="1"/>
          </p:cNvSpPr>
          <p:nvPr/>
        </p:nvSpPr>
        <p:spPr bwMode="auto">
          <a:xfrm>
            <a:off x="1509292"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发</a:t>
            </a:r>
            <a:r>
              <a:rPr kumimoji="1" lang="zh-CN" altLang="en-US" sz="1100" b="1" dirty="0" smtClean="0">
                <a:latin typeface="微软雅黑" panose="020B0503020204020204" pitchFamily="34" charset="-122"/>
                <a:ea typeface="微软雅黑" panose="020B0503020204020204" pitchFamily="34" charset="-122"/>
              </a:rPr>
              <a:t>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C00000"/>
                </a:solidFill>
                <a:latin typeface="微软雅黑" panose="020B0503020204020204" pitchFamily="34" charset="-122"/>
                <a:ea typeface="微软雅黑" panose="020B0503020204020204" pitchFamily="34" charset="-122"/>
              </a:rPr>
              <a:t>POP3</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28" name="Text Box 400"/>
          <p:cNvSpPr txBox="1">
            <a:spLocks noChangeArrowheads="1"/>
          </p:cNvSpPr>
          <p:nvPr/>
        </p:nvSpPr>
        <p:spPr bwMode="auto">
          <a:xfrm>
            <a:off x="5248753"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接收方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9" name="Text Box 407"/>
          <p:cNvSpPr txBox="1">
            <a:spLocks noChangeArrowheads="1"/>
          </p:cNvSpPr>
          <p:nvPr/>
        </p:nvSpPr>
        <p:spPr bwMode="auto">
          <a:xfrm>
            <a:off x="6695563"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接收方</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1100" b="1" dirty="0">
                <a:solidFill>
                  <a:srgbClr val="C00000"/>
                </a:solidFill>
                <a:latin typeface="微软雅黑" panose="020B0503020204020204" pitchFamily="34" charset="-122"/>
                <a:ea typeface="微软雅黑" panose="020B0503020204020204" pitchFamily="34" charset="-122"/>
              </a:rPr>
              <a:t>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0" name="Line 408"/>
          <p:cNvSpPr>
            <a:spLocks noChangeShapeType="1"/>
          </p:cNvSpPr>
          <p:nvPr/>
        </p:nvSpPr>
        <p:spPr bwMode="auto">
          <a:xfrm flipV="1">
            <a:off x="5985427" y="2157671"/>
            <a:ext cx="794261"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aphicFrame>
        <p:nvGraphicFramePr>
          <p:cNvPr id="31" name="对象 30"/>
          <p:cNvGraphicFramePr>
            <a:graphicFrameLocks noChangeAspect="1"/>
          </p:cNvGraphicFramePr>
          <p:nvPr/>
        </p:nvGraphicFramePr>
        <p:xfrm>
          <a:off x="7632442" y="1854885"/>
          <a:ext cx="551626" cy="666388"/>
        </p:xfrm>
        <a:graphic>
          <a:graphicData uri="http://schemas.openxmlformats.org/presentationml/2006/ole">
            <mc:AlternateContent xmlns:mc="http://schemas.openxmlformats.org/markup-compatibility/2006">
              <mc:Choice xmlns:v="urn:schemas-microsoft-com:vml" Requires="v">
                <p:oleObj spid="_x0000_s22530" name="Visio" r:id="rId3" imgW="3463925" imgH="4220845" progId="">
                  <p:embed/>
                </p:oleObj>
              </mc:Choice>
              <mc:Fallback>
                <p:oleObj name="Visio" r:id="rId3" imgW="3463925" imgH="4220845" progId="">
                  <p:embed/>
                  <p:pic>
                    <p:nvPicPr>
                      <p:cNvPr id="0" name="图片 22529"/>
                      <p:cNvPicPr>
                        <a:picLocks noChangeAspect="1"/>
                      </p:cNvPicPr>
                      <p:nvPr/>
                    </p:nvPicPr>
                    <p:blipFill>
                      <a:blip r:embed="rId4"/>
                      <a:srcRect l="4546" t="3947" r="4546" b="11403"/>
                      <a:stretch>
                        <a:fillRect/>
                      </a:stretch>
                    </p:blipFill>
                    <p:spPr>
                      <a:xfrm>
                        <a:off x="7632442" y="1854885"/>
                        <a:ext cx="551626" cy="666388"/>
                      </a:xfrm>
                      <a:prstGeom prst="rect">
                        <a:avLst/>
                      </a:prstGeom>
                      <a:noFill/>
                      <a:ln w="9525">
                        <a:noFill/>
                      </a:ln>
                    </p:spPr>
                  </p:pic>
                </p:oleObj>
              </mc:Fallback>
            </mc:AlternateContent>
          </a:graphicData>
        </a:graphic>
      </p:graphicFrame>
      <p:sp>
        <p:nvSpPr>
          <p:cNvPr id="32" name="Text Box 399"/>
          <p:cNvSpPr txBox="1">
            <a:spLocks noChangeArrowheads="1"/>
          </p:cNvSpPr>
          <p:nvPr/>
        </p:nvSpPr>
        <p:spPr bwMode="auto">
          <a:xfrm>
            <a:off x="7702778"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收件人</a:t>
            </a:r>
            <a:endParaRPr kumimoji="1" lang="zh-CN" altLang="en-US" sz="1100" b="1" dirty="0" smtClean="0">
              <a:latin typeface="微软雅黑" panose="020B0503020204020204" pitchFamily="34" charset="-122"/>
              <a:ea typeface="微软雅黑" panose="020B0503020204020204" pitchFamily="34" charset="-122"/>
            </a:endParaRPr>
          </a:p>
        </p:txBody>
      </p:sp>
      <p:sp>
        <p:nvSpPr>
          <p:cNvPr id="35" name="Line 404"/>
          <p:cNvSpPr>
            <a:spLocks noChangeShapeType="1"/>
          </p:cNvSpPr>
          <p:nvPr/>
        </p:nvSpPr>
        <p:spPr bwMode="auto">
          <a:xfrm flipV="1">
            <a:off x="3515714" y="2770730"/>
            <a:ext cx="1928643"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884017" y="2490615"/>
            <a:ext cx="1200971" cy="728201"/>
            <a:chOff x="3884017" y="2490615"/>
            <a:chExt cx="1200971" cy="728201"/>
          </a:xfrm>
        </p:grpSpPr>
        <p:sp>
          <p:nvSpPr>
            <p:cNvPr id="34" name="Text Box 392"/>
            <p:cNvSpPr txBox="1">
              <a:spLocks noChangeArrowheads="1"/>
            </p:cNvSpPr>
            <p:nvPr/>
          </p:nvSpPr>
          <p:spPr bwMode="auto">
            <a:xfrm>
              <a:off x="3884017" y="2490615"/>
              <a:ext cx="12009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100" b="1" dirty="0">
                  <a:solidFill>
                    <a:srgbClr val="0000FF"/>
                  </a:solidFill>
                  <a:latin typeface="微软雅黑" panose="020B0503020204020204" pitchFamily="34" charset="-122"/>
                  <a:ea typeface="微软雅黑" panose="020B0503020204020204" pitchFamily="34" charset="-122"/>
                </a:rPr>
                <a:t>发送邮件 </a:t>
              </a:r>
              <a:r>
                <a:rPr kumimoji="1" lang="en-US" altLang="zh-CN" sz="1100" b="1" dirty="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6" name="Text Box 409"/>
            <p:cNvSpPr txBox="1">
              <a:spLocks noChangeArrowheads="1"/>
            </p:cNvSpPr>
            <p:nvPr/>
          </p:nvSpPr>
          <p:spPr bwMode="auto">
            <a:xfrm>
              <a:off x="4242453" y="2787929"/>
              <a:ext cx="5020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rgbClr val="0000FF"/>
                  </a:solidFill>
                  <a:latin typeface="微软雅黑" panose="020B0503020204020204" pitchFamily="34" charset="-122"/>
                  <a:ea typeface="微软雅黑" panose="020B0503020204020204" pitchFamily="34" charset="-122"/>
                </a:rPr>
                <a:t>TCP </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1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grpSp>
      <p:sp>
        <p:nvSpPr>
          <p:cNvPr id="37" name="圆角矩形 36"/>
          <p:cNvSpPr/>
          <p:nvPr/>
        </p:nvSpPr>
        <p:spPr>
          <a:xfrm>
            <a:off x="1371509" y="1244904"/>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70662" y="3400777"/>
            <a:ext cx="6331270" cy="938719"/>
          </a:xfrm>
          <a:prstGeom prst="rect">
            <a:avLst/>
          </a:prstGeom>
        </p:spPr>
        <p:txBody>
          <a:bodyPr wrap="square" anchor="ctr">
            <a:spAutoFit/>
          </a:bodyPr>
          <a:lstStyle/>
          <a:p>
            <a:pPr marL="285750" indent="-285750">
              <a:lnSpc>
                <a:spcPts val="22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SMTP </a:t>
            </a:r>
            <a:r>
              <a:rPr lang="zh-CN" altLang="en-US" sz="1600" b="1" dirty="0" smtClean="0">
                <a:latin typeface="微软雅黑" panose="020B0503020204020204" pitchFamily="34" charset="-122"/>
                <a:ea typeface="微软雅黑" panose="020B0503020204020204" pitchFamily="34" charset="-122"/>
              </a:rPr>
              <a:t>规定</a:t>
            </a:r>
            <a:r>
              <a:rPr lang="zh-CN" altLang="en-US" sz="1600" b="1" dirty="0">
                <a:latin typeface="微软雅黑" panose="020B0503020204020204" pitchFamily="34" charset="-122"/>
                <a:ea typeface="微软雅黑" panose="020B0503020204020204" pitchFamily="34" charset="-122"/>
              </a:rPr>
              <a:t>了在两个相互通信</a:t>
            </a:r>
            <a:r>
              <a:rPr lang="zh-CN" altLang="en-US" sz="1600" b="1" dirty="0" smtClean="0">
                <a:latin typeface="微软雅黑" panose="020B0503020204020204" pitchFamily="34" charset="-122"/>
                <a:ea typeface="微软雅黑" panose="020B0503020204020204" pitchFamily="34" charset="-122"/>
              </a:rPr>
              <a:t>的 </a:t>
            </a:r>
            <a:r>
              <a:rPr lang="en-US" altLang="zh-CN" sz="1600" b="1" dirty="0" smtClean="0">
                <a:latin typeface="微软雅黑" panose="020B0503020204020204" pitchFamily="34" charset="-122"/>
                <a:ea typeface="微软雅黑" panose="020B0503020204020204" pitchFamily="34" charset="-122"/>
              </a:rPr>
              <a:t>SMTP </a:t>
            </a:r>
            <a:r>
              <a:rPr lang="zh-CN" altLang="en-US" sz="1600" b="1" dirty="0" smtClean="0">
                <a:latin typeface="微软雅黑" panose="020B0503020204020204" pitchFamily="34" charset="-122"/>
                <a:ea typeface="微软雅黑" panose="020B0503020204020204" pitchFamily="34" charset="-122"/>
              </a:rPr>
              <a:t>进程交换信息的方法。</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2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SMTP </a:t>
            </a:r>
            <a:r>
              <a:rPr lang="zh-CN" altLang="en-US" sz="1600" b="1" dirty="0" smtClean="0">
                <a:latin typeface="微软雅黑" panose="020B0503020204020204" pitchFamily="34" charset="-122"/>
                <a:ea typeface="微软雅黑" panose="020B0503020204020204" pitchFamily="34" charset="-122"/>
              </a:rPr>
              <a:t>使用客户</a:t>
            </a:r>
            <a:r>
              <a:rPr lang="en-US" altLang="zh-CN" sz="1600" b="1" dirty="0" smtClean="0">
                <a:latin typeface="Verdana" panose="020B0604030504040204"/>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服务器方式。</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2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SMTP </a:t>
            </a:r>
            <a:r>
              <a:rPr lang="zh-CN" altLang="en-US" sz="1600" b="1" dirty="0" smtClean="0">
                <a:latin typeface="微软雅黑" panose="020B0503020204020204" pitchFamily="34" charset="-122"/>
                <a:ea typeface="微软雅黑" panose="020B0503020204020204" pitchFamily="34" charset="-122"/>
              </a:rPr>
              <a:t>基于 </a:t>
            </a:r>
            <a:r>
              <a:rPr lang="en-US" altLang="zh-CN" sz="1600" b="1" dirty="0" smtClean="0">
                <a:latin typeface="微软雅黑" panose="020B0503020204020204" pitchFamily="34" charset="-122"/>
                <a:ea typeface="微软雅黑" panose="020B0503020204020204" pitchFamily="34" charset="-122"/>
              </a:rPr>
              <a:t>TCP </a:t>
            </a:r>
            <a:r>
              <a:rPr lang="zh-CN" altLang="en-US" sz="1600" b="1" dirty="0" smtClean="0">
                <a:latin typeface="微软雅黑" panose="020B0503020204020204" pitchFamily="34" charset="-122"/>
                <a:ea typeface="微软雅黑" panose="020B0503020204020204" pitchFamily="34" charset="-122"/>
              </a:rPr>
              <a:t>实现客户与服务器的通信。</a:t>
            </a:r>
            <a:endParaRPr lang="en-US" altLang="zh-CN" sz="16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6.5.2  </a:t>
            </a:r>
            <a:r>
              <a:rPr lang="zh-CN" altLang="en-US" sz="2400" b="1" dirty="0">
                <a:solidFill>
                  <a:schemeClr val="bg1"/>
                </a:solidFill>
                <a:latin typeface="微软雅黑" panose="020B0503020204020204" pitchFamily="34" charset="-122"/>
                <a:ea typeface="微软雅黑" panose="020B0503020204020204" pitchFamily="34" charset="-122"/>
              </a:rPr>
              <a:t>简单邮件传送协议 </a:t>
            </a:r>
            <a:r>
              <a:rPr lang="en-US" altLang="zh-CN" sz="2400" b="1" dirty="0" smtClean="0">
                <a:solidFill>
                  <a:schemeClr val="bg1"/>
                </a:solidFill>
                <a:latin typeface="微软雅黑" panose="020B0503020204020204" pitchFamily="34" charset="-122"/>
                <a:ea typeface="微软雅黑" panose="020B0503020204020204" pitchFamily="34" charset="-122"/>
              </a:rPr>
              <a:t>SMTP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576552" y="3145468"/>
            <a:ext cx="6708131" cy="861774"/>
          </a:xfrm>
          <a:prstGeom prst="rect">
            <a:avLst/>
          </a:prstGeom>
        </p:spPr>
        <p:txBody>
          <a:bodyPr wrap="square" anchor="ctr">
            <a:spAutoFit/>
          </a:bodyPr>
          <a:lstStyle/>
          <a:p>
            <a:pPr marL="285750" indent="-285750">
              <a:lnSpc>
                <a:spcPts val="3000"/>
              </a:lnSpc>
              <a:buClr>
                <a:srgbClr val="0066FF"/>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SMTP </a:t>
            </a:r>
            <a:r>
              <a:rPr lang="zh-CN" altLang="en-US" b="1" dirty="0" smtClean="0">
                <a:latin typeface="微软雅黑" panose="020B0503020204020204" pitchFamily="34" charset="-122"/>
                <a:ea typeface="微软雅黑" panose="020B0503020204020204" pitchFamily="34" charset="-122"/>
              </a:rPr>
              <a:t>是</a:t>
            </a:r>
            <a:r>
              <a:rPr lang="zh-CN" altLang="en-US" b="1" dirty="0">
                <a:latin typeface="微软雅黑" panose="020B0503020204020204" pitchFamily="34" charset="-122"/>
                <a:ea typeface="微软雅黑" panose="020B0503020204020204" pitchFamily="34" charset="-122"/>
              </a:rPr>
              <a:t>一个基于</a:t>
            </a:r>
            <a:r>
              <a:rPr lang="zh-CN" altLang="en-US" b="1" dirty="0" smtClean="0">
                <a:latin typeface="微软雅黑" panose="020B0503020204020204" pitchFamily="34" charset="-122"/>
                <a:ea typeface="微软雅黑" panose="020B0503020204020204" pitchFamily="34" charset="-122"/>
              </a:rPr>
              <a:t>文本的 （即 </a:t>
            </a:r>
            <a:r>
              <a:rPr lang="en-US" altLang="zh-CN" b="1" dirty="0" smtClean="0">
                <a:latin typeface="微软雅黑" panose="020B0503020204020204" pitchFamily="34" charset="-122"/>
                <a:ea typeface="微软雅黑" panose="020B0503020204020204" pitchFamily="34" charset="-122"/>
              </a:rPr>
              <a:t>ASCII </a:t>
            </a:r>
            <a:r>
              <a:rPr lang="zh-CN" altLang="en-US" b="1" dirty="0" smtClean="0">
                <a:latin typeface="微软雅黑" panose="020B0503020204020204" pitchFamily="34" charset="-122"/>
                <a:ea typeface="微软雅黑" panose="020B0503020204020204" pitchFamily="34" charset="-122"/>
              </a:rPr>
              <a:t>码） </a:t>
            </a:r>
            <a:r>
              <a:rPr lang="zh-CN" altLang="en-US" b="1" dirty="0">
                <a:latin typeface="微软雅黑" panose="020B0503020204020204" pitchFamily="34" charset="-122"/>
                <a:ea typeface="微软雅黑" panose="020B0503020204020204" pitchFamily="34" charset="-122"/>
              </a:rPr>
              <a:t>的协议。 </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3000"/>
              </a:lnSpc>
              <a:buClr>
                <a:srgbClr val="0066FF"/>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SMTP </a:t>
            </a:r>
            <a:r>
              <a:rPr lang="zh-CN" altLang="en-US" b="1" dirty="0" smtClean="0">
                <a:latin typeface="微软雅黑" panose="020B0503020204020204" pitchFamily="34" charset="-122"/>
                <a:ea typeface="微软雅黑" panose="020B0503020204020204" pitchFamily="34" charset="-122"/>
              </a:rPr>
              <a:t>客户</a:t>
            </a:r>
            <a:r>
              <a:rPr lang="zh-CN" altLang="en-US" b="1" dirty="0">
                <a:latin typeface="微软雅黑" panose="020B0503020204020204" pitchFamily="34" charset="-122"/>
                <a:ea typeface="微软雅黑" panose="020B0503020204020204" pitchFamily="34" charset="-122"/>
              </a:rPr>
              <a:t>与服务器之间采用命令</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响应方式进行交互</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smtClean="0">
                <a:solidFill>
                  <a:schemeClr val="tx1"/>
                </a:solidFill>
                <a:latin typeface="微软雅黑" panose="020B0503020204020204" pitchFamily="34" charset="-122"/>
                <a:ea typeface="微软雅黑" panose="020B0503020204020204" pitchFamily="34" charset="-122"/>
              </a:rPr>
              <a:t>SMTP</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r>
              <a:rPr lang="zh-CN" altLang="en-US" sz="1600" b="1" dirty="0">
                <a:solidFill>
                  <a:schemeClr val="tx1"/>
                </a:solidFill>
                <a:latin typeface="微软雅黑" panose="020B0503020204020204" pitchFamily="34" charset="-122"/>
                <a:ea typeface="微软雅黑" panose="020B0503020204020204" pitchFamily="34" charset="-122"/>
              </a:rPr>
              <a:t>客户</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SMTP</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服务器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2650180" y="1665897"/>
            <a:ext cx="3950006" cy="213975"/>
            <a:chOff x="2650180" y="1918138"/>
            <a:chExt cx="2626968" cy="199700"/>
          </a:xfrm>
        </p:grpSpPr>
        <p:cxnSp>
          <p:nvCxnSpPr>
            <p:cNvPr id="41" name="直接箭头连接符 40"/>
            <p:cNvCxnSpPr/>
            <p:nvPr/>
          </p:nvCxnSpPr>
          <p:spPr>
            <a:xfrm>
              <a:off x="2650180" y="1918138"/>
              <a:ext cx="262696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650180" y="2117838"/>
              <a:ext cx="2626968" cy="0"/>
            </a:xfrm>
            <a:prstGeom prst="straightConnector1">
              <a:avLst/>
            </a:prstGeom>
            <a:ln w="28575">
              <a:solidFill>
                <a:srgbClr val="3333FF"/>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 Box 409"/>
          <p:cNvSpPr txBox="1">
            <a:spLocks noChangeArrowheads="1"/>
          </p:cNvSpPr>
          <p:nvPr/>
        </p:nvSpPr>
        <p:spPr bwMode="auto">
          <a:xfrm>
            <a:off x="4457784" y="1392631"/>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dirty="0" smtClean="0">
                <a:latin typeface="微软雅黑" panose="020B0503020204020204" pitchFamily="34" charset="-122"/>
                <a:ea typeface="微软雅黑" panose="020B0503020204020204" pitchFamily="34" charset="-122"/>
              </a:rPr>
              <a:t>命令</a:t>
            </a:r>
            <a:endParaRPr kumimoji="1" lang="zh-CN" altLang="en-US" sz="1400" b="1" dirty="0">
              <a:latin typeface="微软雅黑" panose="020B0503020204020204" pitchFamily="34" charset="-122"/>
              <a:ea typeface="微软雅黑" panose="020B0503020204020204" pitchFamily="34" charset="-122"/>
            </a:endParaRPr>
          </a:p>
        </p:txBody>
      </p:sp>
      <p:sp>
        <p:nvSpPr>
          <p:cNvPr id="45" name="Text Box 409"/>
          <p:cNvSpPr txBox="1">
            <a:spLocks noChangeArrowheads="1"/>
          </p:cNvSpPr>
          <p:nvPr/>
        </p:nvSpPr>
        <p:spPr bwMode="auto">
          <a:xfrm>
            <a:off x="4457784" y="1879873"/>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dirty="0" smtClean="0">
                <a:solidFill>
                  <a:srgbClr val="0000FF"/>
                </a:solidFill>
                <a:latin typeface="微软雅黑" panose="020B0503020204020204" pitchFamily="34" charset="-122"/>
                <a:ea typeface="微软雅黑" panose="020B0503020204020204" pitchFamily="34" charset="-122"/>
              </a:rPr>
              <a:t>响应</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6.5.2  </a:t>
            </a:r>
            <a:r>
              <a:rPr lang="zh-CN" altLang="en-US" sz="2400" b="1" dirty="0">
                <a:solidFill>
                  <a:schemeClr val="bg1"/>
                </a:solidFill>
                <a:latin typeface="微软雅黑" panose="020B0503020204020204" pitchFamily="34" charset="-122"/>
                <a:ea typeface="微软雅黑" panose="020B0503020204020204" pitchFamily="34" charset="-122"/>
              </a:rPr>
              <a:t>简单邮件传送协议 </a:t>
            </a:r>
            <a:r>
              <a:rPr lang="en-US" altLang="zh-CN" sz="2400" b="1" dirty="0" smtClean="0">
                <a:solidFill>
                  <a:schemeClr val="bg1"/>
                </a:solidFill>
                <a:latin typeface="微软雅黑" panose="020B0503020204020204" pitchFamily="34" charset="-122"/>
                <a:ea typeface="微软雅黑" panose="020B0503020204020204" pitchFamily="34" charset="-122"/>
              </a:rPr>
              <a:t>SMTP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SMTP</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服务器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41" name="直接箭头连接符 40"/>
          <p:cNvCxnSpPr/>
          <p:nvPr/>
        </p:nvCxnSpPr>
        <p:spPr>
          <a:xfrm>
            <a:off x="2280893" y="2033760"/>
            <a:ext cx="1303135" cy="1074398"/>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Text Box 409"/>
          <p:cNvSpPr txBox="1">
            <a:spLocks noChangeArrowheads="1"/>
          </p:cNvSpPr>
          <p:nvPr/>
        </p:nvSpPr>
        <p:spPr bwMode="auto">
          <a:xfrm>
            <a:off x="6535843" y="2174872"/>
            <a:ext cx="1176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smtClean="0">
                <a:latin typeface="微软雅黑" panose="020B0503020204020204" pitchFamily="34" charset="-122"/>
                <a:ea typeface="微软雅黑" panose="020B0503020204020204" pitchFamily="34" charset="-122"/>
              </a:rPr>
              <a:t>TCP</a:t>
            </a:r>
            <a:endParaRPr kumimoji="1" lang="en-US" altLang="zh-CN" sz="1400" b="1" dirty="0" smtClean="0">
              <a:latin typeface="微软雅黑" panose="020B0503020204020204" pitchFamily="34" charset="-122"/>
              <a:ea typeface="微软雅黑" panose="020B0503020204020204" pitchFamily="34" charset="-122"/>
            </a:endParaRPr>
          </a:p>
          <a:p>
            <a:pPr algn="ctr" eaLnBrk="1" hangingPunct="1"/>
            <a:r>
              <a:rPr kumimoji="1" lang="zh-CN" altLang="en-US" sz="1400" b="1" dirty="0" smtClean="0">
                <a:latin typeface="微软雅黑" panose="020B0503020204020204" pitchFamily="34" charset="-122"/>
                <a:ea typeface="微软雅黑" panose="020B0503020204020204" pitchFamily="34" charset="-122"/>
              </a:rPr>
              <a:t>熟知端口 </a:t>
            </a:r>
            <a:r>
              <a:rPr kumimoji="1" lang="en-US" altLang="zh-CN" sz="1400" b="1" dirty="0" smtClean="0">
                <a:latin typeface="微软雅黑" panose="020B0503020204020204" pitchFamily="34" charset="-122"/>
                <a:ea typeface="微软雅黑" panose="020B0503020204020204" pitchFamily="34" charset="-122"/>
              </a:rPr>
              <a:t>25</a:t>
            </a:r>
            <a:endParaRPr kumimoji="1" lang="zh-CN" altLang="en-US" sz="1400" b="1" dirty="0">
              <a:latin typeface="微软雅黑" panose="020B0503020204020204" pitchFamily="34" charset="-122"/>
              <a:ea typeface="微软雅黑" panose="020B0503020204020204" pitchFamily="34" charset="-122"/>
            </a:endParaRPr>
          </a:p>
        </p:txBody>
      </p:sp>
      <p:sp>
        <p:nvSpPr>
          <p:cNvPr id="13" name="矩形 12"/>
          <p:cNvSpPr/>
          <p:nvPr/>
        </p:nvSpPr>
        <p:spPr>
          <a:xfrm>
            <a:off x="1576553" y="3755423"/>
            <a:ext cx="6043448" cy="477054"/>
          </a:xfrm>
          <a:prstGeom prst="rect">
            <a:avLst/>
          </a:prstGeom>
        </p:spPr>
        <p:txBody>
          <a:bodyPr wrap="square" anchor="ctr">
            <a:spAutoFit/>
          </a:bodyPr>
          <a:lstStyle/>
          <a:p>
            <a:pPr algn="ctr">
              <a:lnSpc>
                <a:spcPts val="3000"/>
              </a:lnSpc>
              <a:buClr>
                <a:srgbClr val="0066FF"/>
              </a:buClr>
            </a:pPr>
            <a:r>
              <a:rPr lang="en-US" altLang="zh-CN" b="1" dirty="0" smtClean="0">
                <a:latin typeface="微软雅黑" panose="020B0503020204020204" pitchFamily="34" charset="-122"/>
                <a:ea typeface="微软雅黑" panose="020B0503020204020204" pitchFamily="34" charset="-122"/>
              </a:rPr>
              <a:t>SMTP </a:t>
            </a:r>
            <a:r>
              <a:rPr lang="zh-CN" altLang="en-US" b="1" dirty="0" smtClean="0">
                <a:latin typeface="微软雅黑" panose="020B0503020204020204" pitchFamily="34" charset="-122"/>
                <a:ea typeface="微软雅黑" panose="020B0503020204020204" pitchFamily="34" charset="-122"/>
              </a:rPr>
              <a:t>基于 </a:t>
            </a:r>
            <a:r>
              <a:rPr lang="en-US" altLang="zh-CN" b="1" dirty="0" smtClean="0">
                <a:latin typeface="微软雅黑" panose="020B0503020204020204" pitchFamily="34" charset="-122"/>
                <a:ea typeface="微软雅黑" panose="020B0503020204020204" pitchFamily="34" charset="-122"/>
              </a:rPr>
              <a:t>TCP </a:t>
            </a:r>
            <a:r>
              <a:rPr lang="zh-CN" altLang="en-US" b="1" dirty="0" smtClean="0">
                <a:latin typeface="微软雅黑" panose="020B0503020204020204" pitchFamily="34" charset="-122"/>
                <a:ea typeface="微软雅黑" panose="020B0503020204020204" pitchFamily="34" charset="-122"/>
              </a:rPr>
              <a:t>实现客户</a:t>
            </a:r>
            <a:r>
              <a:rPr lang="zh-CN" altLang="en-US" b="1" dirty="0">
                <a:latin typeface="微软雅黑" panose="020B0503020204020204" pitchFamily="34" charset="-122"/>
                <a:ea typeface="微软雅黑" panose="020B0503020204020204" pitchFamily="34" charset="-122"/>
              </a:rPr>
              <a:t>与服务器</a:t>
            </a:r>
            <a:r>
              <a:rPr lang="zh-CN" altLang="en-US" b="1" dirty="0" smtClean="0">
                <a:latin typeface="微软雅黑" panose="020B0503020204020204" pitchFamily="34" charset="-122"/>
                <a:ea typeface="微软雅黑" panose="020B0503020204020204" pitchFamily="34" charset="-122"/>
              </a:rPr>
              <a:t>之间的通信。</a:t>
            </a:r>
            <a:endParaRPr lang="en-US" altLang="zh-CN" b="1" dirty="0" smtClean="0">
              <a:latin typeface="微软雅黑" panose="020B0503020204020204" pitchFamily="34" charset="-122"/>
              <a:ea typeface="微软雅黑" panose="020B0503020204020204"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smtClean="0">
                <a:solidFill>
                  <a:schemeClr val="tx1"/>
                </a:solidFill>
                <a:latin typeface="微软雅黑" panose="020B0503020204020204" pitchFamily="34" charset="-122"/>
                <a:ea typeface="微软雅黑" panose="020B0503020204020204" pitchFamily="34" charset="-122"/>
              </a:rPr>
              <a:t>SMTP</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r>
              <a:rPr lang="zh-CN" altLang="en-US" sz="1600" b="1" dirty="0">
                <a:solidFill>
                  <a:schemeClr val="tx1"/>
                </a:solidFill>
                <a:latin typeface="微软雅黑" panose="020B0503020204020204" pitchFamily="34" charset="-122"/>
                <a:ea typeface="微软雅黑" panose="020B0503020204020204" pitchFamily="34" charset="-122"/>
              </a:rPr>
              <a:t>客户</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V="1">
            <a:off x="5602014" y="2065292"/>
            <a:ext cx="1250421" cy="940667"/>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208"/>
          <p:cNvSpPr/>
          <p:nvPr/>
        </p:nvSpPr>
        <p:spPr bwMode="ltGray">
          <a:xfrm>
            <a:off x="3486305" y="2695352"/>
            <a:ext cx="2223943" cy="825613"/>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b="1" dirty="0" smtClean="0">
                <a:latin typeface="微软雅黑" panose="020B0503020204020204" pitchFamily="34" charset="-122"/>
                <a:ea typeface="微软雅黑" panose="020B0503020204020204" pitchFamily="34" charset="-122"/>
              </a:rPr>
              <a:t>互联网</a:t>
            </a:r>
            <a:endParaRPr lang="zh-CN" altLang="en-US" b="1" dirty="0">
              <a:latin typeface="微软雅黑" panose="020B0503020204020204" pitchFamily="34" charset="-122"/>
              <a:ea typeface="微软雅黑" panose="020B0503020204020204" pitchFamily="34" charset="-122"/>
            </a:endParaRPr>
          </a:p>
        </p:txBody>
      </p:sp>
      <p:sp>
        <p:nvSpPr>
          <p:cNvPr id="22" name="Text Box 409"/>
          <p:cNvSpPr txBox="1">
            <a:spLocks noChangeArrowheads="1"/>
          </p:cNvSpPr>
          <p:nvPr/>
        </p:nvSpPr>
        <p:spPr bwMode="auto">
          <a:xfrm>
            <a:off x="1638439" y="2174872"/>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smtClean="0">
                <a:latin typeface="微软雅黑" panose="020B0503020204020204" pitchFamily="34" charset="-122"/>
                <a:ea typeface="微软雅黑" panose="020B0503020204020204" pitchFamily="34" charset="-122"/>
              </a:rPr>
              <a:t>TCP</a:t>
            </a:r>
            <a:endParaRPr kumimoji="1" lang="en-US" altLang="zh-CN" sz="1400" b="1" dirty="0" smtClean="0">
              <a:latin typeface="微软雅黑" panose="020B0503020204020204" pitchFamily="34" charset="-122"/>
              <a:ea typeface="微软雅黑" panose="020B0503020204020204" pitchFamily="34" charset="-122"/>
            </a:endParaRPr>
          </a:p>
          <a:p>
            <a:pPr algn="ctr" eaLnBrk="1" hangingPunct="1"/>
            <a:r>
              <a:rPr kumimoji="1" lang="zh-CN" altLang="en-US" sz="1400" b="1" dirty="0" smtClean="0">
                <a:latin typeface="微软雅黑" panose="020B0503020204020204" pitchFamily="34" charset="-122"/>
                <a:ea typeface="微软雅黑" panose="020B0503020204020204" pitchFamily="34" charset="-122"/>
              </a:rPr>
              <a:t>短暂端口</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40897" y="1316472"/>
            <a:ext cx="2880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SMTP </a:t>
            </a:r>
            <a:r>
              <a:rPr lang="zh-CN" altLang="en-US" sz="2000" b="1" dirty="0">
                <a:solidFill>
                  <a:schemeClr val="bg1"/>
                </a:solidFill>
                <a:latin typeface="微软雅黑" panose="020B0503020204020204" pitchFamily="34" charset="-122"/>
                <a:ea typeface="微软雅黑" panose="020B0503020204020204" pitchFamily="34" charset="-122"/>
              </a:rPr>
              <a:t>通信的三个</a:t>
            </a:r>
            <a:r>
              <a:rPr lang="zh-CN" altLang="en-US" sz="2000" b="1" dirty="0" smtClean="0">
                <a:solidFill>
                  <a:schemeClr val="bg1"/>
                </a:solidFill>
                <a:latin typeface="微软雅黑" panose="020B0503020204020204" pitchFamily="34" charset="-122"/>
                <a:ea typeface="微软雅黑" panose="020B0503020204020204" pitchFamily="34" charset="-122"/>
              </a:rPr>
              <a:t>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anose="020B0503020204020204" pitchFamily="34" charset="-122"/>
                <a:ea typeface="微软雅黑" panose="020B0503020204020204" pitchFamily="34" charset="-122"/>
              </a:rPr>
              <a:t>连接建立</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连接是在发送主机的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客户和接收主机的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服务器之间建立的。</a:t>
            </a:r>
            <a:r>
              <a:rPr lang="en-US" altLang="zh-CN" sz="2000" b="1" dirty="0">
                <a:latin typeface="微软雅黑" panose="020B0503020204020204" pitchFamily="34" charset="-122"/>
                <a:ea typeface="微软雅黑" panose="020B0503020204020204" pitchFamily="34" charset="-122"/>
              </a:rPr>
              <a:t>SMTP</a:t>
            </a:r>
            <a:r>
              <a:rPr lang="zh-CN" altLang="en-US" sz="2000" b="1" dirty="0">
                <a:latin typeface="微软雅黑" panose="020B0503020204020204" pitchFamily="34" charset="-122"/>
                <a:ea typeface="微软雅黑" panose="020B0503020204020204" pitchFamily="34" charset="-122"/>
              </a:rPr>
              <a:t>不使用中间的邮件服务器。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anose="020B0503020204020204" pitchFamily="34" charset="-122"/>
                <a:ea typeface="微软雅黑" panose="020B0503020204020204" pitchFamily="34" charset="-122"/>
              </a:rPr>
              <a:t>邮件</a:t>
            </a:r>
            <a:r>
              <a:rPr lang="zh-CN" altLang="en-US" sz="2000" b="1" dirty="0">
                <a:solidFill>
                  <a:srgbClr val="0000FF"/>
                </a:solidFill>
                <a:latin typeface="微软雅黑" panose="020B0503020204020204" pitchFamily="34" charset="-122"/>
                <a:ea typeface="微软雅黑" panose="020B0503020204020204" pitchFamily="34" charset="-122"/>
              </a:rPr>
              <a:t>传送</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anose="020B0503020204020204" pitchFamily="34" charset="-122"/>
                <a:ea typeface="微软雅黑" panose="020B0503020204020204" pitchFamily="34" charset="-122"/>
              </a:rPr>
              <a:t>连接释放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邮件发送完毕后，</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应释放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连接建立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SMTP </a:t>
            </a:r>
            <a:r>
              <a:rPr lang="zh-CN" altLang="en-US" sz="1200" b="1" dirty="0" smtClean="0">
                <a:solidFill>
                  <a:schemeClr val="bg1"/>
                </a:solidFill>
                <a:latin typeface="微软雅黑" panose="020B0503020204020204" pitchFamily="34" charset="-122"/>
                <a:ea typeface="微软雅黑" panose="020B0503020204020204" pitchFamily="34" charset="-122"/>
              </a:rPr>
              <a:t>服务器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TCP </a:t>
            </a:r>
            <a:r>
              <a:rPr kumimoji="1" lang="zh-CN" altLang="en-US" sz="1100" b="1" dirty="0" smtClean="0">
                <a:latin typeface="微软雅黑" panose="020B0503020204020204" pitchFamily="34" charset="-122"/>
                <a:ea typeface="微软雅黑" panose="020B0503020204020204" pitchFamily="34" charset="-122"/>
              </a:rPr>
              <a:t>端口 </a:t>
            </a:r>
            <a:r>
              <a:rPr kumimoji="1" lang="en-US" altLang="zh-CN" sz="1100" b="1" dirty="0" smtClean="0">
                <a:latin typeface="微软雅黑" panose="020B0503020204020204" pitchFamily="34" charset="-122"/>
                <a:ea typeface="微软雅黑" panose="020B0503020204020204" pitchFamily="34" charset="-122"/>
              </a:rPr>
              <a:t>25</a:t>
            </a:r>
            <a:endParaRPr kumimoji="1" lang="zh-CN" altLang="en-US" sz="1100" b="1" dirty="0">
              <a:latin typeface="微软雅黑" panose="020B0503020204020204" pitchFamily="34" charset="-122"/>
              <a:ea typeface="微软雅黑" panose="020B0503020204020204"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SMTP </a:t>
            </a:r>
            <a:r>
              <a:rPr lang="zh-CN" altLang="en-US" sz="1200" b="1" dirty="0" smtClean="0">
                <a:solidFill>
                  <a:schemeClr val="tx1"/>
                </a:solidFill>
                <a:latin typeface="微软雅黑" panose="020B0503020204020204" pitchFamily="34" charset="-122"/>
                <a:ea typeface="微软雅黑" panose="020B0503020204020204" pitchFamily="34" charset="-122"/>
              </a:rPr>
              <a:t>客户</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2719604" y="991533"/>
            <a:ext cx="4350993" cy="1562481"/>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865408"/>
            <a:ext cx="4337778" cy="276999"/>
            <a:chOff x="2144264" y="1565533"/>
            <a:chExt cx="4926338" cy="426271"/>
          </a:xfrm>
        </p:grpSpPr>
        <p:sp>
          <p:nvSpPr>
            <p:cNvPr id="17" name="Text Box 52"/>
            <p:cNvSpPr txBox="1">
              <a:spLocks noChangeArrowheads="1"/>
            </p:cNvSpPr>
            <p:nvPr/>
          </p:nvSpPr>
          <p:spPr bwMode="auto">
            <a:xfrm>
              <a:off x="3888314" y="1565533"/>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anose="020B0503020204020204" pitchFamily="34" charset="-122"/>
                  <a:ea typeface="微软雅黑" panose="020B0503020204020204" pitchFamily="34" charset="-122"/>
                </a:defRPr>
              </a:lvl1pPr>
              <a:lvl2pPr marL="742950" indent="-285750">
                <a:defRPr sz="3600">
                  <a:latin typeface="Tahoma" panose="020B0604030504040204" pitchFamily="34" charset="0"/>
                  <a:ea typeface="宋体" panose="02010600030101010101" pitchFamily="2" charset="-122"/>
                </a:defRPr>
              </a:lvl2pPr>
              <a:lvl3pPr marL="1143000" indent="-228600">
                <a:defRPr sz="3600">
                  <a:latin typeface="Tahoma" panose="020B0604030504040204" pitchFamily="34" charset="0"/>
                  <a:ea typeface="宋体" panose="02010600030101010101" pitchFamily="2" charset="-122"/>
                </a:defRPr>
              </a:lvl3pPr>
              <a:lvl4pPr marL="1600200" indent="-228600">
                <a:defRPr sz="3600">
                  <a:latin typeface="Tahoma" panose="020B0604030504040204" pitchFamily="34" charset="0"/>
                  <a:ea typeface="宋体" panose="02010600030101010101" pitchFamily="2" charset="-122"/>
                </a:defRPr>
              </a:lvl4pPr>
              <a:lvl5pPr marL="2057400" indent="-228600">
                <a:defRPr sz="3600">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latin typeface="Tahoma" panose="020B0604030504040204" pitchFamily="34" charset="0"/>
                  <a:ea typeface="宋体" panose="02010600030101010101" pitchFamily="2" charset="-122"/>
                </a:defRPr>
              </a:lvl9pPr>
            </a:lstStyle>
            <a:p>
              <a:r>
                <a:rPr lang="zh-CN" altLang="en-US" sz="1200" dirty="0" smtClean="0"/>
                <a:t>建立 </a:t>
              </a:r>
              <a:r>
                <a:rPr lang="en-US" altLang="zh-CN" sz="1200" dirty="0" smtClean="0"/>
                <a:t>TCP </a:t>
              </a:r>
              <a:r>
                <a:rPr lang="zh-CN" altLang="en-US" sz="1200" dirty="0" smtClean="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solid"/>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grpSp>
      <p:grpSp>
        <p:nvGrpSpPr>
          <p:cNvPr id="23" name="组合 22"/>
          <p:cNvGrpSpPr/>
          <p:nvPr/>
        </p:nvGrpSpPr>
        <p:grpSpPr>
          <a:xfrm>
            <a:off x="2727397" y="1224883"/>
            <a:ext cx="4337778" cy="180000"/>
            <a:chOff x="2144264" y="2285523"/>
            <a:chExt cx="4926338" cy="292388"/>
          </a:xfrm>
        </p:grpSpPr>
        <p:sp>
          <p:nvSpPr>
            <p:cNvPr id="21"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2" name="矩形 2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220 Service Ready</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HELO abc.edu.cn</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250 OK</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2117646" y="3291508"/>
            <a:ext cx="5891237" cy="10224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117646" y="1866563"/>
            <a:ext cx="5891237" cy="1197386"/>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17646" y="1057708"/>
            <a:ext cx="5891237" cy="8007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邮件传送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SMTP </a:t>
            </a:r>
            <a:r>
              <a:rPr lang="zh-CN" altLang="en-US" sz="1200" b="1" dirty="0" smtClean="0">
                <a:solidFill>
                  <a:schemeClr val="bg1"/>
                </a:solidFill>
                <a:latin typeface="微软雅黑" panose="020B0503020204020204" pitchFamily="34" charset="-122"/>
                <a:ea typeface="微软雅黑" panose="020B0503020204020204" pitchFamily="34" charset="-122"/>
              </a:rPr>
              <a:t>服务器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SMTP </a:t>
            </a:r>
            <a:r>
              <a:rPr lang="zh-CN" altLang="en-US" sz="1200" b="1" dirty="0" smtClean="0">
                <a:solidFill>
                  <a:schemeClr val="tx1"/>
                </a:solidFill>
                <a:latin typeface="微软雅黑" panose="020B0503020204020204" pitchFamily="34" charset="-122"/>
                <a:ea typeface="微软雅黑" panose="020B0503020204020204" pitchFamily="34" charset="-122"/>
              </a:rPr>
              <a:t>客户</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719604" y="991533"/>
            <a:ext cx="4350993" cy="3517405"/>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2727397" y="105770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MAIL FROM: LionKing@abc.edu</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727397" y="126027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250 OK</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727397" y="1469603"/>
            <a:ext cx="4337778" cy="180000"/>
            <a:chOff x="2144264" y="2285523"/>
            <a:chExt cx="4926338" cy="292388"/>
          </a:xfrm>
        </p:grpSpPr>
        <p:sp>
          <p:nvSpPr>
            <p:cNvPr id="3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38" name="矩形 3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RCPT TO: TigerWang@xyz.com</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727397" y="1672171"/>
            <a:ext cx="4337778" cy="180000"/>
            <a:chOff x="2144264" y="2285523"/>
            <a:chExt cx="4926338" cy="292388"/>
          </a:xfrm>
        </p:grpSpPr>
        <p:sp>
          <p:nvSpPr>
            <p:cNvPr id="41" name="Line 55"/>
            <p:cNvSpPr>
              <a:spLocks noChangeShapeType="1"/>
            </p:cNvSpPr>
            <p:nvPr/>
          </p:nvSpPr>
          <p:spPr bwMode="auto">
            <a:xfrm>
              <a:off x="2144264" y="2409068"/>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42" name="矩形 4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250 OK</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2727397" y="1879493"/>
            <a:ext cx="4337778" cy="180000"/>
            <a:chOff x="2144264" y="2285523"/>
            <a:chExt cx="4926338" cy="292388"/>
          </a:xfrm>
        </p:grpSpPr>
        <p:sp>
          <p:nvSpPr>
            <p:cNvPr id="53"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54" name="矩形 53"/>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DATA</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2727397" y="2082061"/>
            <a:ext cx="4337778" cy="180000"/>
            <a:chOff x="2144264" y="2285523"/>
            <a:chExt cx="4926338" cy="292388"/>
          </a:xfrm>
        </p:grpSpPr>
        <p:sp>
          <p:nvSpPr>
            <p:cNvPr id="56"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57" name="矩形 56"/>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 b="1" dirty="0">
                  <a:solidFill>
                    <a:schemeClr val="tx1"/>
                  </a:solidFill>
                  <a:latin typeface="微软雅黑" panose="020B0503020204020204" pitchFamily="34" charset="-122"/>
                  <a:ea typeface="微软雅黑" panose="020B0503020204020204" pitchFamily="34" charset="-122"/>
                </a:rPr>
                <a:t>354 Start mail input; end with &lt;CRLF&gt;.&lt;CRLF&gt;</a:t>
              </a:r>
              <a:endParaRPr lang="zh-CN" altLang="en-US" sz="950" b="1" dirty="0">
                <a:solidFill>
                  <a:schemeClr val="tx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2727397" y="2283708"/>
            <a:ext cx="4337778" cy="180000"/>
            <a:chOff x="2144264" y="2285523"/>
            <a:chExt cx="4926338" cy="292388"/>
          </a:xfrm>
        </p:grpSpPr>
        <p:sp>
          <p:nvSpPr>
            <p:cNvPr id="59"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60" name="矩形 59"/>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From: ome@abc.edu</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2727397" y="2490176"/>
            <a:ext cx="4337778" cy="180000"/>
            <a:chOff x="2144264" y="2285523"/>
            <a:chExt cx="4926338" cy="292388"/>
          </a:xfrm>
        </p:grpSpPr>
        <p:sp>
          <p:nvSpPr>
            <p:cNvPr id="62"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63" name="矩形 62"/>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To: TigerWang@xyz.com</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2727397" y="2677481"/>
            <a:ext cx="4337778" cy="180000"/>
            <a:chOff x="2144264" y="2285523"/>
            <a:chExt cx="4926338" cy="292388"/>
          </a:xfrm>
        </p:grpSpPr>
        <p:sp>
          <p:nvSpPr>
            <p:cNvPr id="6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66" name="矩形 6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Date: 2018-08-18</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2727397" y="2883949"/>
            <a:ext cx="4337778" cy="180000"/>
            <a:chOff x="2144264" y="2285523"/>
            <a:chExt cx="4926338" cy="292388"/>
          </a:xfrm>
        </p:grpSpPr>
        <p:sp>
          <p:nvSpPr>
            <p:cNvPr id="68"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69" name="矩形 68"/>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Subject: Greetings</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2727397" y="3090488"/>
            <a:ext cx="4337778" cy="180000"/>
            <a:chOff x="2144264" y="2285523"/>
            <a:chExt cx="4926338" cy="292388"/>
          </a:xfrm>
        </p:grpSpPr>
        <p:sp>
          <p:nvSpPr>
            <p:cNvPr id="71"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72" name="矩形 71"/>
            <p:cNvSpPr/>
            <p:nvPr/>
          </p:nvSpPr>
          <p:spPr>
            <a:xfrm>
              <a:off x="2827283" y="2285523"/>
              <a:ext cx="3626069" cy="292388"/>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2727397" y="3291508"/>
            <a:ext cx="4337778" cy="180000"/>
            <a:chOff x="2144264" y="2285523"/>
            <a:chExt cx="4926338" cy="292388"/>
          </a:xfrm>
        </p:grpSpPr>
        <p:sp>
          <p:nvSpPr>
            <p:cNvPr id="74"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75" name="矩形 74"/>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Dear Mr. Wang, </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2727397" y="3497976"/>
            <a:ext cx="4337778" cy="180000"/>
            <a:chOff x="2144264" y="2285523"/>
            <a:chExt cx="4926338" cy="292388"/>
          </a:xfrm>
        </p:grpSpPr>
        <p:sp>
          <p:nvSpPr>
            <p:cNvPr id="7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78" name="矩形 7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Welcome you back.</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2727397" y="3907918"/>
            <a:ext cx="4337778" cy="180000"/>
            <a:chOff x="2144264" y="2285523"/>
            <a:chExt cx="4926338" cy="292388"/>
          </a:xfrm>
        </p:grpSpPr>
        <p:sp>
          <p:nvSpPr>
            <p:cNvPr id="80"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81" name="矩形 80"/>
            <p:cNvSpPr/>
            <p:nvPr/>
          </p:nvSpPr>
          <p:spPr>
            <a:xfrm>
              <a:off x="2827283" y="2285523"/>
              <a:ext cx="3626069" cy="292388"/>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bg1"/>
                  </a:solidFill>
                  <a:latin typeface="微软雅黑" panose="020B0503020204020204" pitchFamily="34" charset="-122"/>
                  <a:ea typeface="微软雅黑" panose="020B0503020204020204" pitchFamily="34" charset="-122"/>
                </a:rPr>
                <a:t>.</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2727397" y="4109014"/>
            <a:ext cx="4337778" cy="180000"/>
            <a:chOff x="2144264" y="2285523"/>
            <a:chExt cx="4926338" cy="292388"/>
          </a:xfrm>
        </p:grpSpPr>
        <p:sp>
          <p:nvSpPr>
            <p:cNvPr id="83"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84" name="矩形 83"/>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250 OK</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sp>
        <p:nvSpPr>
          <p:cNvPr id="87" name="Text Box 409"/>
          <p:cNvSpPr txBox="1">
            <a:spLocks noChangeArrowheads="1"/>
          </p:cNvSpPr>
          <p:nvPr/>
        </p:nvSpPr>
        <p:spPr bwMode="auto">
          <a:xfrm>
            <a:off x="7086640" y="130583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dirty="0" smtClean="0">
                <a:solidFill>
                  <a:srgbClr val="3333FF"/>
                </a:solidFill>
                <a:latin typeface="微软雅黑" panose="020B0503020204020204" pitchFamily="34" charset="-122"/>
                <a:ea typeface="微软雅黑" panose="020B0503020204020204" pitchFamily="34" charset="-122"/>
              </a:rPr>
              <a:t>信封</a:t>
            </a:r>
            <a:endParaRPr kumimoji="1" lang="zh-CN" altLang="en-US" sz="1400" b="1" dirty="0">
              <a:solidFill>
                <a:srgbClr val="3333FF"/>
              </a:solidFill>
              <a:latin typeface="微软雅黑" panose="020B0503020204020204" pitchFamily="34" charset="-122"/>
              <a:ea typeface="微软雅黑" panose="020B0503020204020204" pitchFamily="34" charset="-122"/>
            </a:endParaRPr>
          </a:p>
        </p:txBody>
      </p:sp>
      <p:sp>
        <p:nvSpPr>
          <p:cNvPr id="88" name="Text Box 409"/>
          <p:cNvSpPr txBox="1">
            <a:spLocks noChangeArrowheads="1"/>
          </p:cNvSpPr>
          <p:nvPr/>
        </p:nvSpPr>
        <p:spPr bwMode="auto">
          <a:xfrm>
            <a:off x="7086640" y="230869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dirty="0" smtClean="0">
                <a:solidFill>
                  <a:srgbClr val="3333FF"/>
                </a:solidFill>
                <a:latin typeface="微软雅黑" panose="020B0503020204020204" pitchFamily="34" charset="-122"/>
                <a:ea typeface="微软雅黑" panose="020B0503020204020204" pitchFamily="34" charset="-122"/>
              </a:rPr>
              <a:t>首部</a:t>
            </a:r>
            <a:endParaRPr kumimoji="1" lang="zh-CN" altLang="en-US" sz="1400" b="1" dirty="0">
              <a:solidFill>
                <a:srgbClr val="3333FF"/>
              </a:solidFill>
              <a:latin typeface="微软雅黑" panose="020B0503020204020204" pitchFamily="34" charset="-122"/>
              <a:ea typeface="微软雅黑" panose="020B0503020204020204" pitchFamily="34" charset="-122"/>
            </a:endParaRPr>
          </a:p>
        </p:txBody>
      </p:sp>
      <p:sp>
        <p:nvSpPr>
          <p:cNvPr id="89" name="Text Box 409"/>
          <p:cNvSpPr txBox="1">
            <a:spLocks noChangeArrowheads="1"/>
          </p:cNvSpPr>
          <p:nvPr/>
        </p:nvSpPr>
        <p:spPr bwMode="auto">
          <a:xfrm>
            <a:off x="7086640" y="3635936"/>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dirty="0">
                <a:solidFill>
                  <a:srgbClr val="333399"/>
                </a:solidFill>
                <a:latin typeface="微软雅黑" panose="020B0503020204020204" pitchFamily="34" charset="-122"/>
                <a:ea typeface="微软雅黑" panose="020B0503020204020204" pitchFamily="34" charset="-122"/>
              </a:rPr>
              <a:t>主体</a:t>
            </a:r>
            <a:endParaRPr kumimoji="1" lang="zh-CN" altLang="en-US" sz="1400" b="1" dirty="0">
              <a:solidFill>
                <a:srgbClr val="333399"/>
              </a:solidFill>
              <a:latin typeface="微软雅黑" panose="020B0503020204020204" pitchFamily="34" charset="-122"/>
              <a:ea typeface="微软雅黑" panose="020B0503020204020204" pitchFamily="34" charset="-122"/>
            </a:endParaRPr>
          </a:p>
        </p:txBody>
      </p:sp>
      <p:sp>
        <p:nvSpPr>
          <p:cNvPr id="90" name="Text Box 409"/>
          <p:cNvSpPr txBox="1">
            <a:spLocks noChangeArrowheads="1"/>
          </p:cNvSpPr>
          <p:nvPr/>
        </p:nvSpPr>
        <p:spPr bwMode="auto">
          <a:xfrm>
            <a:off x="7086640" y="3044186"/>
            <a:ext cx="92224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050" b="1" dirty="0" smtClean="0">
                <a:latin typeface="微软雅黑" panose="020B0503020204020204" pitchFamily="34" charset="-122"/>
                <a:ea typeface="微软雅黑" panose="020B0503020204020204" pitchFamily="34" charset="-122"/>
              </a:rPr>
              <a:t>空行</a:t>
            </a:r>
            <a:endParaRPr kumimoji="1" lang="zh-CN" altLang="en-US" sz="105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连接释放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SMTP </a:t>
            </a:r>
            <a:r>
              <a:rPr lang="zh-CN" altLang="en-US" sz="1200" b="1" dirty="0" smtClean="0">
                <a:solidFill>
                  <a:schemeClr val="bg1"/>
                </a:solidFill>
                <a:latin typeface="微软雅黑" panose="020B0503020204020204" pitchFamily="34" charset="-122"/>
                <a:ea typeface="微软雅黑" panose="020B0503020204020204" pitchFamily="34" charset="-122"/>
              </a:rPr>
              <a:t>服务器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TCP </a:t>
            </a:r>
            <a:r>
              <a:rPr kumimoji="1" lang="zh-CN" altLang="en-US" sz="1100" b="1" dirty="0" smtClean="0">
                <a:latin typeface="微软雅黑" panose="020B0503020204020204" pitchFamily="34" charset="-122"/>
                <a:ea typeface="微软雅黑" panose="020B0503020204020204" pitchFamily="34" charset="-122"/>
              </a:rPr>
              <a:t>端口 </a:t>
            </a:r>
            <a:r>
              <a:rPr kumimoji="1" lang="en-US" altLang="zh-CN" sz="1100" b="1" dirty="0" smtClean="0">
                <a:latin typeface="微软雅黑" panose="020B0503020204020204" pitchFamily="34" charset="-122"/>
                <a:ea typeface="微软雅黑" panose="020B0503020204020204" pitchFamily="34" charset="-122"/>
              </a:rPr>
              <a:t>25</a:t>
            </a:r>
            <a:endParaRPr kumimoji="1" lang="zh-CN" altLang="en-US" sz="1100" b="1" dirty="0">
              <a:latin typeface="微软雅黑" panose="020B0503020204020204" pitchFamily="34" charset="-122"/>
              <a:ea typeface="微软雅黑" panose="020B0503020204020204"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SMTP </a:t>
            </a:r>
            <a:r>
              <a:rPr lang="zh-CN" altLang="en-US" sz="1200" b="1" dirty="0" smtClean="0">
                <a:solidFill>
                  <a:schemeClr val="tx1"/>
                </a:solidFill>
                <a:latin typeface="微软雅黑" panose="020B0503020204020204" pitchFamily="34" charset="-122"/>
                <a:ea typeface="微软雅黑" panose="020B0503020204020204" pitchFamily="34" charset="-122"/>
              </a:rPr>
              <a:t>客户</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719604" y="991534"/>
            <a:ext cx="4350993" cy="2014426"/>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2290113"/>
            <a:ext cx="4337778" cy="276999"/>
            <a:chOff x="2144264" y="1950857"/>
            <a:chExt cx="4926338" cy="426271"/>
          </a:xfrm>
        </p:grpSpPr>
        <p:sp>
          <p:nvSpPr>
            <p:cNvPr id="17" name="Text Box 52"/>
            <p:cNvSpPr txBox="1">
              <a:spLocks noChangeArrowheads="1"/>
            </p:cNvSpPr>
            <p:nvPr/>
          </p:nvSpPr>
          <p:spPr bwMode="auto">
            <a:xfrm>
              <a:off x="3888314" y="1950857"/>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anose="020B0503020204020204" pitchFamily="34" charset="-122"/>
                  <a:ea typeface="微软雅黑" panose="020B0503020204020204" pitchFamily="34" charset="-122"/>
                </a:defRPr>
              </a:lvl1pPr>
              <a:lvl2pPr marL="742950" indent="-285750">
                <a:defRPr sz="3600">
                  <a:latin typeface="Tahoma" panose="020B0604030504040204" pitchFamily="34" charset="0"/>
                  <a:ea typeface="宋体" panose="02010600030101010101" pitchFamily="2" charset="-122"/>
                </a:defRPr>
              </a:lvl2pPr>
              <a:lvl3pPr marL="1143000" indent="-228600">
                <a:defRPr sz="3600">
                  <a:latin typeface="Tahoma" panose="020B0604030504040204" pitchFamily="34" charset="0"/>
                  <a:ea typeface="宋体" panose="02010600030101010101" pitchFamily="2" charset="-122"/>
                </a:defRPr>
              </a:lvl3pPr>
              <a:lvl4pPr marL="1600200" indent="-228600">
                <a:defRPr sz="3600">
                  <a:latin typeface="Tahoma" panose="020B0604030504040204" pitchFamily="34" charset="0"/>
                  <a:ea typeface="宋体" panose="02010600030101010101" pitchFamily="2" charset="-122"/>
                </a:defRPr>
              </a:lvl4pPr>
              <a:lvl5pPr marL="2057400" indent="-228600">
                <a:defRPr sz="3600">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latin typeface="Tahoma" panose="020B0604030504040204" pitchFamily="34" charset="0"/>
                  <a:ea typeface="宋体" panose="02010600030101010101" pitchFamily="2" charset="-122"/>
                </a:defRPr>
              </a:lvl9pPr>
            </a:lstStyle>
            <a:p>
              <a:r>
                <a:rPr lang="zh-CN" altLang="en-US" sz="1200" dirty="0" smtClean="0"/>
                <a:t>释放 </a:t>
              </a:r>
              <a:r>
                <a:rPr lang="en-US" altLang="zh-CN" sz="1200" dirty="0" smtClean="0"/>
                <a:t>TCP </a:t>
              </a:r>
              <a:r>
                <a:rPr lang="zh-CN" altLang="en-US" sz="1200" dirty="0" smtClean="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QUIT</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100" b="1">
                <a:latin typeface="微软雅黑" panose="020B0503020204020204" pitchFamily="34" charset="-122"/>
                <a:ea typeface="微软雅黑" panose="020B0503020204020204"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221 Service closed</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ln>
          <a:effectLst/>
        </p:spPr>
        <p:txBody>
          <a:bodyPr wrap="none" anchor="ctr"/>
          <a:lstStyle/>
          <a:p>
            <a:endParaRPr lang="zh-CN" altLang="en-US"/>
          </a:p>
        </p:txBody>
      </p:sp>
      <p:sp>
        <p:nvSpPr>
          <p:cNvPr id="2" name="AutoShape 5"/>
          <p:cNvSpPr>
            <a:spLocks noChangeArrowheads="1"/>
          </p:cNvSpPr>
          <p:nvPr/>
        </p:nvSpPr>
        <p:spPr bwMode="auto">
          <a:xfrm>
            <a:off x="556963" y="65052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631407" y="60825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6.5.3  </a:t>
            </a:r>
            <a:r>
              <a:rPr lang="zh-CN" altLang="en-US" sz="2400" b="1" dirty="0">
                <a:solidFill>
                  <a:schemeClr val="bg1"/>
                </a:solidFill>
                <a:latin typeface="微软雅黑" panose="020B0503020204020204" pitchFamily="34" charset="-122"/>
                <a:ea typeface="微软雅黑" panose="020B0503020204020204" pitchFamily="34" charset="-122"/>
              </a:rPr>
              <a:t>电子邮件的信息</a:t>
            </a:r>
            <a:r>
              <a:rPr lang="zh-CN" altLang="en-US" sz="2400" b="1" dirty="0" smtClean="0">
                <a:solidFill>
                  <a:schemeClr val="bg1"/>
                </a:solidFill>
                <a:latin typeface="微软雅黑" panose="020B0503020204020204" pitchFamily="34" charset="-122"/>
                <a:ea typeface="微软雅黑" panose="020B0503020204020204" pitchFamily="34" charset="-122"/>
              </a:rPr>
              <a:t>格式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ln>
          <a:effectLst/>
        </p:spPr>
        <p:txBody>
          <a:bodyPr wrap="none" anchor="ctr"/>
          <a:lstStyle/>
          <a:p>
            <a:pPr algn="ctr"/>
            <a:r>
              <a:rPr lang="zh-CN" altLang="en-US" b="1" dirty="0" smtClean="0">
                <a:latin typeface="微软雅黑" panose="020B0503020204020204" pitchFamily="34" charset="-122"/>
                <a:ea typeface="微软雅黑" panose="020B0503020204020204" pitchFamily="34" charset="-122"/>
              </a:rPr>
              <a:t>首部 </a:t>
            </a:r>
            <a:r>
              <a:rPr lang="en-US" altLang="zh-CN" b="1" dirty="0" smtClean="0">
                <a:latin typeface="微软雅黑" panose="020B0503020204020204" pitchFamily="34" charset="-122"/>
                <a:ea typeface="微软雅黑" panose="020B0503020204020204" pitchFamily="34" charset="-122"/>
              </a:rPr>
              <a:t>(header)</a:t>
            </a:r>
            <a:endParaRPr lang="en-US" altLang="zh-CN" b="1"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ln>
          <a:effectLst/>
        </p:spPr>
        <p:txBody>
          <a:bodyPr wrap="none" anchor="ctr"/>
          <a:lstStyle/>
          <a:p>
            <a:pPr algn="ctr"/>
            <a:r>
              <a:rPr lang="zh-CN" altLang="en-US" b="1" dirty="0" smtClean="0">
                <a:latin typeface="微软雅黑" panose="020B0503020204020204" pitchFamily="34" charset="-122"/>
                <a:ea typeface="微软雅黑" panose="020B0503020204020204" pitchFamily="34" charset="-122"/>
              </a:rPr>
              <a:t>主体 </a:t>
            </a:r>
            <a:r>
              <a:rPr lang="en-US" altLang="zh-CN" b="1" dirty="0" smtClean="0">
                <a:latin typeface="微软雅黑" panose="020B0503020204020204" pitchFamily="34" charset="-122"/>
                <a:ea typeface="微软雅黑" panose="020B0503020204020204" pitchFamily="34" charset="-122"/>
              </a:rPr>
              <a:t>(body)</a:t>
            </a:r>
            <a:endParaRPr lang="en-US" altLang="zh-CN"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ctr"/>
            <a:r>
              <a:rPr lang="zh-CN" altLang="en-US" sz="1400" b="1" dirty="0" smtClean="0">
                <a:latin typeface="微软雅黑" panose="020B0503020204020204" pitchFamily="34" charset="-122"/>
                <a:ea typeface="微软雅黑" panose="020B0503020204020204" pitchFamily="34" charset="-122"/>
              </a:rPr>
              <a:t>空行</a:t>
            </a:r>
            <a:endParaRPr lang="en-US" altLang="zh-CN" sz="1400" b="1" dirty="0">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ln>
          <a:effectLst/>
        </p:spPr>
        <p:txBody>
          <a:bodyPr wrap="none" anchor="ctr"/>
          <a:lstStyle/>
          <a:p>
            <a:pPr>
              <a:lnSpc>
                <a:spcPts val="1600"/>
              </a:lnSpc>
            </a:pPr>
            <a:r>
              <a:rPr lang="en-US" altLang="zh-CN" sz="1200" b="1" dirty="0" smtClean="0">
                <a:solidFill>
                  <a:schemeClr val="bg1"/>
                </a:solidFill>
                <a:latin typeface="微软雅黑" panose="020B0503020204020204" pitchFamily="34" charset="-122"/>
                <a:ea typeface="微软雅黑" panose="020B0503020204020204" pitchFamily="34" charset="-122"/>
              </a:rPr>
              <a:t>MAIL FROM: one@abc.edu</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en-US" altLang="zh-CN" sz="1200" b="1" dirty="0" smtClean="0">
                <a:solidFill>
                  <a:schemeClr val="bg1"/>
                </a:solidFill>
                <a:latin typeface="微软雅黑" panose="020B0503020204020204" pitchFamily="34" charset="-122"/>
                <a:ea typeface="微软雅黑" panose="020B0503020204020204" pitchFamily="34" charset="-122"/>
              </a:rPr>
              <a:t>RCPT TO: two@xyz.com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441871" y="1735062"/>
            <a:ext cx="745679" cy="369332"/>
          </a:xfrm>
          <a:prstGeom prst="rect">
            <a:avLst/>
          </a:prstGeom>
          <a:noFill/>
          <a:ln w="12700">
            <a:noFill/>
            <a:miter lim="800000"/>
          </a:ln>
          <a:effectLst/>
        </p:spPr>
        <p:txBody>
          <a:bodyPr wrap="none" anchor="ctr"/>
          <a:lstStyle/>
          <a:p>
            <a:pPr algn="r"/>
            <a:r>
              <a:rPr lang="zh-CN" altLang="en-US" sz="1600" b="1" dirty="0" smtClean="0">
                <a:latin typeface="微软雅黑" panose="020B0503020204020204" pitchFamily="34" charset="-122"/>
                <a:ea typeface="微软雅黑" panose="020B0503020204020204" pitchFamily="34" charset="-122"/>
              </a:rPr>
              <a:t>信封</a:t>
            </a:r>
            <a:endParaRPr lang="en-US" altLang="zh-CN" sz="1600" b="1" dirty="0">
              <a:latin typeface="微软雅黑" panose="020B0503020204020204" pitchFamily="34" charset="-122"/>
              <a:ea typeface="微软雅黑" panose="020B0503020204020204" pitchFamily="34" charset="-122"/>
            </a:endParaRPr>
          </a:p>
        </p:txBody>
      </p:sp>
      <p:sp>
        <p:nvSpPr>
          <p:cNvPr id="12" name="矩形 11"/>
          <p:cNvSpPr/>
          <p:nvPr/>
        </p:nvSpPr>
        <p:spPr>
          <a:xfrm>
            <a:off x="7441871" y="3069905"/>
            <a:ext cx="745679" cy="369332"/>
          </a:xfrm>
          <a:prstGeom prst="rect">
            <a:avLst/>
          </a:prstGeom>
          <a:noFill/>
          <a:ln w="12700">
            <a:noFill/>
            <a:miter lim="800000"/>
          </a:ln>
          <a:effectLst/>
        </p:spPr>
        <p:txBody>
          <a:bodyPr wrap="none" anchor="ctr"/>
          <a:lstStyle/>
          <a:p>
            <a:pPr algn="r"/>
            <a:r>
              <a:rPr lang="zh-CN" altLang="en-US" sz="1600" b="1" dirty="0" smtClean="0">
                <a:latin typeface="微软雅黑" panose="020B0503020204020204" pitchFamily="34" charset="-122"/>
                <a:ea typeface="微软雅黑" panose="020B0503020204020204" pitchFamily="34" charset="-122"/>
              </a:rPr>
              <a:t>内容</a:t>
            </a:r>
            <a:endParaRPr lang="en-US" altLang="zh-CN" sz="1600" b="1"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146689"/>
            <a:ext cx="328973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一个电子邮件分为</a:t>
            </a:r>
            <a:r>
              <a:rPr lang="zh-CN" altLang="en-US" sz="2000" b="1" dirty="0">
                <a:solidFill>
                  <a:srgbClr val="0000FF"/>
                </a:solidFill>
                <a:latin typeface="微软雅黑" panose="020B0503020204020204" pitchFamily="34" charset="-122"/>
                <a:ea typeface="微软雅黑" panose="020B0503020204020204" pitchFamily="34" charset="-122"/>
              </a:rPr>
              <a:t>信封</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内容</a:t>
            </a:r>
            <a:r>
              <a:rPr lang="zh-CN" altLang="en-US" sz="2000" b="1" dirty="0">
                <a:latin typeface="微软雅黑" panose="020B0503020204020204" pitchFamily="34" charset="-122"/>
                <a:ea typeface="微软雅黑" panose="020B0503020204020204" pitchFamily="34" charset="-122"/>
              </a:rPr>
              <a:t>两大部分。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RFC </a:t>
            </a:r>
            <a:r>
              <a:rPr lang="en-US" altLang="zh-CN" sz="2000" b="1" dirty="0" smtClean="0">
                <a:latin typeface="微软雅黑" panose="020B0503020204020204" pitchFamily="34" charset="-122"/>
                <a:ea typeface="微软雅黑" panose="020B0503020204020204" pitchFamily="34" charset="-122"/>
              </a:rPr>
              <a:t>5322 </a:t>
            </a:r>
            <a:r>
              <a:rPr lang="zh-CN" altLang="en-US" sz="2000" b="1" dirty="0">
                <a:latin typeface="微软雅黑" panose="020B0503020204020204" pitchFamily="34" charset="-122"/>
                <a:ea typeface="微软雅黑" panose="020B0503020204020204" pitchFamily="34" charset="-122"/>
              </a:rPr>
              <a:t>只规定了邮件内容中的</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(header) </a:t>
            </a:r>
            <a:r>
              <a:rPr lang="zh-CN" altLang="en-US" sz="2000" b="1" dirty="0">
                <a:latin typeface="微软雅黑" panose="020B0503020204020204" pitchFamily="34" charset="-122"/>
                <a:ea typeface="微软雅黑" panose="020B0503020204020204" pitchFamily="34" charset="-122"/>
              </a:rPr>
              <a:t>格式，而对邮件的</a:t>
            </a:r>
            <a:r>
              <a:rPr lang="zh-CN" altLang="en-US" sz="2000" b="1" dirty="0">
                <a:solidFill>
                  <a:srgbClr val="0000FF"/>
                </a:solidFill>
                <a:latin typeface="微软雅黑" panose="020B0503020204020204" pitchFamily="34" charset="-122"/>
                <a:ea typeface="微软雅黑" panose="020B0503020204020204" pitchFamily="34" charset="-122"/>
              </a:rPr>
              <a:t>主体</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body) </a:t>
            </a:r>
            <a:r>
              <a:rPr lang="zh-CN" altLang="en-US" sz="2000" b="1" dirty="0" smtClean="0">
                <a:latin typeface="微软雅黑" panose="020B0503020204020204" pitchFamily="34" charset="-122"/>
                <a:ea typeface="微软雅黑" panose="020B0503020204020204" pitchFamily="34" charset="-122"/>
              </a:rPr>
              <a:t>部分</a:t>
            </a:r>
            <a:r>
              <a:rPr lang="zh-CN" altLang="en-US" sz="2000" b="1" dirty="0">
                <a:latin typeface="微软雅黑" panose="020B0503020204020204" pitchFamily="34" charset="-122"/>
                <a:ea typeface="微软雅黑" panose="020B0503020204020204" pitchFamily="34" charset="-122"/>
              </a:rPr>
              <a:t>则让用户自由撰写</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5"/>
          <p:cNvSpPr>
            <a:spLocks noChangeArrowheads="1"/>
          </p:cNvSpPr>
          <p:nvPr/>
        </p:nvSpPr>
        <p:spPr bwMode="auto">
          <a:xfrm>
            <a:off x="556963" y="141107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2" name="Rectangle 6"/>
          <p:cNvSpPr>
            <a:spLocks noChangeArrowheads="1"/>
          </p:cNvSpPr>
          <p:nvPr/>
        </p:nvSpPr>
        <p:spPr bwMode="auto">
          <a:xfrm>
            <a:off x="2911665" y="1377861"/>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域名服务器有以下四种</a:t>
            </a:r>
            <a:r>
              <a:rPr lang="zh-CN" altLang="en-US" sz="2000" b="1" dirty="0" smtClean="0">
                <a:solidFill>
                  <a:schemeClr val="bg1"/>
                </a:solidFill>
                <a:latin typeface="微软雅黑" panose="020B0503020204020204" pitchFamily="34" charset="-122"/>
                <a:ea typeface="微软雅黑" panose="020B0503020204020204" pitchFamily="34" charset="-122"/>
              </a:rPr>
              <a:t>类型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3" name="Rectangle 68"/>
          <p:cNvSpPr>
            <a:spLocks noChangeArrowheads="1"/>
          </p:cNvSpPr>
          <p:nvPr/>
        </p:nvSpPr>
        <p:spPr bwMode="auto">
          <a:xfrm>
            <a:off x="483810" y="1856467"/>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根域名服务器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顶级域名服务器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权限域名服务器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本地域名服务器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邮件内容的</a:t>
            </a:r>
            <a:r>
              <a:rPr lang="zh-CN" altLang="en-US" sz="2000" b="1" dirty="0" smtClean="0">
                <a:solidFill>
                  <a:schemeClr val="bg1"/>
                </a:solidFill>
                <a:latin typeface="微软雅黑" panose="020B0503020204020204" pitchFamily="34" charset="-122"/>
                <a:ea typeface="微软雅黑" panose="020B0503020204020204" pitchFamily="34" charset="-122"/>
              </a:rPr>
              <a:t>首部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1582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To:” </a:t>
            </a:r>
            <a:r>
              <a:rPr lang="zh-CN" altLang="en-US" sz="2000" b="1" dirty="0">
                <a:latin typeface="微软雅黑" panose="020B0503020204020204" pitchFamily="34" charset="-122"/>
                <a:ea typeface="微软雅黑" panose="020B0503020204020204" pitchFamily="34" charset="-122"/>
              </a:rPr>
              <a:t>后面填入一个或多个收件人的电子邮件地址。用户只需打开地址簿，点击收件人名字，收件人的电子邮件地址就会自动地填入到合适的位置上。</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Subject:” </a:t>
            </a:r>
            <a:r>
              <a:rPr lang="zh-CN" altLang="en-US" sz="2000" b="1" dirty="0">
                <a:latin typeface="微软雅黑" panose="020B0503020204020204" pitchFamily="34" charset="-122"/>
                <a:ea typeface="微软雅黑" panose="020B0503020204020204" pitchFamily="34" charset="-122"/>
              </a:rPr>
              <a:t>是邮件的主题。它反映了邮件的主要内容，便于用户查找邮件。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Cc:”  </a:t>
            </a:r>
            <a:r>
              <a:rPr lang="zh-CN" altLang="en-US" sz="2000" b="1" dirty="0">
                <a:latin typeface="微软雅黑" panose="020B0503020204020204" pitchFamily="34" charset="-122"/>
                <a:ea typeface="微软雅黑" panose="020B0503020204020204" pitchFamily="34" charset="-122"/>
              </a:rPr>
              <a:t>表示应给某某人发送一个邮件副本。</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From” </a:t>
            </a:r>
            <a:r>
              <a:rPr lang="zh-CN" altLang="en-US" sz="2000" b="1" dirty="0">
                <a:latin typeface="微软雅黑" panose="020B0503020204020204" pitchFamily="34" charset="-122"/>
                <a:ea typeface="微软雅黑" panose="020B0503020204020204" pitchFamily="34" charset="-122"/>
              </a:rPr>
              <a:t>和 </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Date” </a:t>
            </a:r>
            <a:r>
              <a:rPr lang="zh-CN" altLang="en-US" sz="2000" b="1" dirty="0">
                <a:latin typeface="微软雅黑" panose="020B0503020204020204" pitchFamily="34" charset="-122"/>
                <a:ea typeface="微软雅黑" panose="020B0503020204020204" pitchFamily="34" charset="-122"/>
              </a:rPr>
              <a:t>表示发信人的电子邮件地址和发信日期。</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Reply-To” </a:t>
            </a:r>
            <a:r>
              <a:rPr lang="zh-CN" altLang="en-US" sz="2000" b="1" dirty="0">
                <a:latin typeface="微软雅黑" panose="020B0503020204020204" pitchFamily="34" charset="-122"/>
                <a:ea typeface="微软雅黑" panose="020B0503020204020204" pitchFamily="34" charset="-122"/>
              </a:rPr>
              <a:t>是对方回信所用的地址。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ln>
          <a:effectLst/>
        </p:spPr>
        <p:txBody>
          <a:bodyPr wrap="none" anchor="ctr"/>
          <a:lstStyle/>
          <a:p>
            <a:endParaRPr lang="zh-CN" altLang="en-US"/>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ln>
          <a:effectLst/>
        </p:spPr>
        <p:txBody>
          <a:bodyPr wrap="none" anchor="ctr"/>
          <a:lstStyle/>
          <a:p>
            <a:pPr algn="ctr"/>
            <a:r>
              <a:rPr lang="zh-CN" altLang="en-US" b="1" dirty="0" smtClean="0">
                <a:latin typeface="微软雅黑" panose="020B0503020204020204" pitchFamily="34" charset="-122"/>
                <a:ea typeface="微软雅黑" panose="020B0503020204020204" pitchFamily="34" charset="-122"/>
              </a:rPr>
              <a:t>首部 </a:t>
            </a:r>
            <a:r>
              <a:rPr lang="en-US" altLang="zh-CN" b="1" dirty="0" smtClean="0">
                <a:latin typeface="微软雅黑" panose="020B0503020204020204" pitchFamily="34" charset="-122"/>
                <a:ea typeface="微软雅黑" panose="020B0503020204020204" pitchFamily="34" charset="-122"/>
              </a:rPr>
              <a:t>(header)</a:t>
            </a:r>
            <a:endParaRPr lang="en-US" altLang="zh-CN" b="1"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ln>
          <a:effectLst/>
        </p:spPr>
        <p:txBody>
          <a:bodyPr wrap="none" anchor="ctr"/>
          <a:lstStyle/>
          <a:p>
            <a:pPr algn="ctr"/>
            <a:r>
              <a:rPr lang="zh-CN" altLang="en-US" b="1" dirty="0" smtClean="0">
                <a:latin typeface="微软雅黑" panose="020B0503020204020204" pitchFamily="34" charset="-122"/>
                <a:ea typeface="微软雅黑" panose="020B0503020204020204" pitchFamily="34" charset="-122"/>
              </a:rPr>
              <a:t>主体 </a:t>
            </a:r>
            <a:r>
              <a:rPr lang="en-US" altLang="zh-CN" b="1" dirty="0" smtClean="0">
                <a:latin typeface="微软雅黑" panose="020B0503020204020204" pitchFamily="34" charset="-122"/>
                <a:ea typeface="微软雅黑" panose="020B0503020204020204" pitchFamily="34" charset="-122"/>
              </a:rPr>
              <a:t>(body)</a:t>
            </a:r>
            <a:endParaRPr lang="en-US" altLang="zh-CN"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ctr"/>
            <a:r>
              <a:rPr lang="zh-CN" altLang="en-US" sz="1400" b="1" dirty="0" smtClean="0">
                <a:latin typeface="微软雅黑" panose="020B0503020204020204" pitchFamily="34" charset="-122"/>
                <a:ea typeface="微软雅黑" panose="020B0503020204020204" pitchFamily="34" charset="-122"/>
              </a:rPr>
              <a:t>空行</a:t>
            </a:r>
            <a:endParaRPr lang="en-US" altLang="zh-CN" sz="1400" b="1" dirty="0">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ln>
          <a:effectLst/>
        </p:spPr>
        <p:txBody>
          <a:bodyPr wrap="none" anchor="ctr"/>
          <a:lstStyle/>
          <a:p>
            <a:pPr>
              <a:lnSpc>
                <a:spcPts val="1600"/>
              </a:lnSpc>
            </a:pPr>
            <a:r>
              <a:rPr lang="en-US" altLang="zh-CN" sz="1200" b="1" dirty="0" smtClean="0">
                <a:solidFill>
                  <a:schemeClr val="bg1"/>
                </a:solidFill>
                <a:latin typeface="微软雅黑" panose="020B0503020204020204" pitchFamily="34" charset="-122"/>
                <a:ea typeface="微软雅黑" panose="020B0503020204020204" pitchFamily="34" charset="-122"/>
              </a:rPr>
              <a:t>MAIL FROM: LionKing@abc.edu</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ts val="1600"/>
              </a:lnSpc>
            </a:pPr>
            <a:r>
              <a:rPr lang="en-US" altLang="zh-CN" sz="1200" b="1" dirty="0" smtClean="0">
                <a:solidFill>
                  <a:schemeClr val="bg1"/>
                </a:solidFill>
                <a:latin typeface="微软雅黑" panose="020B0503020204020204" pitchFamily="34" charset="-122"/>
                <a:ea typeface="微软雅黑" panose="020B0503020204020204" pitchFamily="34" charset="-122"/>
              </a:rPr>
              <a:t>RCPT TO: TigerWang@xyz.com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441871" y="1735062"/>
            <a:ext cx="745679" cy="369332"/>
          </a:xfrm>
          <a:prstGeom prst="rect">
            <a:avLst/>
          </a:prstGeom>
          <a:noFill/>
          <a:ln w="12700">
            <a:noFill/>
            <a:miter lim="800000"/>
          </a:ln>
          <a:effectLst/>
        </p:spPr>
        <p:txBody>
          <a:bodyPr wrap="none" anchor="ctr"/>
          <a:lstStyle/>
          <a:p>
            <a:pPr algn="r"/>
            <a:r>
              <a:rPr lang="zh-CN" altLang="en-US" sz="1600" b="1" dirty="0" smtClean="0">
                <a:latin typeface="微软雅黑" panose="020B0503020204020204" pitchFamily="34" charset="-122"/>
                <a:ea typeface="微软雅黑" panose="020B0503020204020204" pitchFamily="34" charset="-122"/>
              </a:rPr>
              <a:t>信封</a:t>
            </a:r>
            <a:endParaRPr lang="en-US" altLang="zh-CN" sz="1600" b="1" dirty="0">
              <a:latin typeface="微软雅黑" panose="020B0503020204020204" pitchFamily="34" charset="-122"/>
              <a:ea typeface="微软雅黑" panose="020B0503020204020204" pitchFamily="34" charset="-122"/>
            </a:endParaRPr>
          </a:p>
        </p:txBody>
      </p:sp>
      <p:sp>
        <p:nvSpPr>
          <p:cNvPr id="12" name="矩形 11"/>
          <p:cNvSpPr/>
          <p:nvPr/>
        </p:nvSpPr>
        <p:spPr>
          <a:xfrm>
            <a:off x="7441871" y="3069905"/>
            <a:ext cx="745679" cy="369332"/>
          </a:xfrm>
          <a:prstGeom prst="rect">
            <a:avLst/>
          </a:prstGeom>
          <a:noFill/>
          <a:ln w="12700">
            <a:noFill/>
            <a:miter lim="800000"/>
          </a:ln>
          <a:effectLst/>
        </p:spPr>
        <p:txBody>
          <a:bodyPr wrap="none" anchor="ctr"/>
          <a:lstStyle/>
          <a:p>
            <a:pPr algn="r"/>
            <a:r>
              <a:rPr lang="zh-CN" altLang="en-US" sz="1600" b="1" dirty="0" smtClean="0">
                <a:latin typeface="微软雅黑" panose="020B0503020204020204" pitchFamily="34" charset="-122"/>
                <a:ea typeface="微软雅黑" panose="020B0503020204020204" pitchFamily="34" charset="-122"/>
              </a:rPr>
              <a:t>内容</a:t>
            </a:r>
            <a:endParaRPr lang="en-US" altLang="zh-CN" sz="1600" b="1"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272809"/>
            <a:ext cx="3289738" cy="1759456"/>
          </a:xfrm>
          <a:prstGeom prst="rect">
            <a:avLst/>
          </a:prstGeom>
          <a:solidFill>
            <a:srgbClr val="00FFCC"/>
          </a:solidFill>
          <a:ln w="9525" algn="ctr">
            <a:solidFill>
              <a:srgbClr val="000000"/>
            </a:solidFill>
            <a:miter lim="1000000"/>
          </a:ln>
          <a:effectLst/>
        </p:spPr>
        <p:txBody>
          <a:bodyPr wrap="square">
            <a:spAutoFit/>
          </a:bodyPr>
          <a:lstStyle/>
          <a:p>
            <a:pPr marL="285750" indent="-285750" eaLnBrk="0" hangingPunct="0">
              <a:lnSpc>
                <a:spcPts val="2600"/>
              </a:lnSpc>
              <a:buClr>
                <a:srgbClr val="0070C0"/>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From: LionKing@abc.edu</a:t>
            </a:r>
            <a:endParaRPr lang="en-US" altLang="zh-CN" sz="1600" b="1" dirty="0" smtClean="0">
              <a:latin typeface="微软雅黑" panose="020B0503020204020204" pitchFamily="34" charset="-122"/>
              <a:ea typeface="微软雅黑" panose="020B0503020204020204" pitchFamily="34" charset="-122"/>
            </a:endParaRPr>
          </a:p>
          <a:p>
            <a:pPr marL="285750" indent="-285750" eaLnBrk="0" hangingPunct="0">
              <a:lnSpc>
                <a:spcPts val="2600"/>
              </a:lnSpc>
              <a:buClr>
                <a:srgbClr val="0070C0"/>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To</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TigerWang@xyz.com</a:t>
            </a:r>
            <a:endParaRPr lang="en-US" altLang="zh-CN" sz="1600" b="1" dirty="0">
              <a:latin typeface="微软雅黑" panose="020B0503020204020204" pitchFamily="34" charset="-122"/>
              <a:ea typeface="微软雅黑" panose="020B0503020204020204" pitchFamily="34" charset="-122"/>
            </a:endParaRPr>
          </a:p>
          <a:p>
            <a:pPr marL="285750" indent="-285750" eaLnBrk="0" hangingPunct="0">
              <a:lnSpc>
                <a:spcPts val="2600"/>
              </a:lnSpc>
              <a:buClr>
                <a:srgbClr val="0070C0"/>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Date: 2018-08-18</a:t>
            </a:r>
            <a:endParaRPr lang="en-US" altLang="zh-CN" sz="1600" b="1" dirty="0" smtClean="0">
              <a:latin typeface="微软雅黑" panose="020B0503020204020204" pitchFamily="34" charset="-122"/>
              <a:ea typeface="微软雅黑" panose="020B0503020204020204" pitchFamily="34" charset="-122"/>
            </a:endParaRPr>
          </a:p>
          <a:p>
            <a:pPr marL="285750" indent="-285750" eaLnBrk="0" hangingPunct="0">
              <a:lnSpc>
                <a:spcPts val="2600"/>
              </a:lnSpc>
              <a:buClr>
                <a:srgbClr val="0070C0"/>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Subject</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Greetings</a:t>
            </a:r>
            <a:endParaRPr lang="en-US" altLang="zh-CN" sz="1600" b="1" dirty="0" smtClean="0">
              <a:latin typeface="微软雅黑" panose="020B0503020204020204" pitchFamily="34" charset="-122"/>
              <a:ea typeface="微软雅黑" panose="020B0503020204020204" pitchFamily="34" charset="-122"/>
            </a:endParaRPr>
          </a:p>
          <a:p>
            <a:pPr marL="285750" indent="-285750" eaLnBrk="0" hangingPunct="0">
              <a:lnSpc>
                <a:spcPts val="2600"/>
              </a:lnSpc>
              <a:buClr>
                <a:srgbClr val="0070C0"/>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Cc: Manager@zoo.com</a:t>
            </a:r>
            <a:endParaRPr lang="en-US" altLang="zh-CN" sz="1600" b="1" dirty="0">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3447391" y="2324539"/>
            <a:ext cx="1282262" cy="3169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68"/>
          <p:cNvSpPr>
            <a:spLocks noChangeArrowheads="1"/>
          </p:cNvSpPr>
          <p:nvPr/>
        </p:nvSpPr>
        <p:spPr bwMode="auto">
          <a:xfrm>
            <a:off x="525511" y="3432668"/>
            <a:ext cx="3289738" cy="759182"/>
          </a:xfrm>
          <a:prstGeom prst="rect">
            <a:avLst/>
          </a:prstGeom>
          <a:solidFill>
            <a:srgbClr val="FF66FF"/>
          </a:solidFill>
          <a:ln w="9525" algn="ctr">
            <a:solidFill>
              <a:srgbClr val="000000"/>
            </a:solidFill>
            <a:miter lim="1000000"/>
          </a:ln>
          <a:effectLst/>
        </p:spPr>
        <p:txBody>
          <a:bodyPr wrap="square">
            <a:spAutoFit/>
          </a:bodyPr>
          <a:lstStyle/>
          <a:p>
            <a:pPr marL="285750" indent="-285750" eaLnBrk="0" hangingPunct="0">
              <a:lnSpc>
                <a:spcPts val="2600"/>
              </a:lnSpc>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纯文本信息 （</a:t>
            </a:r>
            <a:r>
              <a:rPr lang="en-US" altLang="zh-CN" sz="1600" b="1" dirty="0" smtClean="0">
                <a:latin typeface="微软雅黑" panose="020B0503020204020204" pitchFamily="34" charset="-122"/>
                <a:ea typeface="微软雅黑" panose="020B0503020204020204" pitchFamily="34" charset="-122"/>
              </a:rPr>
              <a:t>ASCII</a:t>
            </a:r>
            <a:r>
              <a:rPr lang="zh-CN" altLang="en-US" sz="1600" b="1" dirty="0" smtClean="0">
                <a:latin typeface="微软雅黑" panose="020B0503020204020204" pitchFamily="34" charset="-122"/>
                <a:ea typeface="微软雅黑" panose="020B0503020204020204" pitchFamily="34" charset="-122"/>
              </a:rPr>
              <a:t>编码）。</a:t>
            </a:r>
            <a:endParaRPr lang="en-US" altLang="zh-CN" sz="1600" b="1" dirty="0" smtClean="0">
              <a:latin typeface="微软雅黑" panose="020B0503020204020204" pitchFamily="34" charset="-122"/>
              <a:ea typeface="微软雅黑" panose="020B0503020204020204" pitchFamily="34" charset="-122"/>
            </a:endParaRPr>
          </a:p>
          <a:p>
            <a:pPr marL="285750" indent="-285750" eaLnBrk="0" hangingPunct="0">
              <a:lnSpc>
                <a:spcPts val="2600"/>
              </a:lnSpc>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无特定结构和含义。</a:t>
            </a:r>
            <a:endParaRPr lang="en-US" altLang="zh-CN" sz="1600" b="1" dirty="0">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V="1">
            <a:off x="3447391" y="3598049"/>
            <a:ext cx="1282262" cy="27688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8"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邮件内容的</a:t>
            </a:r>
            <a:r>
              <a:rPr lang="zh-CN" altLang="en-US" sz="2000" b="1" dirty="0" smtClean="0">
                <a:solidFill>
                  <a:schemeClr val="bg1"/>
                </a:solidFill>
                <a:latin typeface="微软雅黑" panose="020B0503020204020204" pitchFamily="34" charset="-122"/>
                <a:ea typeface="微软雅黑" panose="020B0503020204020204" pitchFamily="34" charset="-122"/>
              </a:rPr>
              <a:t>首部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196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1954139" y="1109692"/>
            <a:ext cx="52357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6.5.4  </a:t>
            </a:r>
            <a:r>
              <a:rPr lang="zh-CN" altLang="en-US" sz="2400" b="1" dirty="0">
                <a:solidFill>
                  <a:schemeClr val="bg1"/>
                </a:solidFill>
                <a:latin typeface="微软雅黑" panose="020B0503020204020204" pitchFamily="34" charset="-122"/>
                <a:ea typeface="微软雅黑" panose="020B0503020204020204" pitchFamily="34" charset="-122"/>
              </a:rPr>
              <a:t>邮件读取</a:t>
            </a:r>
            <a:r>
              <a:rPr lang="zh-CN" altLang="en-US" sz="2400" b="1" dirty="0" smtClean="0">
                <a:solidFill>
                  <a:schemeClr val="bg1"/>
                </a:solidFill>
                <a:latin typeface="微软雅黑" panose="020B0503020204020204" pitchFamily="34" charset="-122"/>
                <a:ea typeface="微软雅黑" panose="020B0503020204020204" pitchFamily="34" charset="-122"/>
              </a:rPr>
              <a:t>协议 </a:t>
            </a:r>
            <a:r>
              <a:rPr lang="en-US" altLang="zh-CN" sz="2400" b="1" dirty="0" smtClean="0">
                <a:solidFill>
                  <a:schemeClr val="bg1"/>
                </a:solidFill>
                <a:latin typeface="微软雅黑" panose="020B0503020204020204" pitchFamily="34" charset="-122"/>
                <a:ea typeface="微软雅黑" panose="020B0503020204020204" pitchFamily="34" charset="-122"/>
              </a:rPr>
              <a:t>POP3 </a:t>
            </a:r>
            <a:r>
              <a:rPr lang="zh-CN" altLang="en-US" sz="2400" b="1" dirty="0">
                <a:solidFill>
                  <a:schemeClr val="bg1"/>
                </a:solidFill>
                <a:latin typeface="微软雅黑" panose="020B0503020204020204" pitchFamily="34" charset="-122"/>
                <a:ea typeface="微软雅黑" panose="020B0503020204020204" pitchFamily="34" charset="-122"/>
              </a:rPr>
              <a:t>和 </a:t>
            </a:r>
            <a:r>
              <a:rPr lang="en-US" altLang="zh-CN" sz="2400" b="1" dirty="0">
                <a:solidFill>
                  <a:schemeClr val="bg1"/>
                </a:solidFill>
                <a:latin typeface="微软雅黑" panose="020B0503020204020204" pitchFamily="34" charset="-122"/>
                <a:ea typeface="微软雅黑" panose="020B0503020204020204" pitchFamily="34" charset="-122"/>
              </a:rPr>
              <a:t>IMAP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63762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两</a:t>
            </a:r>
            <a:r>
              <a:rPr lang="zh-CN" altLang="en-US" sz="2000" b="1" dirty="0">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常用</a:t>
            </a:r>
            <a:r>
              <a:rPr lang="zh-CN" altLang="en-US" sz="2000" b="1" dirty="0">
                <a:latin typeface="微软雅黑" panose="020B0503020204020204" pitchFamily="34" charset="-122"/>
                <a:ea typeface="微软雅黑" panose="020B0503020204020204" pitchFamily="34" charset="-122"/>
              </a:rPr>
              <a:t>的邮件读取</a:t>
            </a:r>
            <a:r>
              <a:rPr lang="zh-CN" altLang="en-US" sz="2000" b="1" dirty="0" smtClean="0">
                <a:latin typeface="微软雅黑" panose="020B0503020204020204" pitchFamily="34" charset="-122"/>
                <a:ea typeface="微软雅黑" panose="020B0503020204020204" pitchFamily="34" charset="-122"/>
              </a:rPr>
              <a:t>协议：</a:t>
            </a:r>
            <a:endParaRPr lang="en-US" altLang="zh-CN" sz="2000" b="1" dirty="0" smtClean="0">
              <a:latin typeface="微软雅黑" panose="020B0503020204020204" pitchFamily="34" charset="-122"/>
              <a:ea typeface="微软雅黑" panose="020B0503020204020204" pitchFamily="34" charset="-122"/>
            </a:endParaRPr>
          </a:p>
          <a:p>
            <a:pPr marL="630555" indent="-357505" eaLnBrk="0" hangingPunct="0">
              <a:lnSpc>
                <a:spcPts val="3300"/>
              </a:lnSpc>
              <a:buClr>
                <a:srgbClr val="0070C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POP3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邮局</a:t>
            </a:r>
            <a:r>
              <a:rPr lang="zh-CN" altLang="en-US" sz="2000" b="1" dirty="0" smtClean="0">
                <a:latin typeface="微软雅黑" panose="020B0503020204020204" pitchFamily="34" charset="-122"/>
                <a:ea typeface="微软雅黑" panose="020B0503020204020204" pitchFamily="34" charset="-122"/>
              </a:rPr>
              <a:t>协议 </a:t>
            </a:r>
            <a:r>
              <a:rPr lang="en-US" altLang="zh-CN" sz="2000" b="1" dirty="0" smtClean="0">
                <a:latin typeface="微软雅黑" panose="020B0503020204020204" pitchFamily="34" charset="-122"/>
                <a:ea typeface="微软雅黑" panose="020B0503020204020204" pitchFamily="34" charset="-122"/>
              </a:rPr>
              <a:t>(Post Office Protocol) </a:t>
            </a:r>
            <a:r>
              <a:rPr lang="zh-CN" altLang="en-US" sz="2000" b="1" dirty="0" smtClean="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个版本 </a:t>
            </a:r>
            <a:endParaRPr lang="en-US" altLang="zh-CN" sz="2000" b="1" dirty="0" smtClean="0">
              <a:latin typeface="微软雅黑" panose="020B0503020204020204" pitchFamily="34" charset="-122"/>
              <a:ea typeface="微软雅黑" panose="020B0503020204020204" pitchFamily="34" charset="-122"/>
            </a:endParaRPr>
          </a:p>
          <a:p>
            <a:pPr marL="630555" indent="-357505" eaLnBrk="0" hangingPunct="0">
              <a:lnSpc>
                <a:spcPts val="3300"/>
              </a:lnSpc>
              <a:buClr>
                <a:srgbClr val="0070C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IMAP</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际报文存取</a:t>
            </a:r>
            <a:r>
              <a:rPr lang="zh-CN" altLang="en-US" sz="2000" b="1" dirty="0" smtClean="0">
                <a:latin typeface="微软雅黑" panose="020B0503020204020204" pitchFamily="34" charset="-122"/>
                <a:ea typeface="微软雅黑" panose="020B0503020204020204" pitchFamily="34" charset="-122"/>
              </a:rPr>
              <a:t>协议</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(Internet Message Access Protocol)</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1509" y="1297156"/>
            <a:ext cx="6194639" cy="2126256"/>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67151"/>
            <a:ext cx="680437" cy="13465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7" name="Rectangle 387"/>
          <p:cNvSpPr>
            <a:spLocks noChangeArrowheads="1"/>
          </p:cNvSpPr>
          <p:nvPr/>
        </p:nvSpPr>
        <p:spPr bwMode="auto">
          <a:xfrm>
            <a:off x="1544934" y="1867151"/>
            <a:ext cx="680437" cy="1346517"/>
          </a:xfrm>
          <a:prstGeom prst="rect">
            <a:avLst/>
          </a:prstGeom>
          <a:solidFill>
            <a:srgbClr val="00FFCC"/>
          </a:solidFill>
          <a:ln w="9525">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8" name="Line 388"/>
          <p:cNvSpPr>
            <a:spLocks noChangeShapeType="1"/>
          </p:cNvSpPr>
          <p:nvPr/>
        </p:nvSpPr>
        <p:spPr bwMode="auto">
          <a:xfrm>
            <a:off x="2021489" y="2209923"/>
            <a:ext cx="941856"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 name="Oval 397"/>
          <p:cNvSpPr>
            <a:spLocks noChangeArrowheads="1"/>
          </p:cNvSpPr>
          <p:nvPr/>
        </p:nvSpPr>
        <p:spPr bwMode="auto">
          <a:xfrm>
            <a:off x="1601220" y="1931037"/>
            <a:ext cx="566615"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dirty="0">
                <a:latin typeface="微软雅黑" panose="020B0503020204020204" pitchFamily="34" charset="-122"/>
                <a:ea typeface="微软雅黑" panose="020B0503020204020204" pitchFamily="34" charset="-122"/>
              </a:rPr>
              <a:t>SMTP</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12" name="Oval 405"/>
          <p:cNvSpPr>
            <a:spLocks noChangeArrowheads="1"/>
          </p:cNvSpPr>
          <p:nvPr/>
        </p:nvSpPr>
        <p:spPr bwMode="auto">
          <a:xfrm>
            <a:off x="2964596" y="1931037"/>
            <a:ext cx="566615" cy="556545"/>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13" name="Oval 406"/>
          <p:cNvSpPr>
            <a:spLocks noChangeArrowheads="1"/>
          </p:cNvSpPr>
          <p:nvPr/>
        </p:nvSpPr>
        <p:spPr bwMode="auto">
          <a:xfrm>
            <a:off x="2964596" y="2544096"/>
            <a:ext cx="566615" cy="55654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发件人</a:t>
            </a:r>
            <a:endParaRPr kumimoji="1" lang="zh-CN" altLang="en-US" sz="1100" b="1" dirty="0" smtClean="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23553" name="Visio" r:id="rId1" imgW="3463925" imgH="4220845" progId="">
                  <p:embed/>
                </p:oleObj>
              </mc:Choice>
              <mc:Fallback>
                <p:oleObj name="Visio" r:id="rId1" imgW="3463925" imgH="4220845" progId="">
                  <p:embed/>
                  <p:pic>
                    <p:nvPicPr>
                      <p:cNvPr id="0" name="图片 23552"/>
                      <p:cNvPicPr>
                        <a:picLocks noChangeAspect="1"/>
                      </p:cNvPicPr>
                      <p:nvPr/>
                    </p:nvPicPr>
                    <p:blipFill>
                      <a:blip r:embed="rId2"/>
                      <a:srcRect l="5348" t="4167" r="4546" b="11185"/>
                      <a:stretch>
                        <a:fillRect/>
                      </a:stretch>
                    </p:blipFill>
                    <p:spPr>
                      <a:xfrm>
                        <a:off x="762658" y="1907137"/>
                        <a:ext cx="546759" cy="666388"/>
                      </a:xfrm>
                      <a:prstGeom prst="rect">
                        <a:avLst/>
                      </a:prstGeom>
                      <a:noFill/>
                      <a:ln w="9525">
                        <a:noFill/>
                      </a:ln>
                    </p:spPr>
                  </p:pic>
                </p:oleObj>
              </mc:Fallback>
            </mc:AlternateContent>
          </a:graphicData>
        </a:graphic>
      </p:graphicFrame>
      <p:sp>
        <p:nvSpPr>
          <p:cNvPr id="16" name="Rectangle 385"/>
          <p:cNvSpPr>
            <a:spLocks noChangeArrowheads="1"/>
          </p:cNvSpPr>
          <p:nvPr/>
        </p:nvSpPr>
        <p:spPr bwMode="auto">
          <a:xfrm>
            <a:off x="6723401" y="1875752"/>
            <a:ext cx="680437" cy="1337917"/>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9" name="Oval 398"/>
          <p:cNvSpPr>
            <a:spLocks noChangeArrowheads="1"/>
          </p:cNvSpPr>
          <p:nvPr/>
        </p:nvSpPr>
        <p:spPr bwMode="auto">
          <a:xfrm>
            <a:off x="6779688" y="1931037"/>
            <a:ext cx="566614"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0" name="Rectangle 401"/>
          <p:cNvSpPr>
            <a:spLocks noChangeArrowheads="1"/>
          </p:cNvSpPr>
          <p:nvPr/>
        </p:nvSpPr>
        <p:spPr bwMode="auto">
          <a:xfrm>
            <a:off x="5362526" y="1875752"/>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21" name="Oval 402"/>
          <p:cNvSpPr>
            <a:spLocks noChangeArrowheads="1"/>
          </p:cNvSpPr>
          <p:nvPr/>
        </p:nvSpPr>
        <p:spPr bwMode="auto">
          <a:xfrm>
            <a:off x="5418813" y="2544096"/>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22" name="Oval 403"/>
          <p:cNvSpPr>
            <a:spLocks noChangeArrowheads="1"/>
          </p:cNvSpPr>
          <p:nvPr/>
        </p:nvSpPr>
        <p:spPr bwMode="auto">
          <a:xfrm>
            <a:off x="5418813" y="1931037"/>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grpSp>
        <p:nvGrpSpPr>
          <p:cNvPr id="4" name="组合 3"/>
          <p:cNvGrpSpPr/>
          <p:nvPr/>
        </p:nvGrpSpPr>
        <p:grpSpPr>
          <a:xfrm>
            <a:off x="2239475" y="1522980"/>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发送</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0000FF"/>
                  </a:solidFill>
                  <a:latin typeface="微软雅黑" panose="020B0503020204020204" pitchFamily="34" charset="-122"/>
                  <a:ea typeface="微软雅黑" panose="020B0503020204020204" pitchFamily="34" charset="-122"/>
                </a:rPr>
                <a:t>TCP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25" name="Text Box 396"/>
          <p:cNvSpPr txBox="1">
            <a:spLocks noChangeArrowheads="1"/>
          </p:cNvSpPr>
          <p:nvPr/>
        </p:nvSpPr>
        <p:spPr bwMode="auto">
          <a:xfrm>
            <a:off x="2805314"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发送方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6" name="Text Box 399"/>
          <p:cNvSpPr txBox="1">
            <a:spLocks noChangeArrowheads="1"/>
          </p:cNvSpPr>
          <p:nvPr/>
        </p:nvSpPr>
        <p:spPr bwMode="auto">
          <a:xfrm>
            <a:off x="1509292"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发</a:t>
            </a:r>
            <a:r>
              <a:rPr kumimoji="1" lang="zh-CN" altLang="en-US" sz="1100" b="1" dirty="0" smtClean="0">
                <a:latin typeface="微软雅黑" panose="020B0503020204020204" pitchFamily="34" charset="-122"/>
                <a:ea typeface="微软雅黑" panose="020B0503020204020204" pitchFamily="34" charset="-122"/>
              </a:rPr>
              <a:t>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6055753" y="1541580"/>
            <a:ext cx="572593" cy="1149867"/>
            <a:chOff x="6055753" y="1489328"/>
            <a:chExt cx="572593" cy="1149867"/>
          </a:xfrm>
        </p:grpSpPr>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读取</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0000FF"/>
                  </a:solidFill>
                  <a:latin typeface="微软雅黑" panose="020B0503020204020204" pitchFamily="34" charset="-122"/>
                  <a:ea typeface="微软雅黑" panose="020B0503020204020204" pitchFamily="34" charset="-122"/>
                </a:rPr>
                <a:t>TCP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a:solidFill>
                    <a:srgbClr val="C00000"/>
                  </a:solidFill>
                  <a:latin typeface="微软雅黑" panose="020B0503020204020204" pitchFamily="34" charset="-122"/>
                  <a:ea typeface="微软雅黑" panose="020B0503020204020204" pitchFamily="34" charset="-122"/>
                </a:rPr>
                <a:t>POP3</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28" name="Text Box 400"/>
          <p:cNvSpPr txBox="1">
            <a:spLocks noChangeArrowheads="1"/>
          </p:cNvSpPr>
          <p:nvPr/>
        </p:nvSpPr>
        <p:spPr bwMode="auto">
          <a:xfrm>
            <a:off x="5248753"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接收方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9" name="Text Box 407"/>
          <p:cNvSpPr txBox="1">
            <a:spLocks noChangeArrowheads="1"/>
          </p:cNvSpPr>
          <p:nvPr/>
        </p:nvSpPr>
        <p:spPr bwMode="auto">
          <a:xfrm>
            <a:off x="6695563"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接收方</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1100" b="1" dirty="0">
                <a:solidFill>
                  <a:srgbClr val="C00000"/>
                </a:solidFill>
                <a:latin typeface="微软雅黑" panose="020B0503020204020204" pitchFamily="34" charset="-122"/>
                <a:ea typeface="微软雅黑" panose="020B0503020204020204" pitchFamily="34" charset="-122"/>
              </a:rPr>
              <a:t>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0" name="Line 408"/>
          <p:cNvSpPr>
            <a:spLocks noChangeShapeType="1"/>
          </p:cNvSpPr>
          <p:nvPr/>
        </p:nvSpPr>
        <p:spPr bwMode="auto">
          <a:xfrm flipV="1">
            <a:off x="5985427" y="2209923"/>
            <a:ext cx="794261"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aphicFrame>
        <p:nvGraphicFramePr>
          <p:cNvPr id="31" name="对象 30"/>
          <p:cNvGraphicFramePr>
            <a:graphicFrameLocks noChangeAspect="1"/>
          </p:cNvGraphicFramePr>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23554" name="Visio" r:id="rId3" imgW="3463925" imgH="4220845" progId="">
                  <p:embed/>
                </p:oleObj>
              </mc:Choice>
              <mc:Fallback>
                <p:oleObj name="Visio" r:id="rId3" imgW="3463925" imgH="4220845" progId="">
                  <p:embed/>
                  <p:pic>
                    <p:nvPicPr>
                      <p:cNvPr id="0" name="图片 23553"/>
                      <p:cNvPicPr>
                        <a:picLocks noChangeAspect="1"/>
                      </p:cNvPicPr>
                      <p:nvPr/>
                    </p:nvPicPr>
                    <p:blipFill>
                      <a:blip r:embed="rId4"/>
                      <a:srcRect l="4546" t="3947" r="4546" b="11403"/>
                      <a:stretch>
                        <a:fillRect/>
                      </a:stretch>
                    </p:blipFill>
                    <p:spPr>
                      <a:xfrm>
                        <a:off x="7632442" y="1907137"/>
                        <a:ext cx="551626" cy="666388"/>
                      </a:xfrm>
                      <a:prstGeom prst="rect">
                        <a:avLst/>
                      </a:prstGeom>
                      <a:noFill/>
                      <a:ln w="9525">
                        <a:noFill/>
                      </a:ln>
                    </p:spPr>
                  </p:pic>
                </p:oleObj>
              </mc:Fallback>
            </mc:AlternateContent>
          </a:graphicData>
        </a:graphic>
      </p:graphicFrame>
      <p:sp>
        <p:nvSpPr>
          <p:cNvPr id="32"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收件人</a:t>
            </a:r>
            <a:endParaRPr kumimoji="1" lang="zh-CN" altLang="en-US" sz="1100" b="1" dirty="0" smtClean="0">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515714" y="2542867"/>
            <a:ext cx="1928643" cy="728201"/>
            <a:chOff x="3473673" y="2734550"/>
            <a:chExt cx="3063219" cy="728201"/>
          </a:xfrm>
        </p:grpSpPr>
        <p:sp>
          <p:nvSpPr>
            <p:cNvPr id="34"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100" b="1" dirty="0">
                  <a:solidFill>
                    <a:srgbClr val="0000FF"/>
                  </a:solidFill>
                  <a:latin typeface="微软雅黑" panose="020B0503020204020204" pitchFamily="34" charset="-122"/>
                  <a:ea typeface="微软雅黑" panose="020B0503020204020204" pitchFamily="34" charset="-122"/>
                </a:rPr>
                <a:t>发送邮件 </a:t>
              </a:r>
              <a:r>
                <a:rPr kumimoji="1" lang="en-US" altLang="zh-CN" sz="1100" b="1" dirty="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5" name="Line 404"/>
            <p:cNvSpPr>
              <a:spLocks noChangeShapeType="1"/>
            </p:cNvSpPr>
            <p:nvPr/>
          </p:nvSpPr>
          <p:spPr bwMode="auto">
            <a:xfrm flipV="1">
              <a:off x="3473673" y="3014665"/>
              <a:ext cx="3063219"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anose="020B0503020204020204" pitchFamily="34" charset="-122"/>
                <a:ea typeface="微软雅黑" panose="020B0503020204020204" pitchFamily="34" charset="-122"/>
              </a:endParaRPr>
            </a:p>
          </p:txBody>
        </p:sp>
        <p:sp>
          <p:nvSpPr>
            <p:cNvPr id="36"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rgbClr val="0000FF"/>
                  </a:solidFill>
                  <a:latin typeface="微软雅黑" panose="020B0503020204020204" pitchFamily="34" charset="-122"/>
                  <a:ea typeface="微软雅黑" panose="020B0503020204020204" pitchFamily="34" charset="-122"/>
                </a:rPr>
                <a:t>TCP </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1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1470662" y="3594093"/>
            <a:ext cx="6331270" cy="656590"/>
          </a:xfrm>
          <a:prstGeom prst="rect">
            <a:avLst/>
          </a:prstGeom>
        </p:spPr>
        <p:txBody>
          <a:bodyPr wrap="square" anchor="ctr">
            <a:spAutoFit/>
          </a:bodyPr>
          <a:lstStyle/>
          <a:p>
            <a:pPr marL="285750" indent="-285750">
              <a:lnSpc>
                <a:spcPts val="22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POP3 </a:t>
            </a:r>
            <a:r>
              <a:rPr lang="zh-CN" altLang="en-US" sz="1600" b="1" dirty="0" smtClean="0">
                <a:latin typeface="微软雅黑" panose="020B0503020204020204" pitchFamily="34" charset="-122"/>
                <a:ea typeface="微软雅黑" panose="020B0503020204020204" pitchFamily="34" charset="-122"/>
              </a:rPr>
              <a:t>使用客户</a:t>
            </a:r>
            <a:r>
              <a:rPr lang="en-US" altLang="zh-CN" sz="1600" b="1" dirty="0" smtClean="0">
                <a:latin typeface="Verdana" panose="020B0604030504040204"/>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服务器方式。</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2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POP3 </a:t>
            </a:r>
            <a:r>
              <a:rPr lang="zh-CN" altLang="en-US" sz="1600" b="1" dirty="0" smtClean="0">
                <a:latin typeface="微软雅黑" panose="020B0503020204020204" pitchFamily="34" charset="-122"/>
                <a:ea typeface="微软雅黑" panose="020B0503020204020204" pitchFamily="34" charset="-122"/>
              </a:rPr>
              <a:t>基于</a:t>
            </a:r>
            <a:r>
              <a:rPr lang="en-US" altLang="zh-CN" sz="1600" b="1" dirty="0" smtClean="0">
                <a:latin typeface="微软雅黑" panose="020B0503020204020204" pitchFamily="34" charset="-122"/>
                <a:ea typeface="微软雅黑" panose="020B0503020204020204" pitchFamily="34" charset="-122"/>
              </a:rPr>
              <a:t>TCP</a:t>
            </a:r>
            <a:r>
              <a:rPr lang="zh-CN" altLang="en-US" sz="1600" b="1" dirty="0" smtClean="0">
                <a:latin typeface="微软雅黑" panose="020B0503020204020204" pitchFamily="34" charset="-122"/>
                <a:ea typeface="微软雅黑" panose="020B0503020204020204" pitchFamily="34" charset="-122"/>
              </a:rPr>
              <a:t>实现客户与服务器的通信。</a:t>
            </a:r>
            <a:endParaRPr lang="en-US" altLang="zh-CN" sz="1600" b="1" dirty="0" smtClean="0">
              <a:latin typeface="微软雅黑" panose="020B0503020204020204" pitchFamily="34" charset="-122"/>
              <a:ea typeface="微软雅黑" panose="020B0503020204020204"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41409"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POP3 </a:t>
            </a:r>
            <a:r>
              <a:rPr lang="zh-CN" altLang="en-US" sz="2000" b="1" dirty="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745122"/>
            <a:ext cx="680437" cy="1337917"/>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9" name="Oval 398"/>
          <p:cNvSpPr>
            <a:spLocks noChangeArrowheads="1"/>
          </p:cNvSpPr>
          <p:nvPr/>
        </p:nvSpPr>
        <p:spPr bwMode="auto">
          <a:xfrm>
            <a:off x="6147709" y="1800407"/>
            <a:ext cx="566614"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0" name="Rectangle 401"/>
          <p:cNvSpPr>
            <a:spLocks noChangeArrowheads="1"/>
          </p:cNvSpPr>
          <p:nvPr/>
        </p:nvSpPr>
        <p:spPr bwMode="auto">
          <a:xfrm>
            <a:off x="2377527" y="1745122"/>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21" name="Oval 402"/>
          <p:cNvSpPr>
            <a:spLocks noChangeArrowheads="1"/>
          </p:cNvSpPr>
          <p:nvPr/>
        </p:nvSpPr>
        <p:spPr bwMode="auto">
          <a:xfrm>
            <a:off x="2433814" y="2413466"/>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22" name="Oval 403"/>
          <p:cNvSpPr>
            <a:spLocks noChangeArrowheads="1"/>
          </p:cNvSpPr>
          <p:nvPr/>
        </p:nvSpPr>
        <p:spPr bwMode="auto">
          <a:xfrm>
            <a:off x="2433814" y="1800407"/>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POP3</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17" name="Text Box 393"/>
          <p:cNvSpPr txBox="1">
            <a:spLocks noChangeArrowheads="1"/>
          </p:cNvSpPr>
          <p:nvPr/>
        </p:nvSpPr>
        <p:spPr bwMode="auto">
          <a:xfrm>
            <a:off x="3455860" y="1460931"/>
            <a:ext cx="2339102"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1500"/>
              </a:lnSpc>
            </a:pPr>
            <a:r>
              <a:rPr kumimoji="1" lang="zh-CN" altLang="en-US" sz="1400" b="1" dirty="0">
                <a:solidFill>
                  <a:srgbClr val="0000FF"/>
                </a:solidFill>
                <a:latin typeface="微软雅黑" panose="020B0503020204020204" pitchFamily="34" charset="-122"/>
                <a:ea typeface="微软雅黑" panose="020B0503020204020204" pitchFamily="34" charset="-122"/>
              </a:rPr>
              <a:t>你是谁？（用户名和口令）</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7" name="Text Box 390"/>
          <p:cNvSpPr txBox="1">
            <a:spLocks noChangeArrowheads="1"/>
          </p:cNvSpPr>
          <p:nvPr/>
        </p:nvSpPr>
        <p:spPr bwMode="auto">
          <a:xfrm>
            <a:off x="4649001" y="2154899"/>
            <a:ext cx="67999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400" b="1" dirty="0">
                <a:solidFill>
                  <a:srgbClr val="C00000"/>
                </a:solidFill>
                <a:latin typeface="微软雅黑" panose="020B0503020204020204" pitchFamily="34" charset="-122"/>
                <a:ea typeface="微软雅黑" panose="020B0503020204020204" pitchFamily="34" charset="-122"/>
              </a:rPr>
              <a:t>POP3</a:t>
            </a:r>
            <a:endParaRPr kumimoji="1"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8" name="Text Box 400"/>
          <p:cNvSpPr txBox="1">
            <a:spLocks noChangeArrowheads="1"/>
          </p:cNvSpPr>
          <p:nvPr/>
        </p:nvSpPr>
        <p:spPr bwMode="auto">
          <a:xfrm>
            <a:off x="2263754" y="126474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接收方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9" name="Text Box 407"/>
          <p:cNvSpPr txBox="1">
            <a:spLocks noChangeArrowheads="1"/>
          </p:cNvSpPr>
          <p:nvPr/>
        </p:nvSpPr>
        <p:spPr bwMode="auto">
          <a:xfrm>
            <a:off x="6063584" y="126474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接收方</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1100" b="1" dirty="0">
                <a:solidFill>
                  <a:srgbClr val="C00000"/>
                </a:solidFill>
                <a:latin typeface="微软雅黑" panose="020B0503020204020204" pitchFamily="34" charset="-122"/>
                <a:ea typeface="微软雅黑" panose="020B0503020204020204" pitchFamily="34" charset="-122"/>
              </a:rPr>
              <a:t>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0" name="Line 408"/>
          <p:cNvSpPr>
            <a:spLocks noChangeShapeType="1"/>
          </p:cNvSpPr>
          <p:nvPr/>
        </p:nvSpPr>
        <p:spPr bwMode="auto">
          <a:xfrm flipV="1">
            <a:off x="3000429" y="2079293"/>
            <a:ext cx="314728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8" name="矩形 37"/>
          <p:cNvSpPr/>
          <p:nvPr/>
        </p:nvSpPr>
        <p:spPr>
          <a:xfrm>
            <a:off x="2263754" y="3424276"/>
            <a:ext cx="5221263" cy="656590"/>
          </a:xfrm>
          <a:prstGeom prst="rect">
            <a:avLst/>
          </a:prstGeom>
        </p:spPr>
        <p:txBody>
          <a:bodyPr wrap="square" anchor="ctr">
            <a:spAutoFit/>
          </a:bodyPr>
          <a:lstStyle/>
          <a:p>
            <a:pPr marL="285750" indent="-285750">
              <a:lnSpc>
                <a:spcPts val="2200"/>
              </a:lnSpc>
              <a:buClr>
                <a:srgbClr val="0066FF"/>
              </a:buClr>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POP3 </a:t>
            </a:r>
            <a:r>
              <a:rPr lang="zh-CN" altLang="en-US" sz="1600" b="1" dirty="0" smtClean="0">
                <a:latin typeface="微软雅黑" panose="020B0503020204020204" pitchFamily="34" charset="-122"/>
                <a:ea typeface="微软雅黑" panose="020B0503020204020204" pitchFamily="34" charset="-122"/>
              </a:rPr>
              <a:t>支持</a:t>
            </a:r>
            <a:r>
              <a:rPr lang="zh-CN" altLang="en-US" sz="1600" b="1" dirty="0">
                <a:latin typeface="微软雅黑" panose="020B0503020204020204" pitchFamily="34" charset="-122"/>
                <a:ea typeface="微软雅黑" panose="020B0503020204020204" pitchFamily="34" charset="-122"/>
              </a:rPr>
              <a:t>用户鉴别。</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200"/>
              </a:lnSpc>
              <a:buClr>
                <a:srgbClr val="0066FF"/>
              </a:buClr>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POP3 </a:t>
            </a:r>
            <a:r>
              <a:rPr lang="zh-CN" altLang="en-US" sz="1600" b="1" dirty="0" smtClean="0">
                <a:latin typeface="微软雅黑" panose="020B0503020204020204" pitchFamily="34" charset="-122"/>
                <a:ea typeface="微软雅黑" panose="020B0503020204020204" pitchFamily="34" charset="-122"/>
              </a:rPr>
              <a:t>服务器删除被用户读取了的邮件。</a:t>
            </a:r>
            <a:endParaRPr lang="en-US" altLang="zh-CN" sz="1600" b="1" dirty="0" smtClean="0">
              <a:latin typeface="微软雅黑" panose="020B0503020204020204" pitchFamily="34" charset="-122"/>
              <a:ea typeface="微软雅黑" panose="020B0503020204020204"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28346"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POP3 </a:t>
            </a:r>
            <a:r>
              <a:rPr lang="zh-CN" altLang="en-US" sz="2000" b="1" dirty="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006897" y="1765662"/>
          <a:ext cx="325507" cy="529316"/>
        </p:xfrm>
        <a:graphic>
          <a:graphicData uri="http://schemas.openxmlformats.org/presentationml/2006/ole">
            <mc:AlternateContent xmlns:mc="http://schemas.openxmlformats.org/markup-compatibility/2006">
              <mc:Choice xmlns:v="urn:schemas-microsoft-com:vml" Requires="v">
                <p:oleObj spid="_x0000_s24577" name="Visio" r:id="rId1" imgW="784860" imgH="1524000" progId="">
                  <p:embed/>
                </p:oleObj>
              </mc:Choice>
              <mc:Fallback>
                <p:oleObj name="Visio" r:id="rId1" imgW="784860" imgH="1524000" progId="">
                  <p:embed/>
                  <p:pic>
                    <p:nvPicPr>
                      <p:cNvPr id="0" name="图片 24576"/>
                      <p:cNvPicPr>
                        <a:picLocks noChangeAspect="1"/>
                      </p:cNvPicPr>
                      <p:nvPr/>
                    </p:nvPicPr>
                    <p:blipFill>
                      <a:blip r:embed="rId2"/>
                      <a:stretch>
                        <a:fillRect/>
                      </a:stretch>
                    </p:blipFill>
                    <p:spPr>
                      <a:xfrm>
                        <a:off x="4006897" y="1765662"/>
                        <a:ext cx="325507" cy="529316"/>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627555"/>
            <a:ext cx="680437" cy="1337917"/>
          </a:xfrm>
          <a:prstGeom prst="rect">
            <a:avLst/>
          </a:prstGeom>
          <a:solidFill>
            <a:srgbClr val="00FFCC"/>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9" name="Oval 398"/>
          <p:cNvSpPr>
            <a:spLocks noChangeArrowheads="1"/>
          </p:cNvSpPr>
          <p:nvPr/>
        </p:nvSpPr>
        <p:spPr bwMode="auto">
          <a:xfrm>
            <a:off x="6147709" y="1682840"/>
            <a:ext cx="566614" cy="556545"/>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IMAP</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20" name="Rectangle 401"/>
          <p:cNvSpPr>
            <a:spLocks noChangeArrowheads="1"/>
          </p:cNvSpPr>
          <p:nvPr/>
        </p:nvSpPr>
        <p:spPr bwMode="auto">
          <a:xfrm>
            <a:off x="2377527" y="1627555"/>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21" name="Oval 402"/>
          <p:cNvSpPr>
            <a:spLocks noChangeArrowheads="1"/>
          </p:cNvSpPr>
          <p:nvPr/>
        </p:nvSpPr>
        <p:spPr bwMode="auto">
          <a:xfrm>
            <a:off x="2433814" y="2295899"/>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22" name="Oval 403"/>
          <p:cNvSpPr>
            <a:spLocks noChangeArrowheads="1"/>
          </p:cNvSpPr>
          <p:nvPr/>
        </p:nvSpPr>
        <p:spPr bwMode="auto">
          <a:xfrm>
            <a:off x="2433814" y="1682840"/>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IMAP</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zh-CN" altLang="en-US" sz="1100" b="1" dirty="0">
                <a:latin typeface="微软雅黑" panose="020B0503020204020204" pitchFamily="34" charset="-122"/>
                <a:ea typeface="微软雅黑" panose="020B0503020204020204" pitchFamily="34" charset="-122"/>
              </a:rPr>
              <a:t>服务器</a:t>
            </a:r>
            <a:endParaRPr kumimoji="1" lang="zh-CN" altLang="en-US" sz="1100" b="1" dirty="0">
              <a:latin typeface="微软雅黑" panose="020B0503020204020204" pitchFamily="34" charset="-122"/>
              <a:ea typeface="微软雅黑" panose="020B0503020204020204" pitchFamily="34" charset="-122"/>
            </a:endParaRPr>
          </a:p>
        </p:txBody>
      </p:sp>
      <p:sp>
        <p:nvSpPr>
          <p:cNvPr id="27" name="Text Box 390"/>
          <p:cNvSpPr txBox="1">
            <a:spLocks noChangeArrowheads="1"/>
          </p:cNvSpPr>
          <p:nvPr/>
        </p:nvSpPr>
        <p:spPr bwMode="auto">
          <a:xfrm>
            <a:off x="4294697" y="1671568"/>
            <a:ext cx="683200"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400" b="1" dirty="0" smtClean="0">
                <a:solidFill>
                  <a:srgbClr val="C00000"/>
                </a:solidFill>
                <a:latin typeface="微软雅黑" panose="020B0503020204020204" pitchFamily="34" charset="-122"/>
                <a:ea typeface="微软雅黑" panose="020B0503020204020204" pitchFamily="34" charset="-122"/>
              </a:rPr>
              <a:t>IMAP</a:t>
            </a:r>
            <a:endParaRPr kumimoji="1"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8" name="Text Box 400"/>
          <p:cNvSpPr txBox="1">
            <a:spLocks noChangeArrowheads="1"/>
          </p:cNvSpPr>
          <p:nvPr/>
        </p:nvSpPr>
        <p:spPr bwMode="auto">
          <a:xfrm>
            <a:off x="2263754" y="114718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接收方</a:t>
            </a:r>
            <a:endParaRPr kumimoji="1" lang="zh-CN" altLang="en-US" sz="1100" b="1" dirty="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9" name="Text Box 407"/>
          <p:cNvSpPr txBox="1">
            <a:spLocks noChangeArrowheads="1"/>
          </p:cNvSpPr>
          <p:nvPr/>
        </p:nvSpPr>
        <p:spPr bwMode="auto">
          <a:xfrm>
            <a:off x="6063584" y="114718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接收方</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solidFill>
                  <a:srgbClr val="C00000"/>
                </a:solidFill>
                <a:latin typeface="微软雅黑" panose="020B0503020204020204" pitchFamily="34" charset="-122"/>
                <a:ea typeface="微软雅黑" panose="020B0503020204020204" pitchFamily="34" charset="-122"/>
              </a:rPr>
              <a:t>用户</a:t>
            </a:r>
            <a:r>
              <a:rPr kumimoji="1" lang="zh-CN" altLang="en-US" sz="1100" b="1" dirty="0">
                <a:solidFill>
                  <a:srgbClr val="C00000"/>
                </a:solidFill>
                <a:latin typeface="微软雅黑" panose="020B0503020204020204" pitchFamily="34" charset="-122"/>
                <a:ea typeface="微软雅黑" panose="020B0503020204020204" pitchFamily="34" charset="-122"/>
              </a:rPr>
              <a:t>代理</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0" name="Line 408"/>
          <p:cNvSpPr>
            <a:spLocks noChangeShapeType="1"/>
          </p:cNvSpPr>
          <p:nvPr/>
        </p:nvSpPr>
        <p:spPr bwMode="auto">
          <a:xfrm flipV="1">
            <a:off x="3000429" y="1961726"/>
            <a:ext cx="3147280"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8" name="矩形 37"/>
          <p:cNvSpPr/>
          <p:nvPr/>
        </p:nvSpPr>
        <p:spPr>
          <a:xfrm>
            <a:off x="2263754" y="3114110"/>
            <a:ext cx="5221263" cy="1015663"/>
          </a:xfrm>
          <a:prstGeom prst="rect">
            <a:avLst/>
          </a:prstGeom>
        </p:spPr>
        <p:txBody>
          <a:bodyPr wrap="square" anchor="ctr">
            <a:spAutoFit/>
          </a:bodyPr>
          <a:lstStyle/>
          <a:p>
            <a:pPr marL="285750" indent="-285750">
              <a:lnSpc>
                <a:spcPts val="24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IMAP </a:t>
            </a:r>
            <a:r>
              <a:rPr lang="zh-CN" altLang="en-US" sz="1600" b="1" dirty="0" smtClean="0">
                <a:latin typeface="微软雅黑" panose="020B0503020204020204" pitchFamily="34" charset="-122"/>
                <a:ea typeface="微软雅黑" panose="020B0503020204020204" pitchFamily="34" charset="-122"/>
              </a:rPr>
              <a:t>使用</a:t>
            </a:r>
            <a:r>
              <a:rPr lang="zh-CN" altLang="en-US" sz="1600" b="1" dirty="0">
                <a:latin typeface="微软雅黑" panose="020B0503020204020204" pitchFamily="34" charset="-122"/>
                <a:ea typeface="微软雅黑" panose="020B0503020204020204" pitchFamily="34" charset="-122"/>
              </a:rPr>
              <a:t>客户</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服务器方式</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400"/>
              </a:lnSpc>
              <a:buClr>
                <a:srgbClr val="00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IMAP </a:t>
            </a:r>
            <a:r>
              <a:rPr lang="zh-CN" altLang="en-US" sz="1600" b="1" dirty="0" smtClean="0">
                <a:latin typeface="微软雅黑" panose="020B0503020204020204" pitchFamily="34" charset="-122"/>
                <a:ea typeface="微软雅黑" panose="020B0503020204020204" pitchFamily="34" charset="-122"/>
              </a:rPr>
              <a:t>基于</a:t>
            </a:r>
            <a:r>
              <a:rPr lang="en-US" altLang="zh-CN" sz="1600" b="1" dirty="0">
                <a:latin typeface="微软雅黑" panose="020B0503020204020204" pitchFamily="34" charset="-122"/>
                <a:ea typeface="微软雅黑" panose="020B0503020204020204" pitchFamily="34" charset="-122"/>
              </a:rPr>
              <a:t>TCP</a:t>
            </a:r>
            <a:r>
              <a:rPr lang="zh-CN" altLang="en-US" sz="1600" b="1" dirty="0">
                <a:latin typeface="微软雅黑" panose="020B0503020204020204" pitchFamily="34" charset="-122"/>
                <a:ea typeface="微软雅黑" panose="020B0503020204020204" pitchFamily="34" charset="-122"/>
              </a:rPr>
              <a:t>实现客户与服务器的通信</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400"/>
              </a:lnSpc>
              <a:buClr>
                <a:srgbClr val="0066FF"/>
              </a:buClr>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IMAP</a:t>
            </a:r>
            <a:r>
              <a:rPr lang="zh-CN" altLang="en-US" sz="1600" b="1" dirty="0">
                <a:latin typeface="微软雅黑" panose="020B0503020204020204" pitchFamily="34" charset="-122"/>
                <a:ea typeface="微软雅黑" panose="020B0503020204020204" pitchFamily="34" charset="-122"/>
              </a:rPr>
              <a:t>是一个联机</a:t>
            </a:r>
            <a:r>
              <a:rPr lang="zh-CN" altLang="en-US" sz="1600" b="1" dirty="0" smtClean="0">
                <a:latin typeface="微软雅黑" panose="020B0503020204020204" pitchFamily="34" charset="-122"/>
                <a:ea typeface="微软雅黑" panose="020B0503020204020204" pitchFamily="34" charset="-122"/>
              </a:rPr>
              <a:t>协议。</a:t>
            </a:r>
            <a:endParaRPr lang="en-US" altLang="zh-CN" sz="1600" b="1" dirty="0" smtClean="0">
              <a:latin typeface="微软雅黑" panose="020B0503020204020204" pitchFamily="34" charset="-122"/>
              <a:ea typeface="微软雅黑" panose="020B0503020204020204"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25141" y="576648"/>
            <a:ext cx="14863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IMAP </a:t>
            </a:r>
            <a:r>
              <a:rPr lang="zh-CN" altLang="en-US" sz="2000" b="1" dirty="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91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09962" y="786700"/>
            <a:ext cx="17427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IMAP </a:t>
            </a:r>
            <a:r>
              <a:rPr lang="zh-CN" altLang="en-US" sz="2000" b="1" dirty="0">
                <a:solidFill>
                  <a:schemeClr val="bg1"/>
                </a:solidFill>
                <a:latin typeface="微软雅黑" panose="020B0503020204020204" pitchFamily="34" charset="-122"/>
                <a:ea typeface="微软雅黑" panose="020B0503020204020204" pitchFamily="34" charset="-122"/>
              </a:rPr>
              <a:t>的特点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181001"/>
            <a:ext cx="828528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连接</a:t>
            </a:r>
            <a:r>
              <a:rPr lang="zh-CN" altLang="en-US" sz="2000" b="1" dirty="0">
                <a:latin typeface="微软雅黑" panose="020B0503020204020204" pitchFamily="34" charset="-122"/>
                <a:ea typeface="微软雅黑" panose="020B0503020204020204" pitchFamily="34" charset="-122"/>
              </a:rPr>
              <a:t>后只下载</a:t>
            </a:r>
            <a:r>
              <a:rPr lang="zh-CN" altLang="en-US" sz="2000" b="1" dirty="0">
                <a:solidFill>
                  <a:srgbClr val="CC00CC"/>
                </a:solidFill>
                <a:latin typeface="微软雅黑" panose="020B0503020204020204" pitchFamily="34" charset="-122"/>
                <a:ea typeface="微软雅黑" panose="020B0503020204020204" pitchFamily="34" charset="-122"/>
              </a:rPr>
              <a:t>邮件首部</a:t>
            </a:r>
            <a:r>
              <a:rPr lang="zh-CN" altLang="en-US" sz="2000" b="1" dirty="0">
                <a:latin typeface="微软雅黑" panose="020B0503020204020204" pitchFamily="34" charset="-122"/>
                <a:ea typeface="微软雅黑" panose="020B0503020204020204" pitchFamily="34" charset="-122"/>
              </a:rPr>
              <a:t>（部分下载</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用户直接在</a:t>
            </a:r>
            <a:r>
              <a:rPr lang="en-US" altLang="zh-CN" sz="2000" b="1" dirty="0">
                <a:latin typeface="微软雅黑" panose="020B0503020204020204" pitchFamily="34" charset="-122"/>
                <a:ea typeface="微软雅黑" panose="020B0503020204020204" pitchFamily="34" charset="-122"/>
              </a:rPr>
              <a:t>IMAP</a:t>
            </a:r>
            <a:r>
              <a:rPr lang="zh-CN" altLang="en-US" sz="2000" b="1" dirty="0">
                <a:latin typeface="微软雅黑" panose="020B0503020204020204" pitchFamily="34" charset="-122"/>
                <a:ea typeface="微软雅黑" panose="020B0503020204020204" pitchFamily="34" charset="-122"/>
              </a:rPr>
              <a:t>服务器上创建和管理</a:t>
            </a:r>
            <a:r>
              <a:rPr lang="zh-CN" altLang="en-US" sz="2000" b="1" dirty="0" smtClean="0">
                <a:latin typeface="微软雅黑" panose="020B0503020204020204" pitchFamily="34" charset="-122"/>
                <a:ea typeface="微软雅黑" panose="020B0503020204020204" pitchFamily="34" charset="-122"/>
              </a:rPr>
              <a:t>文件夹。</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用户可以搜索邮件内容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用户可以在不同的地方使用不同的计算机随时上网阅读和处理自己的</a:t>
            </a:r>
            <a:r>
              <a:rPr lang="zh-CN" altLang="en-US" sz="2000" b="1" dirty="0" smtClean="0">
                <a:latin typeface="微软雅黑" panose="020B0503020204020204" pitchFamily="34" charset="-122"/>
                <a:ea typeface="微软雅黑" panose="020B0503020204020204" pitchFamily="34" charset="-122"/>
              </a:rPr>
              <a:t>邮件。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允许收信人只读取邮件中的某一个</a:t>
            </a:r>
            <a:r>
              <a:rPr lang="zh-CN" altLang="en-US" sz="2000" b="1" dirty="0" smtClean="0">
                <a:latin typeface="微软雅黑" panose="020B0503020204020204" pitchFamily="34" charset="-122"/>
                <a:ea typeface="微软雅黑" panose="020B0503020204020204" pitchFamily="34" charset="-122"/>
              </a:rPr>
              <a:t>部分。</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C00CC"/>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：要想</a:t>
            </a:r>
            <a:r>
              <a:rPr lang="zh-CN" altLang="en-US" sz="2000" b="1" dirty="0" smtClean="0">
                <a:latin typeface="微软雅黑" panose="020B0503020204020204" pitchFamily="34" charset="-122"/>
                <a:ea typeface="微软雅黑" panose="020B0503020204020204" pitchFamily="34" charset="-122"/>
              </a:rPr>
              <a:t>查阅邮件</a:t>
            </a:r>
            <a:r>
              <a:rPr lang="zh-CN" altLang="en-US" sz="2000" b="1" dirty="0">
                <a:latin typeface="微软雅黑" panose="020B0503020204020204" pitchFamily="34" charset="-122"/>
                <a:ea typeface="微软雅黑" panose="020B0503020204020204" pitchFamily="34" charset="-122"/>
              </a:rPr>
              <a:t>，必须</a:t>
            </a:r>
            <a:r>
              <a:rPr lang="zh-CN" altLang="en-US" sz="2000" b="1" dirty="0" smtClean="0">
                <a:latin typeface="微软雅黑" panose="020B0503020204020204" pitchFamily="34" charset="-122"/>
                <a:ea typeface="微软雅黑" panose="020B0503020204020204" pitchFamily="34" charset="-122"/>
              </a:rPr>
              <a:t>先联网。</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01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80360" y="960807"/>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IMAP </a:t>
            </a:r>
            <a:r>
              <a:rPr lang="zh-CN" altLang="en-US" sz="2000" b="1" dirty="0" smtClean="0">
                <a:solidFill>
                  <a:schemeClr val="bg1"/>
                </a:solidFill>
                <a:latin typeface="微软雅黑" panose="020B0503020204020204" pitchFamily="34" charset="-122"/>
                <a:ea typeface="微软雅黑" panose="020B0503020204020204" pitchFamily="34" charset="-122"/>
              </a:rPr>
              <a:t>与 </a:t>
            </a:r>
            <a:r>
              <a:rPr lang="en-US" altLang="zh-CN" sz="2000" b="1" dirty="0" smtClean="0">
                <a:solidFill>
                  <a:schemeClr val="bg1"/>
                </a:solidFill>
                <a:latin typeface="微软雅黑" panose="020B0503020204020204" pitchFamily="34" charset="-122"/>
                <a:ea typeface="微软雅黑" panose="020B0503020204020204" pitchFamily="34" charset="-122"/>
              </a:rPr>
              <a:t>POP3 </a:t>
            </a:r>
            <a:r>
              <a:rPr lang="zh-CN" altLang="en-US" sz="2000" b="1" dirty="0" smtClean="0">
                <a:solidFill>
                  <a:schemeClr val="bg1"/>
                </a:solidFill>
                <a:latin typeface="微软雅黑" panose="020B0503020204020204" pitchFamily="34" charset="-122"/>
                <a:ea typeface="微软雅黑" panose="020B0503020204020204" pitchFamily="34" charset="-122"/>
              </a:rPr>
              <a:t>比较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556963" y="1504701"/>
          <a:ext cx="8048775" cy="2548154"/>
        </p:xfrm>
        <a:graphic>
          <a:graphicData uri="http://schemas.openxmlformats.org/drawingml/2006/table">
            <a:tbl>
              <a:tblPr firstRow="1" bandRow="1">
                <a:tableStyleId>{5C22544A-7EE6-4342-B048-85BDC9FD1C3A}</a:tableStyleId>
              </a:tblPr>
              <a:tblGrid>
                <a:gridCol w="1354838"/>
                <a:gridCol w="3025325"/>
                <a:gridCol w="2279548"/>
                <a:gridCol w="1389064"/>
              </a:tblGrid>
              <a:tr h="364022">
                <a:tc>
                  <a:txBody>
                    <a:bodyPr/>
                    <a:lstStyle/>
                    <a:p>
                      <a:pPr algn="ctr"/>
                      <a:r>
                        <a:rPr lang="zh-CN" altLang="en-US" sz="1600" b="1" dirty="0" smtClean="0">
                          <a:latin typeface="微软雅黑" panose="020B0503020204020204" pitchFamily="34" charset="-122"/>
                          <a:ea typeface="微软雅黑" panose="020B0503020204020204" pitchFamily="34" charset="-122"/>
                        </a:rPr>
                        <a:t>操作位置</a:t>
                      </a:r>
                      <a:endParaRPr lang="zh-CN" altLang="en-US" sz="1600" b="1" dirty="0" smtClean="0">
                        <a:latin typeface="微软雅黑" panose="020B0503020204020204" pitchFamily="34" charset="-122"/>
                        <a:ea typeface="微软雅黑" panose="020B0503020204020204" pitchFamily="34" charset="-122"/>
                      </a:endParaRP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smtClean="0">
                          <a:latin typeface="微软雅黑" panose="020B0503020204020204" pitchFamily="34" charset="-122"/>
                          <a:ea typeface="微软雅黑" panose="020B0503020204020204" pitchFamily="34" charset="-122"/>
                        </a:rPr>
                        <a:t>操作内容</a:t>
                      </a:r>
                      <a:endParaRPr lang="zh-CN" altLang="en-US" sz="1600" b="1" dirty="0" smtClean="0">
                        <a:latin typeface="微软雅黑" panose="020B0503020204020204" pitchFamily="34" charset="-122"/>
                        <a:ea typeface="微软雅黑" panose="020B0503020204020204" pitchFamily="34" charset="-122"/>
                      </a:endParaRP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latin typeface="微软雅黑" panose="020B0503020204020204" pitchFamily="34" charset="-122"/>
                          <a:ea typeface="微软雅黑" panose="020B0503020204020204" pitchFamily="34" charset="-122"/>
                        </a:rPr>
                        <a:t>IMAP</a:t>
                      </a:r>
                      <a:endParaRPr lang="en-US" altLang="zh-CN" sz="1600" b="1" dirty="0" smtClean="0">
                        <a:latin typeface="微软雅黑" panose="020B0503020204020204" pitchFamily="34" charset="-122"/>
                        <a:ea typeface="微软雅黑" panose="020B0503020204020204" pitchFamily="34" charset="-122"/>
                      </a:endParaRP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latin typeface="微软雅黑" panose="020B0503020204020204" pitchFamily="34" charset="-122"/>
                          <a:ea typeface="微软雅黑" panose="020B0503020204020204" pitchFamily="34" charset="-122"/>
                        </a:rPr>
                        <a:t>POP3</a:t>
                      </a:r>
                      <a:endParaRPr lang="zh-CN" altLang="en-US" sz="1600" b="1" dirty="0" smtClean="0">
                        <a:latin typeface="微软雅黑" panose="020B0503020204020204" pitchFamily="34" charset="-122"/>
                        <a:ea typeface="微软雅黑" panose="020B0503020204020204" pitchFamily="34" charset="-122"/>
                      </a:endParaRPr>
                    </a:p>
                  </a:txBody>
                  <a:tcPr anchor="ctr">
                    <a:solidFill>
                      <a:srgbClr val="0066FF"/>
                    </a:solidFill>
                  </a:tcPr>
                </a:tc>
              </a:tr>
              <a:tr h="364022">
                <a:tc>
                  <a:txBody>
                    <a:bodyPr/>
                    <a:lstStyle/>
                    <a:p>
                      <a:pPr algn="l"/>
                      <a:r>
                        <a:rPr lang="zh-CN" altLang="en-US" sz="1400" b="1" dirty="0" smtClean="0">
                          <a:latin typeface="微软雅黑" panose="020B0503020204020204" pitchFamily="34" charset="-122"/>
                          <a:ea typeface="微软雅黑" panose="020B0503020204020204" pitchFamily="34" charset="-122"/>
                        </a:rPr>
                        <a:t>收件箱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阅读、标记、移动、删除邮件等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客户端与邮箱更新同步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仅在客户端内</a:t>
                      </a:r>
                      <a:endParaRPr lang="zh-CN" altLang="en-US" sz="1400" b="1" dirty="0">
                        <a:latin typeface="微软雅黑" panose="020B0503020204020204" pitchFamily="34" charset="-122"/>
                        <a:ea typeface="微软雅黑" panose="020B0503020204020204" pitchFamily="34" charset="-122"/>
                      </a:endParaRPr>
                    </a:p>
                  </a:txBody>
                  <a:tcPr anchor="ctr"/>
                </a:tc>
              </a:tr>
              <a:tr h="364022">
                <a:tc>
                  <a:txBody>
                    <a:bodyPr/>
                    <a:lstStyle/>
                    <a:p>
                      <a:pPr algn="l"/>
                      <a:r>
                        <a:rPr lang="zh-CN" altLang="en-US" sz="1400" b="1" dirty="0" smtClean="0">
                          <a:latin typeface="微软雅黑" panose="020B0503020204020204" pitchFamily="34" charset="-122"/>
                          <a:ea typeface="微软雅黑" panose="020B0503020204020204" pitchFamily="34" charset="-122"/>
                        </a:rPr>
                        <a:t>发件箱</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保存到已发送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客户端与邮箱更新同步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仅在客户端内</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r>
              <a:tr h="364022">
                <a:tc>
                  <a:txBody>
                    <a:bodyPr/>
                    <a:lstStyle/>
                    <a:p>
                      <a:pPr algn="l"/>
                      <a:r>
                        <a:rPr lang="zh-CN" altLang="en-US" sz="1400" b="1" dirty="0" smtClean="0">
                          <a:latin typeface="微软雅黑" panose="020B0503020204020204" pitchFamily="34" charset="-122"/>
                          <a:ea typeface="微软雅黑" panose="020B0503020204020204" pitchFamily="34" charset="-122"/>
                        </a:rPr>
                        <a:t>创建文件夹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新建自定义的文件夹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客户端与邮箱更新同步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仅在客户端内</a:t>
                      </a:r>
                      <a:endParaRPr lang="zh-CN" altLang="en-US" sz="1400" b="1" dirty="0">
                        <a:latin typeface="微软雅黑" panose="020B0503020204020204" pitchFamily="34" charset="-122"/>
                        <a:ea typeface="微软雅黑" panose="020B0503020204020204" pitchFamily="34" charset="-122"/>
                      </a:endParaRPr>
                    </a:p>
                  </a:txBody>
                  <a:tcPr anchor="ctr"/>
                </a:tc>
              </a:tr>
              <a:tr h="364022">
                <a:tc>
                  <a:txBody>
                    <a:bodyPr/>
                    <a:lstStyle/>
                    <a:p>
                      <a:pPr algn="l"/>
                      <a:r>
                        <a:rPr lang="zh-CN" altLang="en-US" sz="1400" b="1" dirty="0" smtClean="0">
                          <a:latin typeface="微软雅黑" panose="020B0503020204020204" pitchFamily="34" charset="-122"/>
                          <a:ea typeface="微软雅黑" panose="020B0503020204020204" pitchFamily="34" charset="-122"/>
                        </a:rPr>
                        <a:t>草稿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保存草稿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客户端与邮箱更新同步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仅在客户端内</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r>
              <a:tr h="364022">
                <a:tc>
                  <a:txBody>
                    <a:bodyPr/>
                    <a:lstStyle/>
                    <a:p>
                      <a:pPr algn="l"/>
                      <a:r>
                        <a:rPr lang="zh-CN" altLang="en-US" sz="1400" b="1" dirty="0" smtClean="0">
                          <a:latin typeface="微软雅黑" panose="020B0503020204020204" pitchFamily="34" charset="-122"/>
                          <a:ea typeface="微软雅黑" panose="020B0503020204020204" pitchFamily="34" charset="-122"/>
                        </a:rPr>
                        <a:t>垃圾文件夹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接收并移入垃圾文件夹的邮件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支持 </a:t>
                      </a:r>
                      <a:endParaRPr lang="zh-CN" altLang="en-US" sz="1400" b="1"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b="1" dirty="0" smtClean="0">
                          <a:latin typeface="微软雅黑" panose="020B0503020204020204" pitchFamily="34" charset="-122"/>
                          <a:ea typeface="微软雅黑" panose="020B0503020204020204" pitchFamily="34" charset="-122"/>
                        </a:rPr>
                        <a:t>不支持 </a:t>
                      </a:r>
                      <a:endParaRPr lang="zh-CN" altLang="en-US" sz="1400" b="1" dirty="0">
                        <a:latin typeface="微软雅黑" panose="020B0503020204020204" pitchFamily="34" charset="-122"/>
                        <a:ea typeface="微软雅黑" panose="020B0503020204020204" pitchFamily="34" charset="-122"/>
                      </a:endParaRPr>
                    </a:p>
                  </a:txBody>
                  <a:tcPr anchor="ctr"/>
                </a:tc>
              </a:tr>
              <a:tr h="364022">
                <a:tc>
                  <a:txBody>
                    <a:bodyPr/>
                    <a:lstStyle/>
                    <a:p>
                      <a:pPr algn="l"/>
                      <a:r>
                        <a:rPr lang="zh-CN" altLang="en-US" sz="1400" b="1" dirty="0" smtClean="0">
                          <a:latin typeface="微软雅黑" panose="020B0503020204020204" pitchFamily="34" charset="-122"/>
                          <a:ea typeface="微软雅黑" panose="020B0503020204020204" pitchFamily="34" charset="-122"/>
                        </a:rPr>
                        <a:t>广告邮件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接收并移入广告邮件夹的邮</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支持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c>
                  <a:txBody>
                    <a:bodyPr/>
                    <a:lstStyle/>
                    <a:p>
                      <a:pPr algn="l"/>
                      <a:r>
                        <a:rPr lang="zh-CN" altLang="en-US" sz="1400" b="1" dirty="0" smtClean="0">
                          <a:latin typeface="微软雅黑" panose="020B0503020204020204" pitchFamily="34" charset="-122"/>
                          <a:ea typeface="微软雅黑" panose="020B0503020204020204" pitchFamily="34" charset="-122"/>
                        </a:rPr>
                        <a:t>不支持 </a:t>
                      </a:r>
                      <a:endParaRPr lang="zh-CN" altLang="en-US" sz="1400" b="1" dirty="0">
                        <a:latin typeface="微软雅黑" panose="020B0503020204020204" pitchFamily="34" charset="-122"/>
                        <a:ea typeface="微软雅黑" panose="020B0503020204020204" pitchFamily="34" charset="-122"/>
                      </a:endParaRPr>
                    </a:p>
                  </a:txBody>
                  <a:tcPr anchor="ctr">
                    <a:solidFill>
                      <a:srgbClr val="00FFCC"/>
                    </a:solidFill>
                  </a:tcPr>
                </a:tc>
              </a:tr>
            </a:tbl>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7547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80360" y="642261"/>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IMAP </a:t>
            </a:r>
            <a:r>
              <a:rPr lang="zh-CN" altLang="en-US" sz="2000" b="1" dirty="0" smtClean="0">
                <a:solidFill>
                  <a:schemeClr val="bg1"/>
                </a:solidFill>
                <a:latin typeface="微软雅黑" panose="020B0503020204020204" pitchFamily="34" charset="-122"/>
                <a:ea typeface="微软雅黑" panose="020B0503020204020204" pitchFamily="34" charset="-122"/>
              </a:rPr>
              <a:t>与 </a:t>
            </a:r>
            <a:r>
              <a:rPr lang="en-US" altLang="zh-CN" sz="2000" b="1" dirty="0" smtClean="0">
                <a:solidFill>
                  <a:schemeClr val="bg1"/>
                </a:solidFill>
                <a:latin typeface="微软雅黑" panose="020B0503020204020204" pitchFamily="34" charset="-122"/>
                <a:ea typeface="微软雅黑" panose="020B0503020204020204" pitchFamily="34" charset="-122"/>
              </a:rPr>
              <a:t>POP3 </a:t>
            </a:r>
            <a:r>
              <a:rPr lang="zh-CN" altLang="en-US" sz="2000" b="1" dirty="0" smtClean="0">
                <a:solidFill>
                  <a:schemeClr val="bg1"/>
                </a:solidFill>
                <a:latin typeface="微软雅黑" panose="020B0503020204020204" pitchFamily="34" charset="-122"/>
                <a:ea typeface="微软雅黑" panose="020B0503020204020204" pitchFamily="34" charset="-122"/>
              </a:rPr>
              <a:t>比较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6963" y="1124609"/>
            <a:ext cx="8048776" cy="31843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p:cNvSpPr>
            <a:spLocks noChangeArrowheads="1"/>
          </p:cNvSpPr>
          <p:nvPr/>
        </p:nvSpPr>
        <p:spPr bwMode="auto">
          <a:xfrm>
            <a:off x="2464906" y="1279605"/>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anose="020B0503020204020204" pitchFamily="34" charset="-122"/>
                <a:ea typeface="微软雅黑" panose="020B0503020204020204" pitchFamily="34" charset="-122"/>
              </a:rPr>
              <a:t>邮件</a:t>
            </a:r>
            <a:r>
              <a:rPr kumimoji="0" lang="zh-CN" altLang="en-US" sz="1200" b="1" dirty="0" smtClean="0">
                <a:solidFill>
                  <a:srgbClr val="25221E"/>
                </a:solidFill>
                <a:latin typeface="微软雅黑" panose="020B0503020204020204" pitchFamily="34" charset="-122"/>
                <a:ea typeface="微软雅黑" panose="020B0503020204020204" pitchFamily="34" charset="-122"/>
              </a:rPr>
              <a:t>服务器</a:t>
            </a:r>
            <a:endParaRPr kumimoji="0" lang="zh-CN" altLang="en-US" sz="1200" b="1" dirty="0">
              <a:solidFill>
                <a:srgbClr val="25221E"/>
              </a:solidFill>
              <a:latin typeface="微软雅黑" panose="020B0503020204020204" pitchFamily="34" charset="-122"/>
              <a:ea typeface="微软雅黑" panose="020B0503020204020204" pitchFamily="34" charset="-122"/>
            </a:endParaRPr>
          </a:p>
        </p:txBody>
      </p:sp>
      <p:pic>
        <p:nvPicPr>
          <p:cNvPr id="3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80620" y="1675669"/>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9"/>
          <p:cNvSpPr>
            <a:spLocks noChangeArrowheads="1"/>
          </p:cNvSpPr>
          <p:nvPr/>
        </p:nvSpPr>
        <p:spPr bwMode="auto">
          <a:xfrm>
            <a:off x="2464906" y="2728388"/>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anose="020B0503020204020204" pitchFamily="34" charset="-122"/>
                <a:ea typeface="微软雅黑" panose="020B0503020204020204" pitchFamily="34" charset="-122"/>
              </a:rPr>
              <a:t>邮件</a:t>
            </a:r>
            <a:r>
              <a:rPr kumimoji="0" lang="zh-CN" altLang="en-US" sz="1200" b="1" dirty="0" smtClean="0">
                <a:solidFill>
                  <a:srgbClr val="25221E"/>
                </a:solidFill>
                <a:latin typeface="微软雅黑" panose="020B0503020204020204" pitchFamily="34" charset="-122"/>
                <a:ea typeface="微软雅黑" panose="020B0503020204020204" pitchFamily="34" charset="-122"/>
              </a:rPr>
              <a:t>服务器</a:t>
            </a:r>
            <a:endParaRPr kumimoji="0" lang="zh-CN" altLang="en-US" sz="1200" b="1" dirty="0">
              <a:solidFill>
                <a:srgbClr val="25221E"/>
              </a:solidFill>
              <a:latin typeface="微软雅黑" panose="020B0503020204020204" pitchFamily="34" charset="-122"/>
              <a:ea typeface="微软雅黑" panose="020B0503020204020204" pitchFamily="34" charset="-122"/>
            </a:endParaRPr>
          </a:p>
        </p:txBody>
      </p:sp>
      <p:pic>
        <p:nvPicPr>
          <p:cNvPr id="5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9314" y="261221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6444" y="3119825"/>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9314" y="362883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直接连接符 55"/>
          <p:cNvCxnSpPr>
            <a:stCxn id="11" idx="3"/>
          </p:cNvCxnSpPr>
          <p:nvPr/>
        </p:nvCxnSpPr>
        <p:spPr>
          <a:xfrm>
            <a:off x="2986409" y="1901124"/>
            <a:ext cx="116517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37" idx="1"/>
          </p:cNvCxnSpPr>
          <p:nvPr/>
        </p:nvCxnSpPr>
        <p:spPr>
          <a:xfrm>
            <a:off x="4882375" y="1879234"/>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 name="Group 50"/>
          <p:cNvGrpSpPr>
            <a:grpSpLocks noChangeAspect="1"/>
          </p:cNvGrpSpPr>
          <p:nvPr/>
        </p:nvGrpSpPr>
        <p:grpSpPr bwMode="auto">
          <a:xfrm>
            <a:off x="2590426" y="1507498"/>
            <a:ext cx="478479" cy="734218"/>
            <a:chOff x="3104" y="1028"/>
            <a:chExt cx="406" cy="623"/>
          </a:xfrm>
        </p:grpSpPr>
        <p:sp>
          <p:nvSpPr>
            <p:cNvPr id="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52"/>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2" name="Freeform 54"/>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55"/>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8"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Freeform 1208"/>
          <p:cNvSpPr/>
          <p:nvPr/>
        </p:nvSpPr>
        <p:spPr bwMode="ltGray">
          <a:xfrm>
            <a:off x="3802790" y="1560531"/>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smtClean="0">
                <a:latin typeface="微软雅黑" panose="020B0503020204020204" pitchFamily="34" charset="-122"/>
                <a:ea typeface="微软雅黑" panose="020B0503020204020204" pitchFamily="34" charset="-122"/>
              </a:rPr>
              <a:t>互联网</a:t>
            </a:r>
            <a:endParaRPr lang="zh-CN" altLang="en-US" sz="1200" b="1" dirty="0">
              <a:latin typeface="微软雅黑" panose="020B0503020204020204" pitchFamily="34" charset="-122"/>
              <a:ea typeface="微软雅黑" panose="020B0503020204020204" pitchFamily="34" charset="-122"/>
            </a:endParaRPr>
          </a:p>
        </p:txBody>
      </p:sp>
      <p:cxnSp>
        <p:nvCxnSpPr>
          <p:cNvPr id="64" name="直接连接符 63"/>
          <p:cNvCxnSpPr>
            <a:stCxn id="42" idx="3"/>
          </p:cNvCxnSpPr>
          <p:nvPr/>
        </p:nvCxnSpPr>
        <p:spPr>
          <a:xfrm>
            <a:off x="2986409" y="3349907"/>
            <a:ext cx="1757041"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9" name="Group 50"/>
          <p:cNvGrpSpPr>
            <a:grpSpLocks noChangeAspect="1"/>
          </p:cNvGrpSpPr>
          <p:nvPr/>
        </p:nvGrpSpPr>
        <p:grpSpPr bwMode="auto">
          <a:xfrm>
            <a:off x="2590426" y="2956281"/>
            <a:ext cx="478479" cy="734218"/>
            <a:chOff x="3104" y="1028"/>
            <a:chExt cx="406" cy="623"/>
          </a:xfrm>
        </p:grpSpPr>
        <p:sp>
          <p:nvSpPr>
            <p:cNvPr id="40"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Freeform 52"/>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3" name="Freeform 54"/>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55"/>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6"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7"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8"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9"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cxnSp>
        <p:nvCxnSpPr>
          <p:cNvPr id="67" name="直接连接符 66"/>
          <p:cNvCxnSpPr>
            <a:endCxn id="53" idx="1"/>
          </p:cNvCxnSpPr>
          <p:nvPr/>
        </p:nvCxnSpPr>
        <p:spPr>
          <a:xfrm>
            <a:off x="5568199" y="3323390"/>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2" idx="1"/>
          </p:cNvCxnSpPr>
          <p:nvPr/>
        </p:nvCxnSpPr>
        <p:spPr>
          <a:xfrm flipV="1">
            <a:off x="5452585" y="2815776"/>
            <a:ext cx="1606729" cy="45399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55" idx="1"/>
          </p:cNvCxnSpPr>
          <p:nvPr/>
        </p:nvCxnSpPr>
        <p:spPr>
          <a:xfrm>
            <a:off x="5452585" y="3364049"/>
            <a:ext cx="1606729" cy="468353"/>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Freeform 1208"/>
          <p:cNvSpPr/>
          <p:nvPr/>
        </p:nvSpPr>
        <p:spPr bwMode="ltGray">
          <a:xfrm>
            <a:off x="4488614" y="3009314"/>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smtClean="0">
                <a:latin typeface="微软雅黑" panose="020B0503020204020204" pitchFamily="34" charset="-122"/>
                <a:ea typeface="微软雅黑" panose="020B0503020204020204" pitchFamily="34" charset="-122"/>
              </a:rPr>
              <a:t>互联网</a:t>
            </a:r>
            <a:endParaRPr lang="zh-CN" altLang="en-US" sz="1200" b="1" dirty="0">
              <a:latin typeface="微软雅黑" panose="020B0503020204020204" pitchFamily="34" charset="-122"/>
              <a:ea typeface="微软雅黑" panose="020B0503020204020204" pitchFamily="34" charset="-122"/>
            </a:endParaRPr>
          </a:p>
        </p:txBody>
      </p:sp>
      <p:sp>
        <p:nvSpPr>
          <p:cNvPr id="75" name="Rectangle 9"/>
          <p:cNvSpPr>
            <a:spLocks noChangeArrowheads="1"/>
          </p:cNvSpPr>
          <p:nvPr/>
        </p:nvSpPr>
        <p:spPr bwMode="auto">
          <a:xfrm>
            <a:off x="5568200" y="1668232"/>
            <a:ext cx="82825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smtClean="0">
                <a:solidFill>
                  <a:srgbClr val="25221E"/>
                </a:solidFill>
                <a:latin typeface="微软雅黑" panose="020B0503020204020204" pitchFamily="34" charset="-122"/>
                <a:ea typeface="微软雅黑" panose="020B0503020204020204" pitchFamily="34" charset="-122"/>
              </a:rPr>
              <a:t>整个邮件</a:t>
            </a:r>
            <a:endParaRPr kumimoji="0" lang="zh-CN" altLang="en-US" sz="1200" b="1" dirty="0">
              <a:solidFill>
                <a:srgbClr val="25221E"/>
              </a:solidFill>
              <a:latin typeface="微软雅黑" panose="020B0503020204020204" pitchFamily="34" charset="-122"/>
              <a:ea typeface="微软雅黑" panose="020B0503020204020204" pitchFamily="34" charset="-122"/>
            </a:endParaRPr>
          </a:p>
        </p:txBody>
      </p:sp>
      <p:sp>
        <p:nvSpPr>
          <p:cNvPr id="76" name="Documents"/>
          <p:cNvSpPr>
            <a:spLocks noEditPoints="1" noChangeArrowheads="1"/>
          </p:cNvSpPr>
          <p:nvPr/>
        </p:nvSpPr>
        <p:spPr bwMode="auto">
          <a:xfrm>
            <a:off x="7315192" y="1449605"/>
            <a:ext cx="871546" cy="451373"/>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00FFCC"/>
          </a:solidFill>
          <a:ln w="9525">
            <a:solidFill>
              <a:srgbClr val="000000"/>
            </a:solidFill>
            <a:miter lim="800000"/>
          </a:ln>
          <a:effectLst/>
        </p:spPr>
        <p:txBody>
          <a:bodyPr vert="horz" wrap="square" lIns="91440" tIns="45720" rIns="91440" bIns="45720" numCol="1" anchor="t" anchorCtr="0" compatLnSpc="1"/>
          <a:lstStyle/>
          <a:p>
            <a:endParaRPr lang="zh-CN" altLang="en-US"/>
          </a:p>
        </p:txBody>
      </p:sp>
      <p:sp>
        <p:nvSpPr>
          <p:cNvPr id="77" name="Rectangle 9"/>
          <p:cNvSpPr>
            <a:spLocks noChangeArrowheads="1"/>
          </p:cNvSpPr>
          <p:nvPr/>
        </p:nvSpPr>
        <p:spPr bwMode="auto">
          <a:xfrm>
            <a:off x="7314047" y="1584213"/>
            <a:ext cx="77267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100" b="1" dirty="0" smtClean="0">
                <a:solidFill>
                  <a:srgbClr val="25221E"/>
                </a:solidFill>
                <a:latin typeface="微软雅黑" panose="020B0503020204020204" pitchFamily="34" charset="-122"/>
                <a:ea typeface="微软雅黑" panose="020B0503020204020204" pitchFamily="34" charset="-122"/>
              </a:rPr>
              <a:t>所有邮件</a:t>
            </a:r>
            <a:endParaRPr kumimoji="0" lang="zh-CN" altLang="en-US" sz="1100" b="1" dirty="0">
              <a:solidFill>
                <a:srgbClr val="25221E"/>
              </a:solidFill>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rot="20578601">
            <a:off x="6004789" y="2765199"/>
            <a:ext cx="7694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smtClean="0">
                <a:solidFill>
                  <a:srgbClr val="25221E"/>
                </a:solidFill>
                <a:latin typeface="微软雅黑" panose="020B0503020204020204" pitchFamily="34" charset="-122"/>
                <a:ea typeface="微软雅黑" panose="020B0503020204020204" pitchFamily="34" charset="-122"/>
              </a:rPr>
              <a:t>邮件首部</a:t>
            </a:r>
            <a:endParaRPr kumimoji="0" lang="zh-CN" altLang="en-US" sz="1200" b="1" dirty="0">
              <a:solidFill>
                <a:srgbClr val="25221E"/>
              </a:solidFill>
              <a:latin typeface="微软雅黑" panose="020B0503020204020204" pitchFamily="34" charset="-122"/>
              <a:ea typeface="微软雅黑" panose="020B0503020204020204" pitchFamily="34" charset="-122"/>
            </a:endParaRPr>
          </a:p>
        </p:txBody>
      </p:sp>
      <p:grpSp>
        <p:nvGrpSpPr>
          <p:cNvPr id="88" name="组合 87"/>
          <p:cNvGrpSpPr/>
          <p:nvPr/>
        </p:nvGrpSpPr>
        <p:grpSpPr>
          <a:xfrm>
            <a:off x="3149855" y="3452334"/>
            <a:ext cx="715074" cy="395003"/>
            <a:chOff x="3420280" y="3918130"/>
            <a:chExt cx="512274" cy="390821"/>
          </a:xfrm>
          <a:solidFill>
            <a:srgbClr val="00FFCC"/>
          </a:solidFill>
        </p:grpSpPr>
        <p:sp>
          <p:nvSpPr>
            <p:cNvPr id="86"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ln>
            <a:effectLst/>
          </p:spPr>
          <p:txBody>
            <a:bodyPr vert="horz" wrap="square" lIns="91440" tIns="45720" rIns="91440" bIns="45720" numCol="1" anchor="t" anchorCtr="0" compatLnSpc="1"/>
            <a:lstStyle/>
            <a:p>
              <a:endParaRPr lang="zh-CN" altLang="en-US"/>
            </a:p>
          </p:txBody>
        </p:sp>
        <p:sp>
          <p:nvSpPr>
            <p:cNvPr id="87"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smtClean="0">
                  <a:solidFill>
                    <a:srgbClr val="25221E"/>
                  </a:solidFill>
                  <a:latin typeface="微软雅黑" panose="020B0503020204020204" pitchFamily="34" charset="-122"/>
                  <a:ea typeface="微软雅黑" panose="020B0503020204020204" pitchFamily="34" charset="-122"/>
                </a:rPr>
                <a:t>工作</a:t>
              </a:r>
              <a:endParaRPr kumimoji="0" lang="zh-CN" altLang="en-US" sz="1100" b="1" dirty="0">
                <a:solidFill>
                  <a:srgbClr val="25221E"/>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2905346" y="3690608"/>
            <a:ext cx="715074" cy="395003"/>
            <a:chOff x="3420280" y="3918130"/>
            <a:chExt cx="512274" cy="390821"/>
          </a:xfrm>
          <a:solidFill>
            <a:srgbClr val="00FFCC"/>
          </a:solidFill>
        </p:grpSpPr>
        <p:sp>
          <p:nvSpPr>
            <p:cNvPr id="90"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ln>
            <a:effectLst/>
          </p:spPr>
          <p:txBody>
            <a:bodyPr vert="horz" wrap="square" lIns="91440" tIns="45720" rIns="91440" bIns="45720" numCol="1" anchor="t" anchorCtr="0" compatLnSpc="1"/>
            <a:lstStyle/>
            <a:p>
              <a:endParaRPr lang="zh-CN" altLang="en-US"/>
            </a:p>
          </p:txBody>
        </p:sp>
        <p:sp>
          <p:nvSpPr>
            <p:cNvPr id="91"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smtClean="0">
                  <a:solidFill>
                    <a:srgbClr val="25221E"/>
                  </a:solidFill>
                  <a:latin typeface="微软雅黑" panose="020B0503020204020204" pitchFamily="34" charset="-122"/>
                  <a:ea typeface="微软雅黑" panose="020B0503020204020204" pitchFamily="34" charset="-122"/>
                </a:rPr>
                <a:t>好友</a:t>
              </a:r>
              <a:endParaRPr kumimoji="0" lang="zh-CN" altLang="en-US" sz="1100" b="1" dirty="0">
                <a:solidFill>
                  <a:srgbClr val="25221E"/>
                </a:solidFill>
                <a:latin typeface="微软雅黑" panose="020B0503020204020204" pitchFamily="34" charset="-122"/>
                <a:ea typeface="微软雅黑" panose="020B0503020204020204" pitchFamily="34" charset="-122"/>
              </a:endParaRPr>
            </a:p>
          </p:txBody>
        </p:sp>
      </p:grpSp>
      <p:sp>
        <p:nvSpPr>
          <p:cNvPr id="92" name="Rectangle 9"/>
          <p:cNvSpPr>
            <a:spLocks noChangeArrowheads="1"/>
          </p:cNvSpPr>
          <p:nvPr/>
        </p:nvSpPr>
        <p:spPr bwMode="auto">
          <a:xfrm>
            <a:off x="949635" y="1643774"/>
            <a:ext cx="14343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smtClean="0">
                <a:solidFill>
                  <a:srgbClr val="0000FF"/>
                </a:solidFill>
                <a:latin typeface="微软雅黑" panose="020B0503020204020204" pitchFamily="34" charset="-122"/>
                <a:ea typeface="微软雅黑" panose="020B0503020204020204" pitchFamily="34" charset="-122"/>
              </a:rPr>
              <a:t>使用 </a:t>
            </a:r>
            <a:r>
              <a:rPr kumimoji="0" lang="en-US" altLang="zh-CN" sz="1600" b="1" dirty="0" smtClean="0">
                <a:solidFill>
                  <a:srgbClr val="0000FF"/>
                </a:solidFill>
                <a:latin typeface="微软雅黑" panose="020B0503020204020204" pitchFamily="34" charset="-122"/>
                <a:ea typeface="微软雅黑" panose="020B0503020204020204" pitchFamily="34" charset="-122"/>
              </a:rPr>
              <a:t>POP3</a:t>
            </a:r>
            <a:endParaRPr kumimoji="0" lang="en-US" altLang="zh-CN" sz="1600" b="1" dirty="0" smtClean="0">
              <a:solidFill>
                <a:srgbClr val="0000FF"/>
              </a:solidFill>
              <a:latin typeface="微软雅黑" panose="020B0503020204020204" pitchFamily="34" charset="-122"/>
              <a:ea typeface="微软雅黑" panose="020B0503020204020204" pitchFamily="34" charset="-122"/>
            </a:endParaRPr>
          </a:p>
          <a:p>
            <a:pPr algn="ctr" eaLnBrk="1" hangingPunct="1">
              <a:lnSpc>
                <a:spcPts val="1800"/>
              </a:lnSpc>
            </a:pPr>
            <a:r>
              <a:rPr kumimoji="0" lang="zh-CN" altLang="en-US" sz="1600" b="1" dirty="0" smtClean="0">
                <a:solidFill>
                  <a:srgbClr val="0000FF"/>
                </a:solidFill>
                <a:latin typeface="微软雅黑" panose="020B0503020204020204" pitchFamily="34" charset="-122"/>
                <a:ea typeface="微软雅黑" panose="020B0503020204020204" pitchFamily="34" charset="-122"/>
              </a:rPr>
              <a:t>读取邮件</a:t>
            </a:r>
            <a:endParaRPr kumimoji="0"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93" name="Rectangle 9"/>
          <p:cNvSpPr>
            <a:spLocks noChangeArrowheads="1"/>
          </p:cNvSpPr>
          <p:nvPr/>
        </p:nvSpPr>
        <p:spPr bwMode="auto">
          <a:xfrm>
            <a:off x="942975" y="3092557"/>
            <a:ext cx="14409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smtClean="0">
                <a:solidFill>
                  <a:srgbClr val="0000FF"/>
                </a:solidFill>
                <a:latin typeface="微软雅黑" panose="020B0503020204020204" pitchFamily="34" charset="-122"/>
                <a:ea typeface="微软雅黑" panose="020B0503020204020204" pitchFamily="34" charset="-122"/>
              </a:rPr>
              <a:t>使用 </a:t>
            </a:r>
            <a:r>
              <a:rPr kumimoji="0" lang="en-US" altLang="zh-CN" sz="1600" b="1" dirty="0" smtClean="0">
                <a:solidFill>
                  <a:srgbClr val="0000FF"/>
                </a:solidFill>
                <a:latin typeface="微软雅黑" panose="020B0503020204020204" pitchFamily="34" charset="-122"/>
                <a:ea typeface="微软雅黑" panose="020B0503020204020204" pitchFamily="34" charset="-122"/>
              </a:rPr>
              <a:t>IMAP</a:t>
            </a:r>
            <a:endParaRPr kumimoji="0" lang="en-US" altLang="zh-CN" sz="1600" b="1" dirty="0" smtClean="0">
              <a:solidFill>
                <a:srgbClr val="0000FF"/>
              </a:solidFill>
              <a:latin typeface="微软雅黑" panose="020B0503020204020204" pitchFamily="34" charset="-122"/>
              <a:ea typeface="微软雅黑" panose="020B0503020204020204" pitchFamily="34" charset="-122"/>
            </a:endParaRPr>
          </a:p>
          <a:p>
            <a:pPr algn="ctr" eaLnBrk="1" hangingPunct="1">
              <a:lnSpc>
                <a:spcPts val="1800"/>
              </a:lnSpc>
            </a:pPr>
            <a:r>
              <a:rPr kumimoji="0" lang="zh-CN" altLang="en-US" sz="1600" b="1" dirty="0" smtClean="0">
                <a:solidFill>
                  <a:srgbClr val="0000FF"/>
                </a:solidFill>
                <a:latin typeface="微软雅黑" panose="020B0503020204020204" pitchFamily="34" charset="-122"/>
                <a:ea typeface="微软雅黑" panose="020B0503020204020204" pitchFamily="34" charset="-122"/>
              </a:rPr>
              <a:t>读取邮件</a:t>
            </a:r>
            <a:endParaRPr kumimoji="0" lang="zh-CN" altLang="en-US" sz="1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318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61" y="65997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必须注意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54279"/>
            <a:ext cx="828528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邮件</a:t>
            </a:r>
            <a:r>
              <a:rPr lang="zh-CN" altLang="en-US" sz="2000" b="1" dirty="0">
                <a:latin typeface="微软雅黑" panose="020B0503020204020204" pitchFamily="34" charset="-122"/>
                <a:ea typeface="微软雅黑" panose="020B0503020204020204" pitchFamily="34" charset="-122"/>
              </a:rPr>
              <a:t>读取协议 </a:t>
            </a:r>
            <a:r>
              <a:rPr lang="en-US" altLang="zh-CN" sz="2000" b="1" dirty="0">
                <a:latin typeface="微软雅黑" panose="020B0503020204020204" pitchFamily="34" charset="-122"/>
                <a:ea typeface="微软雅黑" panose="020B0503020204020204" pitchFamily="34" charset="-122"/>
              </a:rPr>
              <a:t>POP </a:t>
            </a:r>
            <a:r>
              <a:rPr lang="zh-CN" altLang="en-US" sz="2000" b="1" dirty="0">
                <a:latin typeface="微软雅黑" panose="020B0503020204020204" pitchFamily="34" charset="-122"/>
                <a:ea typeface="微软雅黑" panose="020B0503020204020204" pitchFamily="34" charset="-122"/>
              </a:rPr>
              <a:t>或 </a:t>
            </a:r>
            <a:r>
              <a:rPr lang="en-US" altLang="zh-CN" sz="2000" b="1" dirty="0">
                <a:latin typeface="微软雅黑" panose="020B0503020204020204" pitchFamily="34" charset="-122"/>
                <a:ea typeface="微软雅黑" panose="020B0503020204020204" pitchFamily="34" charset="-122"/>
              </a:rPr>
              <a:t>IMAP </a:t>
            </a:r>
            <a:r>
              <a:rPr lang="zh-CN" altLang="en-US" sz="2000" b="1" dirty="0">
                <a:latin typeface="微软雅黑" panose="020B0503020204020204" pitchFamily="34" charset="-122"/>
                <a:ea typeface="微软雅黑" panose="020B0503020204020204" pitchFamily="34" charset="-122"/>
              </a:rPr>
              <a:t>与邮件传送协议 </a:t>
            </a:r>
            <a:r>
              <a:rPr lang="en-US" altLang="zh-CN" sz="2000" b="1" dirty="0">
                <a:latin typeface="微软雅黑" panose="020B0503020204020204" pitchFamily="34" charset="-122"/>
                <a:ea typeface="微软雅黑" panose="020B0503020204020204" pitchFamily="34" charset="-122"/>
              </a:rPr>
              <a:t>SMTP </a:t>
            </a:r>
            <a:r>
              <a:rPr lang="zh-CN" altLang="en-US" sz="2000" b="1" dirty="0" smtClean="0">
                <a:latin typeface="微软雅黑" panose="020B0503020204020204" pitchFamily="34" charset="-122"/>
                <a:ea typeface="微软雅黑" panose="020B0503020204020204" pitchFamily="34" charset="-122"/>
              </a:rPr>
              <a:t>完全不同。</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发信人的用户代理向源邮件服务器发送邮件，以及源邮件服务器向目的邮件服务器发送邮件，都是使用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而 </a:t>
            </a:r>
            <a:r>
              <a:rPr lang="en-US" altLang="zh-CN" sz="2000" b="1" dirty="0">
                <a:latin typeface="微软雅黑" panose="020B0503020204020204" pitchFamily="34" charset="-122"/>
                <a:ea typeface="微软雅黑" panose="020B0503020204020204" pitchFamily="34" charset="-122"/>
              </a:rPr>
              <a:t>POP </a:t>
            </a:r>
            <a:r>
              <a:rPr lang="zh-CN" altLang="en-US" sz="2000" b="1" dirty="0">
                <a:latin typeface="微软雅黑" panose="020B0503020204020204" pitchFamily="34" charset="-122"/>
                <a:ea typeface="微软雅黑" panose="020B0503020204020204" pitchFamily="34" charset="-122"/>
              </a:rPr>
              <a:t>协议或 </a:t>
            </a:r>
            <a:r>
              <a:rPr lang="en-US" altLang="zh-CN" sz="2000" b="1" dirty="0">
                <a:latin typeface="微软雅黑" panose="020B0503020204020204" pitchFamily="34" charset="-122"/>
                <a:ea typeface="微软雅黑" panose="020B0503020204020204" pitchFamily="34" charset="-122"/>
              </a:rPr>
              <a:t>IMAP </a:t>
            </a:r>
            <a:r>
              <a:rPr lang="zh-CN" altLang="en-US" sz="2000" b="1" dirty="0">
                <a:latin typeface="微软雅黑" panose="020B0503020204020204" pitchFamily="34" charset="-122"/>
                <a:ea typeface="微软雅黑" panose="020B0503020204020204" pitchFamily="34" charset="-122"/>
              </a:rPr>
              <a:t>协议则是用户从目的邮件服务器上读取邮件所使用的协议。 </a:t>
            </a:r>
            <a:endParaRPr lang="zh-CN" altLang="en-US" sz="2000" b="1" dirty="0">
              <a:latin typeface="微软雅黑" panose="020B0503020204020204" pitchFamily="34" charset="-122"/>
              <a:ea typeface="微软雅黑" panose="020B0503020204020204" pitchFamily="34" charset="-122"/>
            </a:endParaRPr>
          </a:p>
        </p:txBody>
      </p:sp>
      <p:grpSp>
        <p:nvGrpSpPr>
          <p:cNvPr id="42" name="组合 41"/>
          <p:cNvGrpSpPr/>
          <p:nvPr/>
        </p:nvGrpSpPr>
        <p:grpSpPr>
          <a:xfrm>
            <a:off x="1054981" y="3266066"/>
            <a:ext cx="7066484" cy="1001131"/>
            <a:chOff x="981411" y="3266066"/>
            <a:chExt cx="7066484" cy="1001131"/>
          </a:xfrm>
        </p:grpSpPr>
        <p:sp>
          <p:nvSpPr>
            <p:cNvPr id="5" name="矩形 4"/>
            <p:cNvSpPr/>
            <p:nvPr/>
          </p:nvSpPr>
          <p:spPr>
            <a:xfrm>
              <a:off x="2417371"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邮件</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服务器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707113"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邮件</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服务器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pic>
          <p:nvPicPr>
            <p:cNvPr id="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40765" y="378510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81411" y="3785108"/>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a:stCxn id="5" idx="3"/>
              <a:endCxn id="6" idx="1"/>
            </p:cNvCxnSpPr>
            <p:nvPr/>
          </p:nvCxnSpPr>
          <p:spPr>
            <a:xfrm>
              <a:off x="3279219" y="3988673"/>
              <a:ext cx="242789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08"/>
            <p:cNvSpPr/>
            <p:nvPr/>
          </p:nvSpPr>
          <p:spPr bwMode="ltGray">
            <a:xfrm>
              <a:off x="3701557" y="3710149"/>
              <a:ext cx="1600702"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400" b="1" dirty="0" smtClean="0">
                  <a:latin typeface="微软雅黑" panose="020B0503020204020204" pitchFamily="34" charset="-122"/>
                  <a:ea typeface="微软雅黑" panose="020B0503020204020204" pitchFamily="34" charset="-122"/>
                </a:rPr>
                <a:t>互联网</a:t>
              </a:r>
              <a:endParaRPr lang="zh-CN" altLang="en-US" sz="1400" b="1" dirty="0">
                <a:latin typeface="微软雅黑" panose="020B0503020204020204" pitchFamily="34" charset="-122"/>
                <a:ea typeface="微软雅黑" panose="020B0503020204020204" pitchFamily="34" charset="-122"/>
              </a:endParaRPr>
            </a:p>
          </p:txBody>
        </p:sp>
        <p:cxnSp>
          <p:nvCxnSpPr>
            <p:cNvPr id="13" name="直接连接符 12"/>
            <p:cNvCxnSpPr>
              <a:stCxn id="9" idx="3"/>
              <a:endCxn id="5" idx="1"/>
            </p:cNvCxnSpPr>
            <p:nvPr/>
          </p:nvCxnSpPr>
          <p:spPr>
            <a:xfrm>
              <a:off x="1388541" y="3988673"/>
              <a:ext cx="102883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a:endCxn id="8" idx="1"/>
            </p:cNvCxnSpPr>
            <p:nvPr/>
          </p:nvCxnSpPr>
          <p:spPr>
            <a:xfrm>
              <a:off x="6568961" y="3988673"/>
              <a:ext cx="107180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57321" y="3662851"/>
              <a:ext cx="6697519" cy="0"/>
            </a:xfrm>
            <a:prstGeom prst="line">
              <a:avLst/>
            </a:prstGeom>
            <a:ln w="28575">
              <a:solidFill>
                <a:srgbClr val="CC00C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4976"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848295"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138029"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823297"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84976"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48295" y="3510456"/>
              <a:ext cx="328973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138029"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1605438"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5" name="Text Box 390"/>
            <p:cNvSpPr txBox="1">
              <a:spLocks noChangeArrowheads="1"/>
            </p:cNvSpPr>
            <p:nvPr/>
          </p:nvSpPr>
          <p:spPr bwMode="auto">
            <a:xfrm>
              <a:off x="4195644"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6" name="Text Box 390"/>
            <p:cNvSpPr txBox="1">
              <a:spLocks noChangeArrowheads="1"/>
            </p:cNvSpPr>
            <p:nvPr/>
          </p:nvSpPr>
          <p:spPr bwMode="auto">
            <a:xfrm>
              <a:off x="6329063" y="3266066"/>
              <a:ext cx="122982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POP3 </a:t>
              </a:r>
              <a:r>
                <a:rPr kumimoji="1" lang="en-US" altLang="zh-CN" sz="1100" b="1" dirty="0">
                  <a:solidFill>
                    <a:srgbClr val="C00000"/>
                  </a:solidFill>
                  <a:latin typeface="微软雅黑" panose="020B0503020204020204" pitchFamily="34" charset="-122"/>
                  <a:ea typeface="微软雅黑" panose="020B0503020204020204" pitchFamily="34" charset="-122"/>
                </a:rPr>
                <a:t> </a:t>
              </a:r>
              <a:r>
                <a:rPr kumimoji="1" lang="zh-CN" altLang="en-US" sz="1100" b="1" dirty="0" smtClean="0">
                  <a:solidFill>
                    <a:srgbClr val="C00000"/>
                  </a:solidFill>
                  <a:latin typeface="微软雅黑" panose="020B0503020204020204" pitchFamily="34" charset="-122"/>
                  <a:ea typeface="微软雅黑" panose="020B0503020204020204" pitchFamily="34" charset="-122"/>
                </a:rPr>
                <a:t>或 </a:t>
              </a:r>
              <a:r>
                <a:rPr kumimoji="1" lang="en-US" altLang="zh-CN" sz="1100" b="1" dirty="0" smtClean="0">
                  <a:solidFill>
                    <a:srgbClr val="C00000"/>
                  </a:solidFill>
                  <a:latin typeface="微软雅黑" panose="020B0503020204020204" pitchFamily="34" charset="-122"/>
                  <a:ea typeface="微软雅黑" panose="020B0503020204020204" pitchFamily="34" charset="-122"/>
                </a:rPr>
                <a:t>IMAP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7" name="Text Box 390"/>
            <p:cNvSpPr txBox="1">
              <a:spLocks noChangeArrowheads="1"/>
            </p:cNvSpPr>
            <p:nvPr/>
          </p:nvSpPr>
          <p:spPr bwMode="auto">
            <a:xfrm>
              <a:off x="1363112"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latin typeface="微软雅黑" panose="020B0503020204020204" pitchFamily="34" charset="-122"/>
                  <a:ea typeface="微软雅黑" panose="020B0503020204020204" pitchFamily="34" charset="-122"/>
                </a:rPr>
                <a:t>LAN / WAN</a:t>
              </a:r>
              <a:endParaRPr kumimoji="1" lang="en-US" altLang="zh-CN" sz="1100" b="1" dirty="0">
                <a:latin typeface="微软雅黑" panose="020B0503020204020204" pitchFamily="34" charset="-122"/>
                <a:ea typeface="微软雅黑" panose="020B0503020204020204" pitchFamily="34" charset="-122"/>
              </a:endParaRPr>
            </a:p>
          </p:txBody>
        </p:sp>
        <p:sp>
          <p:nvSpPr>
            <p:cNvPr id="38" name="Text Box 390"/>
            <p:cNvSpPr txBox="1">
              <a:spLocks noChangeArrowheads="1"/>
            </p:cNvSpPr>
            <p:nvPr/>
          </p:nvSpPr>
          <p:spPr bwMode="auto">
            <a:xfrm>
              <a:off x="6596551"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latin typeface="微软雅黑" panose="020B0503020204020204" pitchFamily="34" charset="-122"/>
                  <a:ea typeface="微软雅黑" panose="020B0503020204020204" pitchFamily="34" charset="-122"/>
                </a:rPr>
                <a:t>LAN / WAN</a:t>
              </a:r>
              <a:endParaRPr kumimoji="1" lang="en-US" altLang="zh-CN" sz="11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102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719578" y="977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根域名服务器</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455650"/>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根域名服务器是</a:t>
            </a:r>
            <a:r>
              <a:rPr lang="zh-CN" altLang="en-US" sz="2000" b="1" dirty="0">
                <a:solidFill>
                  <a:srgbClr val="0000FF"/>
                </a:solidFill>
                <a:latin typeface="微软雅黑" panose="020B0503020204020204" pitchFamily="34" charset="-122"/>
                <a:ea typeface="微软雅黑" panose="020B0503020204020204" pitchFamily="34" charset="-122"/>
              </a:rPr>
              <a:t>最高层次</a:t>
            </a:r>
            <a:r>
              <a:rPr lang="zh-CN" altLang="en-US" sz="2000" b="1" dirty="0">
                <a:latin typeface="微软雅黑" panose="020B0503020204020204" pitchFamily="34" charset="-122"/>
                <a:ea typeface="微软雅黑" panose="020B0503020204020204" pitchFamily="34" charset="-122"/>
              </a:rPr>
              <a:t>的域名服务器，也是</a:t>
            </a:r>
            <a:r>
              <a:rPr lang="zh-CN" altLang="en-US" sz="2000" b="1" dirty="0">
                <a:solidFill>
                  <a:srgbClr val="0000FF"/>
                </a:solidFill>
                <a:latin typeface="微软雅黑" panose="020B0503020204020204" pitchFamily="34" charset="-122"/>
                <a:ea typeface="微软雅黑" panose="020B0503020204020204" pitchFamily="34" charset="-122"/>
              </a:rPr>
              <a:t>最重要</a:t>
            </a:r>
            <a:r>
              <a:rPr lang="zh-CN" altLang="en-US" sz="2000" b="1" dirty="0">
                <a:latin typeface="微软雅黑" panose="020B0503020204020204" pitchFamily="34" charset="-122"/>
                <a:ea typeface="微软雅黑" panose="020B0503020204020204" pitchFamily="34" charset="-122"/>
              </a:rPr>
              <a:t>的域名服务器。所有的根域名服务器都知道所有的顶级域名服务器的域名和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不管是哪一个本地域名服务器，若要对互联网上任何一个域名进行解析，只要自己无法解析，就首先求助于根域名服务器。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在互联网上共有 </a:t>
            </a:r>
            <a:r>
              <a:rPr lang="en-US" altLang="zh-CN" sz="2000" b="1" dirty="0">
                <a:latin typeface="微软雅黑" panose="020B0503020204020204" pitchFamily="34" charset="-122"/>
                <a:ea typeface="微软雅黑" panose="020B0503020204020204" pitchFamily="34" charset="-122"/>
              </a:rPr>
              <a:t>13 </a:t>
            </a:r>
            <a:r>
              <a:rPr lang="zh-CN" altLang="en-US" sz="2000" b="1" dirty="0">
                <a:latin typeface="微软雅黑" panose="020B0503020204020204" pitchFamily="34" charset="-122"/>
                <a:ea typeface="微软雅黑" panose="020B0503020204020204" pitchFamily="34" charset="-122"/>
              </a:rPr>
              <a:t>个不同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地址的根域名服务器，它们的名字是用一个英文字母命名，从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一直到 </a:t>
            </a:r>
            <a:r>
              <a:rPr lang="en-US" altLang="zh-CN" sz="2000" b="1" dirty="0">
                <a:latin typeface="微软雅黑" panose="020B0503020204020204" pitchFamily="34" charset="-122"/>
                <a:ea typeface="微软雅黑" panose="020B0503020204020204" pitchFamily="34" charset="-122"/>
              </a:rPr>
              <a:t>m</a:t>
            </a:r>
            <a:r>
              <a:rPr lang="zh-CN" altLang="en-US" sz="2000" b="1" dirty="0">
                <a:latin typeface="微软雅黑" panose="020B0503020204020204" pitchFamily="34" charset="-122"/>
                <a:ea typeface="微软雅黑" panose="020B0503020204020204" pitchFamily="34" charset="-122"/>
              </a:rPr>
              <a:t>（前 </a:t>
            </a:r>
            <a:r>
              <a:rPr lang="en-US" altLang="zh-CN" sz="2000" b="1" dirty="0">
                <a:latin typeface="微软雅黑" panose="020B0503020204020204" pitchFamily="34" charset="-122"/>
                <a:ea typeface="微软雅黑" panose="020B0503020204020204" pitchFamily="34" charset="-122"/>
              </a:rPr>
              <a:t>13 </a:t>
            </a:r>
            <a:r>
              <a:rPr lang="zh-CN" altLang="en-US" sz="2000" b="1" dirty="0">
                <a:latin typeface="微软雅黑" panose="020B0503020204020204" pitchFamily="34" charset="-122"/>
                <a:ea typeface="微软雅黑" panose="020B0503020204020204" pitchFamily="34" charset="-122"/>
              </a:rPr>
              <a:t>个字母）。</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2569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477519" y="1383423"/>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6.5.5  </a:t>
            </a:r>
            <a:r>
              <a:rPr lang="zh-CN" altLang="en-US" sz="2400" b="1" dirty="0">
                <a:solidFill>
                  <a:schemeClr val="bg1"/>
                </a:solidFill>
                <a:latin typeface="微软雅黑" panose="020B0503020204020204" pitchFamily="34" charset="-122"/>
                <a:ea typeface="微软雅黑" panose="020B0503020204020204" pitchFamily="34" charset="-122"/>
              </a:rPr>
              <a:t>基于万维网的电子邮件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5" name="Rectangle 68"/>
          <p:cNvSpPr>
            <a:spLocks noChangeArrowheads="1"/>
          </p:cNvSpPr>
          <p:nvPr/>
        </p:nvSpPr>
        <p:spPr bwMode="auto">
          <a:xfrm>
            <a:off x="556963" y="181550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zh-CN" altLang="en-US" sz="2000" b="1" dirty="0" smtClean="0">
                <a:latin typeface="微软雅黑" panose="020B0503020204020204" pitchFamily="34" charset="-122"/>
                <a:ea typeface="微软雅黑" panose="020B0503020204020204" pitchFamily="34" charset="-122"/>
              </a:rPr>
              <a:t>用户代理 </a:t>
            </a:r>
            <a:r>
              <a:rPr lang="en-US" altLang="zh-CN" sz="2000" b="1" dirty="0" smtClean="0">
                <a:latin typeface="微软雅黑" panose="020B0503020204020204" pitchFamily="34" charset="-122"/>
                <a:ea typeface="微软雅黑" panose="020B0503020204020204" pitchFamily="34" charset="-122"/>
              </a:rPr>
              <a:t>(UA) </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smtClean="0">
                <a:solidFill>
                  <a:srgbClr val="0000FF"/>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必须</a:t>
            </a:r>
            <a:r>
              <a:rPr lang="zh-CN" altLang="en-US" sz="2000" b="1" dirty="0">
                <a:latin typeface="微软雅黑" panose="020B0503020204020204" pitchFamily="34" charset="-122"/>
                <a:ea typeface="微软雅黑" panose="020B0503020204020204" pitchFamily="34" charset="-122"/>
              </a:rPr>
              <a:t>在计算机中安装用户代理</a:t>
            </a:r>
            <a:r>
              <a:rPr lang="zh-CN" altLang="en-US" sz="2000" b="1" dirty="0" smtClean="0">
                <a:latin typeface="微软雅黑" panose="020B0503020204020204" pitchFamily="34" charset="-122"/>
                <a:ea typeface="微软雅黑" panose="020B0503020204020204" pitchFamily="34" charset="-122"/>
              </a:rPr>
              <a:t>软件。</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但可能不能安装或不允许安装。</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因此，不方便收发</a:t>
            </a:r>
            <a:r>
              <a:rPr lang="zh-CN" altLang="en-US" sz="2000" b="1" dirty="0">
                <a:latin typeface="微软雅黑" panose="020B0503020204020204" pitchFamily="34" charset="-122"/>
                <a:ea typeface="微软雅黑" panose="020B0503020204020204" pitchFamily="34" charset="-122"/>
              </a:rPr>
              <a:t>邮件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68"/>
          <p:cNvSpPr>
            <a:spLocks noChangeArrowheads="1"/>
          </p:cNvSpPr>
          <p:nvPr/>
        </p:nvSpPr>
        <p:spPr bwMode="auto">
          <a:xfrm>
            <a:off x="556963" y="197811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不需要在计算机中再安装用户代理软件</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计算机能联网，就能非常</a:t>
            </a:r>
            <a:r>
              <a:rPr lang="zh-CN" altLang="en-US" sz="2000" b="1" dirty="0">
                <a:latin typeface="微软雅黑" panose="020B0503020204020204" pitchFamily="34" charset="-122"/>
                <a:ea typeface="微软雅黑" panose="020B0503020204020204" pitchFamily="34" charset="-122"/>
              </a:rPr>
              <a:t>方便地收发电子邮件</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电子邮件界面</a:t>
            </a:r>
            <a:r>
              <a:rPr lang="zh-CN" altLang="en-US" sz="2000" b="1" dirty="0">
                <a:latin typeface="微软雅黑" panose="020B0503020204020204" pitchFamily="34" charset="-122"/>
                <a:ea typeface="微软雅黑" panose="020B0503020204020204" pitchFamily="34" charset="-122"/>
              </a:rPr>
              <a:t>非常</a:t>
            </a:r>
            <a:r>
              <a:rPr lang="zh-CN" altLang="en-US" sz="2000" b="1" dirty="0" smtClean="0">
                <a:latin typeface="微软雅黑" panose="020B0503020204020204" pitchFamily="34" charset="-122"/>
                <a:ea typeface="微软雅黑" panose="020B0503020204020204" pitchFamily="34" charset="-122"/>
              </a:rPr>
              <a:t>友好。</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56963" y="160719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34861" y="157398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a:t>
            </a:r>
            <a:r>
              <a:rPr lang="zh-CN" altLang="en-US" sz="2000" b="1" dirty="0" smtClean="0">
                <a:solidFill>
                  <a:schemeClr val="bg1"/>
                </a:solidFill>
                <a:latin typeface="微软雅黑" panose="020B0503020204020204" pitchFamily="34" charset="-122"/>
                <a:ea typeface="微软雅黑" panose="020B0503020204020204" pitchFamily="34" charset="-122"/>
              </a:rPr>
              <a:t>电子邮件优点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a:t>
            </a:r>
            <a:r>
              <a:rPr lang="zh-CN" altLang="en-US" sz="2000" b="1" dirty="0" smtClean="0">
                <a:solidFill>
                  <a:schemeClr val="bg1"/>
                </a:solidFill>
                <a:latin typeface="微软雅黑" panose="020B0503020204020204" pitchFamily="34" charset="-122"/>
                <a:ea typeface="微软雅黑" panose="020B0503020204020204" pitchFamily="34" charset="-122"/>
              </a:rPr>
              <a:t>电子邮件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HTTP</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r>
              <a:rPr kumimoji="1" lang="zh-CN" altLang="en-US" sz="1100" b="1" dirty="0" smtClean="0">
                <a:latin typeface="微软雅黑" panose="020B0503020204020204" pitchFamily="34" charset="-122"/>
                <a:ea typeface="微软雅黑" panose="020B0503020204020204" pitchFamily="34" charset="-122"/>
              </a:rPr>
              <a:t>服务器</a:t>
            </a:r>
            <a:endParaRPr kumimoji="1" lang="zh-CN" altLang="en-US" sz="1100" b="1" dirty="0">
              <a:latin typeface="微软雅黑" panose="020B0503020204020204" pitchFamily="34" charset="-122"/>
              <a:ea typeface="微软雅黑" panose="020B0503020204020204" pitchFamily="34" charset="-122"/>
            </a:endParaRP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发件人</a:t>
            </a:r>
            <a:endParaRPr kumimoji="1" lang="zh-CN" altLang="en-US" sz="1100" b="1" dirty="0" smtClean="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25601" name="Visio" r:id="rId1" imgW="3463925" imgH="4220845" progId="">
                  <p:embed/>
                </p:oleObj>
              </mc:Choice>
              <mc:Fallback>
                <p:oleObj name="Visio" r:id="rId1" imgW="3463925" imgH="4220845" progId="">
                  <p:embed/>
                  <p:pic>
                    <p:nvPicPr>
                      <p:cNvPr id="0" name="图片 25600"/>
                      <p:cNvPicPr>
                        <a:picLocks noChangeAspect="1"/>
                      </p:cNvPicPr>
                      <p:nvPr/>
                    </p:nvPicPr>
                    <p:blipFill>
                      <a:blip r:embed="rId2"/>
                      <a:srcRect l="5348" t="4167" r="4546" b="11185"/>
                      <a:stretch>
                        <a:fillRect/>
                      </a:stretch>
                    </p:blipFill>
                    <p:spPr>
                      <a:xfrm>
                        <a:off x="762658" y="1907137"/>
                        <a:ext cx="546759" cy="666388"/>
                      </a:xfrm>
                      <a:prstGeom prst="rect">
                        <a:avLst/>
                      </a:prstGeom>
                      <a:noFill/>
                      <a:ln w="9525">
                        <a:noFill/>
                      </a:ln>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HTTP</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r>
              <a:rPr kumimoji="1" lang="zh-CN" altLang="en-US" sz="1100" b="1" dirty="0" smtClean="0">
                <a:latin typeface="微软雅黑" panose="020B0503020204020204" pitchFamily="34" charset="-122"/>
                <a:ea typeface="微软雅黑" panose="020B0503020204020204" pitchFamily="34" charset="-122"/>
              </a:rPr>
              <a:t>服务器</a:t>
            </a:r>
            <a:endParaRPr kumimoji="1" lang="zh-CN" altLang="en-US" sz="11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252299" y="1418476"/>
            <a:ext cx="569388" cy="1183063"/>
            <a:chOff x="2252299" y="1525813"/>
            <a:chExt cx="569388" cy="1183063"/>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发送</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3" name="Text Box 394"/>
            <p:cNvSpPr txBox="1">
              <a:spLocks noChangeArrowheads="1"/>
            </p:cNvSpPr>
            <p:nvPr/>
          </p:nvSpPr>
          <p:spPr bwMode="auto">
            <a:xfrm>
              <a:off x="2296294" y="2246313"/>
              <a:ext cx="466794" cy="4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0000FF"/>
                  </a:solidFill>
                  <a:latin typeface="微软雅黑" panose="020B0503020204020204" pitchFamily="34" charset="-122"/>
                  <a:ea typeface="微软雅黑" panose="020B0503020204020204" pitchFamily="34" charset="-122"/>
                </a:rPr>
                <a:t>TCP</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smtClean="0">
              <a:solidFill>
                <a:srgbClr val="C00000"/>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客户</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6148796" y="1437076"/>
            <a:ext cx="569388" cy="1149869"/>
            <a:chOff x="6148796" y="1489328"/>
            <a:chExt cx="569388" cy="1149869"/>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读取</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0" name="Text Box 395"/>
            <p:cNvSpPr txBox="1">
              <a:spLocks noChangeArrowheads="1"/>
            </p:cNvSpPr>
            <p:nvPr/>
          </p:nvSpPr>
          <p:spPr bwMode="auto">
            <a:xfrm>
              <a:off x="6222967" y="2162143"/>
              <a:ext cx="46679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0000FF"/>
                  </a:solidFill>
                  <a:latin typeface="微软雅黑" panose="020B0503020204020204" pitchFamily="34" charset="-122"/>
                  <a:ea typeface="微软雅黑" panose="020B0503020204020204" pitchFamily="34" charset="-122"/>
                </a:rPr>
                <a:t>TCP</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aphicFrame>
        <p:nvGraphicFramePr>
          <p:cNvPr id="35" name="对象 34"/>
          <p:cNvGraphicFramePr>
            <a:graphicFrameLocks noChangeAspect="1"/>
          </p:cNvGraphicFramePr>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25602" name="Visio" r:id="rId3" imgW="3463925" imgH="4220845" progId="">
                  <p:embed/>
                </p:oleObj>
              </mc:Choice>
              <mc:Fallback>
                <p:oleObj name="Visio" r:id="rId3" imgW="3463925" imgH="4220845" progId="">
                  <p:embed/>
                  <p:pic>
                    <p:nvPicPr>
                      <p:cNvPr id="0" name="图片 25601"/>
                      <p:cNvPicPr>
                        <a:picLocks noChangeAspect="1"/>
                      </p:cNvPicPr>
                      <p:nvPr/>
                    </p:nvPicPr>
                    <p:blipFill>
                      <a:blip r:embed="rId4"/>
                      <a:srcRect l="4546" t="3947" r="4546" b="11403"/>
                      <a:stretch>
                        <a:fillRect/>
                      </a:stretch>
                    </p:blipFill>
                    <p:spPr>
                      <a:xfrm>
                        <a:off x="7632442" y="1907137"/>
                        <a:ext cx="551626" cy="666388"/>
                      </a:xfrm>
                      <a:prstGeom prst="rect">
                        <a:avLst/>
                      </a:prstGeom>
                      <a:noFill/>
                      <a:ln w="9525">
                        <a:noFill/>
                      </a:ln>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收件人</a:t>
            </a:r>
            <a:endParaRPr kumimoji="1" lang="zh-CN" altLang="en-US" sz="1100" b="1" dirty="0" smtClean="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100" b="1" dirty="0">
                  <a:solidFill>
                    <a:srgbClr val="0000FF"/>
                  </a:solidFill>
                  <a:latin typeface="微软雅黑" panose="020B0503020204020204" pitchFamily="34" charset="-122"/>
                  <a:ea typeface="微软雅黑" panose="020B0503020204020204" pitchFamily="34" charset="-122"/>
                </a:rPr>
                <a:t>发送邮件 </a:t>
              </a:r>
              <a:r>
                <a:rPr kumimoji="1" lang="en-US" altLang="zh-CN" sz="1100" b="1" dirty="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anose="020B0503020204020204" pitchFamily="34" charset="-122"/>
                <a:ea typeface="微软雅黑" panose="020B0503020204020204"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rgbClr val="0000FF"/>
                  </a:solidFill>
                  <a:latin typeface="微软雅黑" panose="020B0503020204020204" pitchFamily="34" charset="-122"/>
                  <a:ea typeface="微软雅黑" panose="020B0503020204020204" pitchFamily="34" charset="-122"/>
                </a:rPr>
                <a:t>TCP </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1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发送、接收电子邮件时使用 </a:t>
            </a:r>
            <a:r>
              <a:rPr lang="en-US" altLang="zh-CN" sz="1600" b="1" dirty="0">
                <a:latin typeface="微软雅黑" panose="020B0503020204020204" pitchFamily="34" charset="-122"/>
                <a:ea typeface="微软雅黑" panose="020B0503020204020204" pitchFamily="34" charset="-122"/>
              </a:rPr>
              <a:t>HTTP </a:t>
            </a:r>
            <a:r>
              <a:rPr lang="zh-CN" altLang="en-US" sz="1600" b="1" dirty="0">
                <a:latin typeface="微软雅黑" panose="020B0503020204020204" pitchFamily="34" charset="-122"/>
                <a:ea typeface="微软雅黑" panose="020B0503020204020204" pitchFamily="34" charset="-122"/>
              </a:rPr>
              <a:t>协议。</a:t>
            </a:r>
            <a:endParaRPr lang="zh-CN" altLang="en-US" sz="1600" b="1" dirty="0">
              <a:latin typeface="微软雅黑" panose="020B0503020204020204" pitchFamily="34" charset="-122"/>
              <a:ea typeface="微软雅黑" panose="020B0503020204020204" pitchFamily="34" charset="-122"/>
            </a:endParaRPr>
          </a:p>
          <a:p>
            <a:pPr marL="285750" indent="-285750">
              <a:lnSpc>
                <a:spcPts val="2200"/>
              </a:lnSpc>
              <a:buClr>
                <a:srgbClr val="0066FF"/>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两个邮件服务器</a:t>
            </a:r>
            <a:r>
              <a:rPr lang="zh-CN" altLang="en-US" sz="1600" b="1" dirty="0" smtClean="0">
                <a:latin typeface="微软雅黑" panose="020B0503020204020204" pitchFamily="34" charset="-122"/>
                <a:ea typeface="微软雅黑" panose="020B0503020204020204" pitchFamily="34" charset="-122"/>
              </a:rPr>
              <a:t>之间传送邮件时使用 </a:t>
            </a:r>
            <a:r>
              <a:rPr lang="en-US" altLang="zh-CN" sz="1600" b="1" dirty="0">
                <a:latin typeface="微软雅黑" panose="020B0503020204020204" pitchFamily="34" charset="-122"/>
                <a:ea typeface="微软雅黑" panose="020B0503020204020204" pitchFamily="34" charset="-122"/>
              </a:rPr>
              <a:t>SMTP</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smtClean="0">
              <a:solidFill>
                <a:srgbClr val="C00000"/>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客户</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latin typeface="微软雅黑" panose="020B0503020204020204" pitchFamily="34" charset="-122"/>
                <a:ea typeface="微软雅黑" panose="020B0503020204020204" pitchFamily="34" charset="-122"/>
              </a:rPr>
              <a:t>ABC </a:t>
            </a:r>
            <a:r>
              <a:rPr kumimoji="1" lang="zh-CN" altLang="en-US" sz="1100" b="1" dirty="0" smtClean="0">
                <a:latin typeface="微软雅黑" panose="020B0503020204020204" pitchFamily="34" charset="-122"/>
                <a:ea typeface="微软雅黑" panose="020B0503020204020204" pitchFamily="34" charset="-122"/>
              </a:rPr>
              <a:t>网站</a:t>
            </a:r>
            <a:endParaRPr kumimoji="1" lang="zh-CN" altLang="en-US" sz="1100" b="1" dirty="0">
              <a:latin typeface="微软雅黑" panose="020B0503020204020204" pitchFamily="34" charset="-122"/>
              <a:ea typeface="微软雅黑" panose="020B0503020204020204" pitchFamily="34" charset="-122"/>
            </a:endParaRP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latin typeface="微软雅黑" panose="020B0503020204020204" pitchFamily="34" charset="-122"/>
                <a:ea typeface="微软雅黑" panose="020B0503020204020204" pitchFamily="34" charset="-122"/>
              </a:rPr>
              <a:t>XYZ </a:t>
            </a:r>
            <a:r>
              <a:rPr kumimoji="1" lang="zh-CN" altLang="en-US" sz="1100" b="1" dirty="0" smtClean="0">
                <a:latin typeface="微软雅黑" panose="020B0503020204020204" pitchFamily="34" charset="-122"/>
                <a:ea typeface="微软雅黑" panose="020B0503020204020204" pitchFamily="34" charset="-122"/>
              </a:rPr>
              <a:t>网站</a:t>
            </a:r>
            <a:endParaRPr kumimoji="1" lang="zh-CN" altLang="en-US" sz="11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a:t>
            </a:r>
            <a:r>
              <a:rPr lang="zh-CN" altLang="en-US" sz="2000" b="1" dirty="0" smtClean="0">
                <a:solidFill>
                  <a:schemeClr val="bg1"/>
                </a:solidFill>
                <a:latin typeface="微软雅黑" panose="020B0503020204020204" pitchFamily="34" charset="-122"/>
                <a:ea typeface="微软雅黑" panose="020B0503020204020204" pitchFamily="34" charset="-122"/>
              </a:rPr>
              <a:t>电子邮件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HTTP</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r>
              <a:rPr kumimoji="1" lang="zh-CN" altLang="en-US" sz="1100" b="1" dirty="0" smtClean="0">
                <a:latin typeface="微软雅黑" panose="020B0503020204020204" pitchFamily="34" charset="-122"/>
                <a:ea typeface="微软雅黑" panose="020B0503020204020204" pitchFamily="34" charset="-122"/>
              </a:rPr>
              <a:t>服务器</a:t>
            </a:r>
            <a:endParaRPr kumimoji="1" lang="zh-CN" altLang="en-US" sz="1100" b="1" dirty="0">
              <a:latin typeface="微软雅黑" panose="020B0503020204020204" pitchFamily="34" charset="-122"/>
              <a:ea typeface="微软雅黑" panose="020B0503020204020204" pitchFamily="34" charset="-122"/>
            </a:endParaRP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发件人</a:t>
            </a:r>
            <a:endParaRPr kumimoji="1" lang="zh-CN" altLang="en-US" sz="1100" b="1" dirty="0" smtClean="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26625" name="Visio" r:id="rId1" imgW="3463925" imgH="4220845" progId="">
                  <p:embed/>
                </p:oleObj>
              </mc:Choice>
              <mc:Fallback>
                <p:oleObj name="Visio" r:id="rId1" imgW="3463925" imgH="4220845" progId="">
                  <p:embed/>
                  <p:pic>
                    <p:nvPicPr>
                      <p:cNvPr id="0" name="图片 26624"/>
                      <p:cNvPicPr>
                        <a:picLocks noChangeAspect="1"/>
                      </p:cNvPicPr>
                      <p:nvPr/>
                    </p:nvPicPr>
                    <p:blipFill>
                      <a:blip r:embed="rId2"/>
                      <a:srcRect l="5348" t="4167" r="4546" b="11185"/>
                      <a:stretch>
                        <a:fillRect/>
                      </a:stretch>
                    </p:blipFill>
                    <p:spPr>
                      <a:xfrm>
                        <a:off x="762658" y="1907137"/>
                        <a:ext cx="546759" cy="666388"/>
                      </a:xfrm>
                      <a:prstGeom prst="rect">
                        <a:avLst/>
                      </a:prstGeom>
                      <a:noFill/>
                      <a:ln w="9525">
                        <a:noFill/>
                      </a:ln>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100" b="1">
                <a:latin typeface="微软雅黑" panose="020B0503020204020204" pitchFamily="34" charset="-122"/>
                <a:ea typeface="微软雅黑" panose="020B0503020204020204" pitchFamily="34" charset="-122"/>
              </a:rPr>
              <a:t>SMTP</a:t>
            </a:r>
            <a:endParaRPr kumimoji="1" lang="en-US" altLang="zh-CN" sz="1100" b="1">
              <a:latin typeface="微软雅黑" panose="020B0503020204020204" pitchFamily="34" charset="-122"/>
              <a:ea typeface="微软雅黑" panose="020B0503020204020204" pitchFamily="34" charset="-122"/>
            </a:endParaRPr>
          </a:p>
          <a:p>
            <a:pPr algn="ctr" eaLnBrk="1" hangingPunct="1"/>
            <a:r>
              <a:rPr kumimoji="1" lang="zh-CN" altLang="en-US" sz="1100" b="1">
                <a:latin typeface="微软雅黑" panose="020B0503020204020204" pitchFamily="34" charset="-122"/>
                <a:ea typeface="微软雅黑" panose="020B0503020204020204" pitchFamily="34" charset="-122"/>
              </a:rPr>
              <a:t>服务器</a:t>
            </a:r>
            <a:endParaRPr kumimoji="1" lang="zh-CN" altLang="en-US" sz="1100" b="1">
              <a:latin typeface="微软雅黑" panose="020B0503020204020204" pitchFamily="34" charset="-122"/>
              <a:ea typeface="微软雅黑" panose="020B0503020204020204" pitchFamily="34" charset="-122"/>
            </a:endParaRP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HTTP</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r>
              <a:rPr kumimoji="1" lang="zh-CN" altLang="en-US" sz="1100" b="1" dirty="0" smtClean="0">
                <a:latin typeface="微软雅黑" panose="020B0503020204020204" pitchFamily="34" charset="-122"/>
                <a:ea typeface="微软雅黑" panose="020B0503020204020204" pitchFamily="34" charset="-122"/>
              </a:rPr>
              <a:t>服务器</a:t>
            </a:r>
            <a:endParaRPr kumimoji="1" lang="zh-CN" altLang="en-US" sz="11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183282" y="1418476"/>
            <a:ext cx="692818" cy="1190308"/>
            <a:chOff x="2183282" y="1525813"/>
            <a:chExt cx="692818" cy="1190308"/>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发送</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3" name="Text Box 394"/>
            <p:cNvSpPr txBox="1">
              <a:spLocks noChangeArrowheads="1"/>
            </p:cNvSpPr>
            <p:nvPr/>
          </p:nvSpPr>
          <p:spPr bwMode="auto">
            <a:xfrm>
              <a:off x="2183282" y="2239067"/>
              <a:ext cx="69281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POST</a:t>
              </a:r>
              <a:endParaRPr kumimoji="1" lang="en-US" altLang="zh-CN" sz="1100" b="1" dirty="0" smtClean="0">
                <a:solidFill>
                  <a:srgbClr val="C00000"/>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Submit</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smtClean="0">
              <a:solidFill>
                <a:srgbClr val="C00000"/>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客户</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6000951" y="1437076"/>
            <a:ext cx="910827" cy="1149868"/>
            <a:chOff x="6000951" y="1489328"/>
            <a:chExt cx="910827" cy="1149868"/>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读取</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0000FF"/>
                  </a:solidFill>
                  <a:latin typeface="微软雅黑" panose="020B0503020204020204" pitchFamily="34" charset="-122"/>
                  <a:ea typeface="微软雅黑" panose="020B0503020204020204" pitchFamily="34" charset="-122"/>
                </a:rPr>
                <a:t>邮件</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30" name="Text Box 395"/>
            <p:cNvSpPr txBox="1">
              <a:spLocks noChangeArrowheads="1"/>
            </p:cNvSpPr>
            <p:nvPr/>
          </p:nvSpPr>
          <p:spPr bwMode="auto">
            <a:xfrm>
              <a:off x="6000951" y="2162142"/>
              <a:ext cx="91082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GET</a:t>
              </a:r>
              <a:endParaRPr kumimoji="1" lang="en-US" altLang="zh-CN" sz="1100" b="1" dirty="0" smtClean="0">
                <a:solidFill>
                  <a:srgbClr val="C00000"/>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Download</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aphicFrame>
        <p:nvGraphicFramePr>
          <p:cNvPr id="35" name="对象 34"/>
          <p:cNvGraphicFramePr>
            <a:graphicFrameLocks noChangeAspect="1"/>
          </p:cNvGraphicFramePr>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26626" name="Visio" r:id="rId3" imgW="3463925" imgH="4220845" progId="">
                  <p:embed/>
                </p:oleObj>
              </mc:Choice>
              <mc:Fallback>
                <p:oleObj name="Visio" r:id="rId3" imgW="3463925" imgH="4220845" progId="">
                  <p:embed/>
                  <p:pic>
                    <p:nvPicPr>
                      <p:cNvPr id="0" name="图片 26625"/>
                      <p:cNvPicPr>
                        <a:picLocks noChangeAspect="1"/>
                      </p:cNvPicPr>
                      <p:nvPr/>
                    </p:nvPicPr>
                    <p:blipFill>
                      <a:blip r:embed="rId4"/>
                      <a:srcRect l="4546" t="3947" r="4546" b="11403"/>
                      <a:stretch>
                        <a:fillRect/>
                      </a:stretch>
                    </p:blipFill>
                    <p:spPr>
                      <a:xfrm>
                        <a:off x="7632442" y="1907137"/>
                        <a:ext cx="551626" cy="666388"/>
                      </a:xfrm>
                      <a:prstGeom prst="rect">
                        <a:avLst/>
                      </a:prstGeom>
                      <a:noFill/>
                      <a:ln w="9525">
                        <a:noFill/>
                      </a:ln>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zh-CN" altLang="en-US" sz="1100" b="1" dirty="0">
                <a:latin typeface="微软雅黑" panose="020B0503020204020204" pitchFamily="34" charset="-122"/>
                <a:ea typeface="微软雅黑" panose="020B0503020204020204" pitchFamily="34" charset="-122"/>
              </a:rPr>
              <a:t>用户</a:t>
            </a:r>
            <a:endParaRPr kumimoji="1" lang="en-US" altLang="zh-CN" sz="1100" b="1" dirty="0" smtClean="0">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smtClean="0">
                <a:latin typeface="微软雅黑" panose="020B0503020204020204" pitchFamily="34" charset="-122"/>
                <a:ea typeface="微软雅黑" panose="020B0503020204020204" pitchFamily="34" charset="-122"/>
              </a:rPr>
              <a:t>收件人</a:t>
            </a:r>
            <a:endParaRPr kumimoji="1" lang="zh-CN" altLang="en-US" sz="1100" b="1" dirty="0" smtClean="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100" b="1" dirty="0">
                  <a:solidFill>
                    <a:srgbClr val="0000FF"/>
                  </a:solidFill>
                  <a:latin typeface="微软雅黑" panose="020B0503020204020204" pitchFamily="34" charset="-122"/>
                  <a:ea typeface="微软雅黑" panose="020B0503020204020204" pitchFamily="34" charset="-122"/>
                </a:rPr>
                <a:t>发送邮件 </a:t>
              </a:r>
              <a:r>
                <a:rPr kumimoji="1" lang="en-US" altLang="zh-CN" sz="1100" b="1" dirty="0">
                  <a:solidFill>
                    <a:srgbClr val="C00000"/>
                  </a:solidFill>
                  <a:latin typeface="微软雅黑" panose="020B0503020204020204" pitchFamily="34" charset="-122"/>
                  <a:ea typeface="微软雅黑" panose="020B0503020204020204" pitchFamily="34" charset="-122"/>
                </a:rPr>
                <a:t>SMTP</a:t>
              </a:r>
              <a:endParaRPr kumimoji="1"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anose="020B0503020204020204" pitchFamily="34" charset="-122"/>
                <a:ea typeface="微软雅黑" panose="020B0503020204020204"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rgbClr val="0000FF"/>
                  </a:solidFill>
                  <a:latin typeface="微软雅黑" panose="020B0503020204020204" pitchFamily="34" charset="-122"/>
                  <a:ea typeface="微软雅黑" panose="020B0503020204020204" pitchFamily="34" charset="-122"/>
                </a:rPr>
                <a:t>TCP </a:t>
              </a:r>
              <a:endParaRPr kumimoji="1" lang="en-US" altLang="zh-CN" sz="1100" b="1" dirty="0" smtClean="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100" b="1" dirty="0" smtClean="0">
                  <a:solidFill>
                    <a:srgbClr val="0000FF"/>
                  </a:solidFill>
                  <a:latin typeface="微软雅黑" panose="020B0503020204020204" pitchFamily="34" charset="-122"/>
                  <a:ea typeface="微软雅黑" panose="020B0503020204020204" pitchFamily="34" charset="-122"/>
                </a:rPr>
                <a:t>连接</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发送、接收电子邮件时使用 </a:t>
            </a:r>
            <a:r>
              <a:rPr lang="en-US" altLang="zh-CN" sz="1600" b="1" dirty="0">
                <a:latin typeface="微软雅黑" panose="020B0503020204020204" pitchFamily="34" charset="-122"/>
                <a:ea typeface="微软雅黑" panose="020B0503020204020204" pitchFamily="34" charset="-122"/>
              </a:rPr>
              <a:t>HTTP </a:t>
            </a:r>
            <a:r>
              <a:rPr lang="zh-CN" altLang="en-US" sz="1600" b="1" dirty="0">
                <a:latin typeface="微软雅黑" panose="020B0503020204020204" pitchFamily="34" charset="-122"/>
                <a:ea typeface="微软雅黑" panose="020B0503020204020204" pitchFamily="34" charset="-122"/>
              </a:rPr>
              <a:t>协议。</a:t>
            </a:r>
            <a:endParaRPr lang="zh-CN" altLang="en-US" sz="1600" b="1" dirty="0">
              <a:latin typeface="微软雅黑" panose="020B0503020204020204" pitchFamily="34" charset="-122"/>
              <a:ea typeface="微软雅黑" panose="020B0503020204020204" pitchFamily="34" charset="-122"/>
            </a:endParaRPr>
          </a:p>
          <a:p>
            <a:pPr marL="285750" indent="-285750">
              <a:lnSpc>
                <a:spcPts val="2200"/>
              </a:lnSpc>
              <a:buClr>
                <a:srgbClr val="0066FF"/>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两个邮件服务器</a:t>
            </a:r>
            <a:r>
              <a:rPr lang="zh-CN" altLang="en-US" sz="1600" b="1" dirty="0" smtClean="0">
                <a:latin typeface="微软雅黑" panose="020B0503020204020204" pitchFamily="34" charset="-122"/>
                <a:ea typeface="微软雅黑" panose="020B0503020204020204" pitchFamily="34" charset="-122"/>
              </a:rPr>
              <a:t>之间传送邮件时使用 </a:t>
            </a:r>
            <a:r>
              <a:rPr lang="en-US" altLang="zh-CN" sz="1600" b="1" dirty="0">
                <a:latin typeface="微软雅黑" panose="020B0503020204020204" pitchFamily="34" charset="-122"/>
                <a:ea typeface="微软雅黑" panose="020B0503020204020204" pitchFamily="34" charset="-122"/>
              </a:rPr>
              <a:t>SMTP</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solidFill>
                  <a:srgbClr val="C00000"/>
                </a:solidFill>
                <a:latin typeface="微软雅黑" panose="020B0503020204020204" pitchFamily="34" charset="-122"/>
                <a:ea typeface="微软雅黑" panose="020B0503020204020204" pitchFamily="34" charset="-122"/>
              </a:rPr>
              <a:t>HTTP</a:t>
            </a:r>
            <a:endParaRPr kumimoji="1" lang="en-US" altLang="zh-CN" sz="1100" b="1" dirty="0" smtClean="0">
              <a:solidFill>
                <a:srgbClr val="C00000"/>
              </a:solidFill>
              <a:latin typeface="微软雅黑" panose="020B0503020204020204" pitchFamily="34" charset="-122"/>
              <a:ea typeface="微软雅黑" panose="020B0503020204020204" pitchFamily="34" charset="-122"/>
            </a:endParaRPr>
          </a:p>
          <a:p>
            <a:pPr algn="ctr" eaLnBrk="1" hangingPunct="1">
              <a:lnSpc>
                <a:spcPts val="1500"/>
              </a:lnSpc>
            </a:pPr>
            <a:r>
              <a:rPr kumimoji="1" lang="zh-CN" altLang="en-US" sz="1100" b="1" dirty="0">
                <a:solidFill>
                  <a:srgbClr val="C00000"/>
                </a:solidFill>
                <a:latin typeface="微软雅黑" panose="020B0503020204020204" pitchFamily="34" charset="-122"/>
                <a:ea typeface="微软雅黑" panose="020B0503020204020204" pitchFamily="34" charset="-122"/>
              </a:rPr>
              <a:t>客户</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latin typeface="微软雅黑" panose="020B0503020204020204" pitchFamily="34" charset="-122"/>
                <a:ea typeface="微软雅黑" panose="020B0503020204020204" pitchFamily="34" charset="-122"/>
              </a:rPr>
              <a:t>ABC </a:t>
            </a:r>
            <a:r>
              <a:rPr kumimoji="1" lang="zh-CN" altLang="en-US" sz="1100" b="1" dirty="0" smtClean="0">
                <a:latin typeface="微软雅黑" panose="020B0503020204020204" pitchFamily="34" charset="-122"/>
                <a:ea typeface="微软雅黑" panose="020B0503020204020204" pitchFamily="34" charset="-122"/>
              </a:rPr>
              <a:t>网站</a:t>
            </a:r>
            <a:endParaRPr kumimoji="1" lang="zh-CN" altLang="en-US" sz="1100" b="1" dirty="0">
              <a:latin typeface="微软雅黑" panose="020B0503020204020204" pitchFamily="34" charset="-122"/>
              <a:ea typeface="微软雅黑" panose="020B0503020204020204" pitchFamily="34" charset="-122"/>
            </a:endParaRP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ts val="1500"/>
              </a:lnSpc>
            </a:pPr>
            <a:r>
              <a:rPr kumimoji="1" lang="en-US" altLang="zh-CN" sz="1100" b="1" dirty="0" smtClean="0">
                <a:latin typeface="微软雅黑" panose="020B0503020204020204" pitchFamily="34" charset="-122"/>
                <a:ea typeface="微软雅黑" panose="020B0503020204020204" pitchFamily="34" charset="-122"/>
              </a:rPr>
              <a:t>XYZ </a:t>
            </a:r>
            <a:r>
              <a:rPr kumimoji="1" lang="zh-CN" altLang="en-US" sz="1100" b="1" dirty="0" smtClean="0">
                <a:latin typeface="微软雅黑" panose="020B0503020204020204" pitchFamily="34" charset="-122"/>
                <a:ea typeface="微软雅黑" panose="020B0503020204020204" pitchFamily="34" charset="-122"/>
              </a:rPr>
              <a:t>网站</a:t>
            </a:r>
            <a:endParaRPr kumimoji="1" lang="zh-CN" altLang="en-US" sz="11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6.5.6  </a:t>
            </a:r>
            <a:r>
              <a:rPr lang="zh-CN" altLang="en-US" sz="2400" b="1" dirty="0">
                <a:solidFill>
                  <a:schemeClr val="bg1"/>
                </a:solidFill>
                <a:latin typeface="微软雅黑" panose="020B0503020204020204" pitchFamily="34" charset="-122"/>
                <a:ea typeface="微软雅黑" panose="020B0503020204020204" pitchFamily="34" charset="-122"/>
              </a:rPr>
              <a:t>通用互联网邮件扩充 </a:t>
            </a:r>
            <a:r>
              <a:rPr lang="en-US" altLang="zh-CN" sz="2400" b="1" dirty="0">
                <a:solidFill>
                  <a:schemeClr val="bg1"/>
                </a:solidFill>
                <a:latin typeface="微软雅黑" panose="020B0503020204020204" pitchFamily="34" charset="-122"/>
                <a:ea typeface="微软雅黑" panose="020B0503020204020204" pitchFamily="34" charset="-122"/>
              </a:rPr>
              <a:t>MIME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有以下</a:t>
            </a:r>
            <a:r>
              <a:rPr lang="zh-CN" altLang="en-US" sz="2000" b="1" dirty="0">
                <a:solidFill>
                  <a:srgbClr val="0000FF"/>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不能传送可执行文件或其他的二进制对象。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限于传送 </a:t>
            </a:r>
            <a:r>
              <a:rPr lang="en-US" altLang="zh-CN" sz="2000" b="1" dirty="0">
                <a:latin typeface="微软雅黑" panose="020B0503020204020204" pitchFamily="34" charset="-122"/>
                <a:ea typeface="微软雅黑" panose="020B0503020204020204" pitchFamily="34" charset="-122"/>
              </a:rPr>
              <a:t>7 </a:t>
            </a:r>
            <a:r>
              <a:rPr lang="zh-CN" altLang="en-US" sz="2000" b="1" dirty="0">
                <a:latin typeface="微软雅黑" panose="020B0503020204020204" pitchFamily="34" charset="-122"/>
                <a:ea typeface="微软雅黑" panose="020B0503020204020204" pitchFamily="34" charset="-122"/>
              </a:rPr>
              <a:t>位的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码。许多其他非英语国家的文字（如中文、俄文，甚至带重音符号的法文或德文）就无法传送。</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服务器会拒绝超过一定长度的邮件。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某些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的实现并没有完全按照 </a:t>
            </a:r>
            <a:r>
              <a:rPr lang="en-US" altLang="zh-CN" sz="2000" b="1" dirty="0">
                <a:latin typeface="微软雅黑" panose="020B0503020204020204" pitchFamily="34" charset="-122"/>
                <a:ea typeface="微软雅黑" panose="020B0503020204020204" pitchFamily="34" charset="-122"/>
              </a:rPr>
              <a:t>[RFC 821]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标准。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6.5.6  </a:t>
            </a:r>
            <a:r>
              <a:rPr lang="zh-CN" altLang="en-US" sz="2400" b="1" dirty="0">
                <a:solidFill>
                  <a:schemeClr val="bg1"/>
                </a:solidFill>
                <a:latin typeface="微软雅黑" panose="020B0503020204020204" pitchFamily="34" charset="-122"/>
                <a:ea typeface="微软雅黑" panose="020B0503020204020204" pitchFamily="34" charset="-122"/>
              </a:rPr>
              <a:t>通用互联网邮件扩充 </a:t>
            </a:r>
            <a:r>
              <a:rPr lang="en-US" altLang="zh-CN" sz="2400" b="1" dirty="0">
                <a:solidFill>
                  <a:schemeClr val="bg1"/>
                </a:solidFill>
                <a:latin typeface="微软雅黑" panose="020B0503020204020204" pitchFamily="34" charset="-122"/>
                <a:ea typeface="微软雅黑" panose="020B0503020204020204" pitchFamily="34" charset="-122"/>
              </a:rPr>
              <a:t>MIME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有以下</a:t>
            </a:r>
            <a:r>
              <a:rPr lang="zh-CN" altLang="en-US" sz="2000" b="1" dirty="0">
                <a:solidFill>
                  <a:srgbClr val="0000FF"/>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不能传送可执行文件或其他的二进制对象。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限于传送 </a:t>
            </a:r>
            <a:r>
              <a:rPr lang="en-US" altLang="zh-CN" sz="2000" b="1" dirty="0">
                <a:latin typeface="微软雅黑" panose="020B0503020204020204" pitchFamily="34" charset="-122"/>
                <a:ea typeface="微软雅黑" panose="020B0503020204020204" pitchFamily="34" charset="-122"/>
              </a:rPr>
              <a:t>7 </a:t>
            </a:r>
            <a:r>
              <a:rPr lang="zh-CN" altLang="en-US" sz="2000" b="1" dirty="0">
                <a:latin typeface="微软雅黑" panose="020B0503020204020204" pitchFamily="34" charset="-122"/>
                <a:ea typeface="微软雅黑" panose="020B0503020204020204" pitchFamily="34" charset="-122"/>
              </a:rPr>
              <a:t>位的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码。许多其他非英语国家的文字（如中文、俄文，甚至带重音符号的法文或德文）就无法传送。</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服务器会拒绝超过一定长度的邮件。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某些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的实现并没有完全</a:t>
            </a:r>
            <a:r>
              <a:rPr lang="zh-CN" altLang="en-US" sz="2000" b="1" dirty="0" smtClean="0">
                <a:latin typeface="微软雅黑" panose="020B0503020204020204" pitchFamily="34" charset="-122"/>
                <a:ea typeface="微软雅黑" panose="020B0503020204020204" pitchFamily="34" charset="-122"/>
              </a:rPr>
              <a:t>按照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标准。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568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620195" y="1372475"/>
            <a:ext cx="1922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MIME </a:t>
            </a:r>
            <a:r>
              <a:rPr lang="zh-CN" altLang="en-US" sz="2000" b="1" dirty="0">
                <a:solidFill>
                  <a:schemeClr val="bg1"/>
                </a:solidFill>
                <a:latin typeface="微软雅黑" panose="020B0503020204020204" pitchFamily="34" charset="-122"/>
                <a:ea typeface="微软雅黑" panose="020B0503020204020204" pitchFamily="34" charset="-122"/>
              </a:rPr>
              <a:t>概述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803352"/>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通用互联网邮件扩充 </a:t>
            </a:r>
            <a:r>
              <a:rPr lang="en-US" altLang="zh-CN" sz="2000" b="1" dirty="0">
                <a:solidFill>
                  <a:srgbClr val="0000FF"/>
                </a:solidFill>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并没有改动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或取代它。</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的意图是继续使用目前的 </a:t>
            </a:r>
            <a:r>
              <a:rPr lang="en-US" altLang="zh-CN" sz="2000" b="1" dirty="0">
                <a:latin typeface="微软雅黑" panose="020B0503020204020204" pitchFamily="34" charset="-122"/>
                <a:ea typeface="微软雅黑" panose="020B0503020204020204" pitchFamily="34" charset="-122"/>
              </a:rPr>
              <a:t>[RFC 822] </a:t>
            </a:r>
            <a:r>
              <a:rPr lang="zh-CN" altLang="en-US" sz="2000" b="1" dirty="0">
                <a:latin typeface="微软雅黑" panose="020B0503020204020204" pitchFamily="34" charset="-122"/>
                <a:ea typeface="微软雅黑" panose="020B0503020204020204" pitchFamily="34" charset="-122"/>
              </a:rPr>
              <a:t>格式，但增加了邮件主体的</a:t>
            </a:r>
            <a:r>
              <a:rPr lang="zh-CN" altLang="en-US" sz="2000" b="1" dirty="0">
                <a:solidFill>
                  <a:srgbClr val="0000FF"/>
                </a:solidFill>
                <a:latin typeface="微软雅黑" panose="020B0503020204020204" pitchFamily="34" charset="-122"/>
                <a:ea typeface="微软雅黑" panose="020B0503020204020204" pitchFamily="34" charset="-122"/>
              </a:rPr>
              <a:t>结构</a:t>
            </a:r>
            <a:r>
              <a:rPr lang="zh-CN" altLang="en-US" sz="2000" b="1" dirty="0">
                <a:latin typeface="微软雅黑" panose="020B0503020204020204" pitchFamily="34" charset="-122"/>
                <a:ea typeface="微软雅黑" panose="020B0503020204020204" pitchFamily="34" charset="-122"/>
              </a:rPr>
              <a:t>，并定义了传送非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码的</a:t>
            </a:r>
            <a:r>
              <a:rPr lang="zh-CN" altLang="en-US" sz="2000" b="1" dirty="0">
                <a:solidFill>
                  <a:srgbClr val="0000FF"/>
                </a:solidFill>
                <a:latin typeface="微软雅黑" panose="020B0503020204020204" pitchFamily="34" charset="-122"/>
                <a:ea typeface="微软雅黑" panose="020B0503020204020204" pitchFamily="34" charset="-122"/>
              </a:rPr>
              <a:t>编码规则</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474462" y="1272019"/>
            <a:ext cx="6187085" cy="2778773"/>
            <a:chOff x="1184473" y="1772816"/>
            <a:chExt cx="7800975" cy="3503611"/>
          </a:xfrm>
        </p:grpSpPr>
        <p:sp>
          <p:nvSpPr>
            <p:cNvPr id="5" name="Text Box 3"/>
            <p:cNvSpPr txBox="1">
              <a:spLocks noChangeArrowheads="1"/>
            </p:cNvSpPr>
            <p:nvPr/>
          </p:nvSpPr>
          <p:spPr bwMode="auto">
            <a:xfrm>
              <a:off x="1839713"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b="1" dirty="0">
                  <a:solidFill>
                    <a:srgbClr val="0000FF"/>
                  </a:solidFill>
                  <a:latin typeface="微软雅黑" panose="020B0503020204020204" pitchFamily="34" charset="-122"/>
                  <a:ea typeface="微软雅黑" panose="020B0503020204020204" pitchFamily="34" charset="-122"/>
                </a:rPr>
                <a:t>非 </a:t>
              </a:r>
              <a:r>
                <a:rPr kumimoji="1" lang="en-US" altLang="zh-CN" sz="1600" b="1" dirty="0">
                  <a:solidFill>
                    <a:srgbClr val="0000FF"/>
                  </a:solidFill>
                  <a:latin typeface="微软雅黑" panose="020B0503020204020204" pitchFamily="34" charset="-122"/>
                  <a:ea typeface="微软雅黑" panose="020B0503020204020204" pitchFamily="34" charset="-122"/>
                </a:rPr>
                <a:t>ASCII </a:t>
              </a:r>
              <a:r>
                <a:rPr kumimoji="1" lang="zh-CN" altLang="en-US" sz="1600" b="1" dirty="0">
                  <a:solidFill>
                    <a:srgbClr val="0000FF"/>
                  </a:solidFill>
                  <a:latin typeface="微软雅黑" panose="020B0503020204020204" pitchFamily="34" charset="-122"/>
                  <a:ea typeface="微软雅黑" panose="020B0503020204020204" pitchFamily="34" charset="-122"/>
                </a:rPr>
                <a:t>码</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6" name="Text Box 4"/>
            <p:cNvSpPr txBox="1">
              <a:spLocks noChangeArrowheads="1"/>
            </p:cNvSpPr>
            <p:nvPr/>
          </p:nvSpPr>
          <p:spPr bwMode="auto">
            <a:xfrm>
              <a:off x="1855191" y="3942927"/>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b="1">
                  <a:solidFill>
                    <a:srgbClr val="0000FF"/>
                  </a:solidFill>
                  <a:latin typeface="微软雅黑" panose="020B0503020204020204" pitchFamily="34" charset="-122"/>
                  <a:ea typeface="微软雅黑" panose="020B0503020204020204" pitchFamily="34" charset="-122"/>
                </a:rPr>
                <a:t>7 </a:t>
              </a:r>
              <a:r>
                <a:rPr kumimoji="1" lang="zh-CN" altLang="en-US" sz="1600" b="1">
                  <a:solidFill>
                    <a:srgbClr val="0000FF"/>
                  </a:solidFill>
                  <a:latin typeface="微软雅黑" panose="020B0503020204020204" pitchFamily="34" charset="-122"/>
                  <a:ea typeface="微软雅黑" panose="020B0503020204020204" pitchFamily="34" charset="-122"/>
                </a:rPr>
                <a:t>位 </a:t>
              </a:r>
              <a:r>
                <a:rPr kumimoji="1" lang="en-US" altLang="zh-CN" sz="1600" b="1">
                  <a:solidFill>
                    <a:srgbClr val="0000FF"/>
                  </a:solidFill>
                  <a:latin typeface="微软雅黑" panose="020B0503020204020204" pitchFamily="34" charset="-122"/>
                  <a:ea typeface="微软雅黑" panose="020B0503020204020204" pitchFamily="34" charset="-122"/>
                </a:rPr>
                <a:t>ASCII </a:t>
              </a:r>
              <a:r>
                <a:rPr kumimoji="1" lang="zh-CN" altLang="en-US" sz="1600" b="1">
                  <a:solidFill>
                    <a:srgbClr val="0000FF"/>
                  </a:solidFill>
                  <a:latin typeface="微软雅黑" panose="020B0503020204020204" pitchFamily="34" charset="-122"/>
                  <a:ea typeface="微软雅黑" panose="020B0503020204020204" pitchFamily="34" charset="-122"/>
                </a:rPr>
                <a:t>码</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1184473" y="3007890"/>
              <a:ext cx="1281244" cy="596900"/>
            </a:xfrm>
            <a:prstGeom prst="rect">
              <a:avLst/>
            </a:prstGeom>
            <a:solidFill>
              <a:srgbClr val="0000FF"/>
            </a:solidFill>
            <a:ln w="9525">
              <a:solidFill>
                <a:srgbClr val="333399"/>
              </a:solidFill>
              <a:miter lim="800000"/>
            </a:ln>
            <a:effectLst/>
          </p:spPr>
          <p:txBody>
            <a:bodyPr wrap="none" anchor="ctr"/>
            <a:lstStyle/>
            <a:p>
              <a:pPr algn="ctr" eaLnBrk="1" hangingPunct="1"/>
              <a:r>
                <a:rPr kumimoji="1" lang="en-US" altLang="zh-CN" sz="1600" b="1" dirty="0">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MIME</a:t>
              </a:r>
              <a:endParaRPr kumimoji="1" lang="en-US" altLang="zh-CN" sz="1600" b="1" dirty="0">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1184473" y="4679527"/>
              <a:ext cx="1281244" cy="596900"/>
            </a:xfrm>
            <a:prstGeom prst="rect">
              <a:avLst/>
            </a:prstGeom>
            <a:solidFill>
              <a:srgbClr val="00FFCC"/>
            </a:solidFill>
            <a:ln w="9525">
              <a:solidFill>
                <a:srgbClr val="333399"/>
              </a:solidFill>
              <a:miter lim="800000"/>
            </a:ln>
            <a:effectLst/>
          </p:spPr>
          <p:txBody>
            <a:bodyPr wrap="none" anchor="ctr"/>
            <a:lstStyle/>
            <a:p>
              <a:pPr algn="ctr" eaLnBrk="1" hangingPunct="1"/>
              <a:r>
                <a:rPr kumimoji="1" lang="en-US" altLang="zh-CN" sz="1600" b="1">
                  <a:latin typeface="微软雅黑" panose="020B0503020204020204" pitchFamily="34" charset="-122"/>
                  <a:ea typeface="微软雅黑" panose="020B0503020204020204" pitchFamily="34" charset="-122"/>
                </a:rPr>
                <a:t>SMTP</a:t>
              </a:r>
              <a:endParaRPr kumimoji="1" lang="en-US" altLang="zh-CN" sz="1600" b="1">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7704203" y="3007890"/>
              <a:ext cx="1281245" cy="596900"/>
            </a:xfrm>
            <a:prstGeom prst="rect">
              <a:avLst/>
            </a:prstGeom>
            <a:solidFill>
              <a:srgbClr val="0000FF"/>
            </a:solidFill>
            <a:ln w="9525">
              <a:solidFill>
                <a:srgbClr val="333399"/>
              </a:solidFill>
              <a:miter lim="800000"/>
            </a:ln>
            <a:effectLst/>
          </p:spPr>
          <p:txBody>
            <a:bodyPr wrap="none" anchor="ctr"/>
            <a:lstStyle/>
            <a:p>
              <a:pPr algn="ctr" eaLnBrk="1" hangingPunct="1"/>
              <a:r>
                <a:rPr kumimoji="1" lang="en-US" altLang="zh-CN" sz="1600" b="1">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MIME</a:t>
              </a:r>
              <a:endParaRPr kumimoji="1" lang="en-US" altLang="zh-CN" sz="1600" b="1">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7704203" y="4679527"/>
              <a:ext cx="1281245" cy="596900"/>
            </a:xfrm>
            <a:prstGeom prst="rect">
              <a:avLst/>
            </a:prstGeom>
            <a:solidFill>
              <a:srgbClr val="00FFCC"/>
            </a:solidFill>
            <a:ln w="9525">
              <a:solidFill>
                <a:srgbClr val="333399"/>
              </a:solidFill>
              <a:miter lim="800000"/>
            </a:ln>
            <a:effectLst/>
          </p:spPr>
          <p:txBody>
            <a:bodyPr wrap="none" anchor="ctr"/>
            <a:lstStyle/>
            <a:p>
              <a:pPr algn="ctr" eaLnBrk="1" hangingPunct="1"/>
              <a:r>
                <a:rPr kumimoji="1" lang="en-US" altLang="zh-CN" sz="1600" b="1">
                  <a:latin typeface="微软雅黑" panose="020B0503020204020204" pitchFamily="34" charset="-122"/>
                  <a:ea typeface="微软雅黑" panose="020B0503020204020204" pitchFamily="34" charset="-122"/>
                </a:rPr>
                <a:t>SMTP</a:t>
              </a:r>
              <a:endParaRPr kumimoji="1" lang="en-US" altLang="zh-CN" sz="1600" b="1">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2484635" y="4977977"/>
              <a:ext cx="524020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2" name="Line 10"/>
            <p:cNvSpPr>
              <a:spLocks noChangeShapeType="1"/>
            </p:cNvSpPr>
            <p:nvPr/>
          </p:nvSpPr>
          <p:spPr bwMode="auto">
            <a:xfrm rot="5400000" flipH="1" flipV="1">
              <a:off x="128686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3" name="Line 11"/>
            <p:cNvSpPr>
              <a:spLocks noChangeShapeType="1"/>
            </p:cNvSpPr>
            <p:nvPr/>
          </p:nvSpPr>
          <p:spPr bwMode="auto">
            <a:xfrm rot="5400000" flipH="1" flipV="1">
              <a:off x="780831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rot="16200000" flipV="1">
              <a:off x="143926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rot="16200000" flipV="1">
              <a:off x="796071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6490030" y="391435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b="1">
                  <a:solidFill>
                    <a:srgbClr val="0000FF"/>
                  </a:solidFill>
                  <a:latin typeface="微软雅黑" panose="020B0503020204020204" pitchFamily="34" charset="-122"/>
                  <a:ea typeface="微软雅黑" panose="020B0503020204020204" pitchFamily="34" charset="-122"/>
                </a:rPr>
                <a:t>7 </a:t>
              </a:r>
              <a:r>
                <a:rPr kumimoji="1" lang="zh-CN" altLang="en-US" sz="1600" b="1">
                  <a:solidFill>
                    <a:srgbClr val="0000FF"/>
                  </a:solidFill>
                  <a:latin typeface="微软雅黑" panose="020B0503020204020204" pitchFamily="34" charset="-122"/>
                  <a:ea typeface="微软雅黑" panose="020B0503020204020204" pitchFamily="34" charset="-122"/>
                </a:rPr>
                <a:t>位 </a:t>
              </a:r>
              <a:r>
                <a:rPr kumimoji="1" lang="en-US" altLang="zh-CN" sz="1600" b="1">
                  <a:solidFill>
                    <a:srgbClr val="0000FF"/>
                  </a:solidFill>
                  <a:latin typeface="微软雅黑" panose="020B0503020204020204" pitchFamily="34" charset="-122"/>
                  <a:ea typeface="微软雅黑" panose="020B0503020204020204" pitchFamily="34" charset="-122"/>
                </a:rPr>
                <a:t>ASCII </a:t>
              </a:r>
              <a:r>
                <a:rPr kumimoji="1" lang="zh-CN" altLang="en-US" sz="1600" b="1">
                  <a:solidFill>
                    <a:srgbClr val="0000FF"/>
                  </a:solidFill>
                  <a:latin typeface="微软雅黑" panose="020B0503020204020204" pitchFamily="34" charset="-122"/>
                  <a:ea typeface="微软雅黑" panose="020B0503020204020204" pitchFamily="34" charset="-122"/>
                </a:rPr>
                <a:t>码</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17" name="Text Box 15"/>
            <p:cNvSpPr txBox="1">
              <a:spLocks noChangeArrowheads="1"/>
            </p:cNvSpPr>
            <p:nvPr/>
          </p:nvSpPr>
          <p:spPr bwMode="auto">
            <a:xfrm>
              <a:off x="3955057" y="455570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b="1">
                  <a:solidFill>
                    <a:srgbClr val="0000FF"/>
                  </a:solidFill>
                  <a:latin typeface="微软雅黑" panose="020B0503020204020204" pitchFamily="34" charset="-122"/>
                  <a:ea typeface="微软雅黑" panose="020B0503020204020204" pitchFamily="34" charset="-122"/>
                </a:rPr>
                <a:t>7 </a:t>
              </a:r>
              <a:r>
                <a:rPr kumimoji="1" lang="zh-CN" altLang="en-US" sz="1600" b="1">
                  <a:solidFill>
                    <a:srgbClr val="0000FF"/>
                  </a:solidFill>
                  <a:latin typeface="微软雅黑" panose="020B0503020204020204" pitchFamily="34" charset="-122"/>
                  <a:ea typeface="微软雅黑" panose="020B0503020204020204" pitchFamily="34" charset="-122"/>
                </a:rPr>
                <a:t>位 </a:t>
              </a:r>
              <a:r>
                <a:rPr kumimoji="1" lang="en-US" altLang="zh-CN" sz="1600" b="1">
                  <a:solidFill>
                    <a:srgbClr val="0000FF"/>
                  </a:solidFill>
                  <a:latin typeface="微软雅黑" panose="020B0503020204020204" pitchFamily="34" charset="-122"/>
                  <a:ea typeface="微软雅黑" panose="020B0503020204020204" pitchFamily="34" charset="-122"/>
                </a:rPr>
                <a:t>ASCII </a:t>
              </a:r>
              <a:r>
                <a:rPr kumimoji="1" lang="zh-CN" altLang="en-US" sz="1600" b="1">
                  <a:solidFill>
                    <a:srgbClr val="0000FF"/>
                  </a:solidFill>
                  <a:latin typeface="微软雅黑" panose="020B0503020204020204" pitchFamily="34" charset="-122"/>
                  <a:ea typeface="微软雅黑" panose="020B0503020204020204" pitchFamily="34" charset="-122"/>
                </a:rPr>
                <a:t>码</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18" name="Text Box 16"/>
            <p:cNvSpPr txBox="1">
              <a:spLocks noChangeArrowheads="1"/>
            </p:cNvSpPr>
            <p:nvPr/>
          </p:nvSpPr>
          <p:spPr bwMode="auto">
            <a:xfrm>
              <a:off x="6662009"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b="1">
                  <a:solidFill>
                    <a:srgbClr val="0000FF"/>
                  </a:solidFill>
                  <a:latin typeface="微软雅黑" panose="020B0503020204020204" pitchFamily="34" charset="-122"/>
                  <a:ea typeface="微软雅黑" panose="020B0503020204020204" pitchFamily="34" charset="-122"/>
                </a:rPr>
                <a:t>非 </a:t>
              </a:r>
              <a:r>
                <a:rPr kumimoji="1" lang="en-US" altLang="zh-CN" sz="1600" b="1">
                  <a:solidFill>
                    <a:srgbClr val="0000FF"/>
                  </a:solidFill>
                  <a:latin typeface="微软雅黑" panose="020B0503020204020204" pitchFamily="34" charset="-122"/>
                  <a:ea typeface="微软雅黑" panose="020B0503020204020204" pitchFamily="34" charset="-122"/>
                </a:rPr>
                <a:t>ASCII </a:t>
              </a:r>
              <a:r>
                <a:rPr kumimoji="1" lang="zh-CN" altLang="en-US" sz="1600" b="1">
                  <a:solidFill>
                    <a:srgbClr val="0000FF"/>
                  </a:solidFill>
                  <a:latin typeface="微软雅黑" panose="020B0503020204020204" pitchFamily="34" charset="-122"/>
                  <a:ea typeface="微软雅黑" panose="020B0503020204020204" pitchFamily="34" charset="-122"/>
                </a:rPr>
                <a:t>码</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1301419" y="1772816"/>
              <a:ext cx="1047353" cy="477837"/>
            </a:xfrm>
            <a:prstGeom prst="rect">
              <a:avLst/>
            </a:prstGeom>
            <a:solidFill>
              <a:srgbClr val="99FFCC"/>
            </a:solidFill>
            <a:ln w="9525">
              <a:solidFill>
                <a:srgbClr val="333399"/>
              </a:solidFill>
              <a:miter lim="800000"/>
            </a:ln>
            <a:effectLst/>
          </p:spPr>
          <p:txBody>
            <a:bodyPr wrap="none" anchor="ctr"/>
            <a:lstStyle/>
            <a:p>
              <a:pPr algn="ctr" eaLnBrk="1" hangingPunct="1"/>
              <a:r>
                <a:rPr kumimoji="1" lang="zh-CN" altLang="en-US" sz="1600" b="1">
                  <a:latin typeface="微软雅黑" panose="020B0503020204020204" pitchFamily="34" charset="-122"/>
                  <a:ea typeface="微软雅黑" panose="020B0503020204020204" pitchFamily="34" charset="-122"/>
                </a:rPr>
                <a:t>用户</a:t>
              </a:r>
              <a:endParaRPr kumimoji="1" lang="zh-CN" altLang="en-US" sz="1600" b="1">
                <a:latin typeface="微软雅黑" panose="020B0503020204020204" pitchFamily="34" charset="-122"/>
                <a:ea typeface="微软雅黑" panose="020B0503020204020204" pitchFamily="34" charset="-122"/>
              </a:endParaRPr>
            </a:p>
          </p:txBody>
        </p:sp>
        <p:sp>
          <p:nvSpPr>
            <p:cNvPr id="20" name="Rectangle 18"/>
            <p:cNvSpPr>
              <a:spLocks noChangeArrowheads="1"/>
            </p:cNvSpPr>
            <p:nvPr/>
          </p:nvSpPr>
          <p:spPr bwMode="auto">
            <a:xfrm>
              <a:off x="7821148" y="1772816"/>
              <a:ext cx="1047354" cy="477837"/>
            </a:xfrm>
            <a:prstGeom prst="rect">
              <a:avLst/>
            </a:prstGeom>
            <a:solidFill>
              <a:srgbClr val="99FFCC"/>
            </a:solidFill>
            <a:ln w="9525">
              <a:solidFill>
                <a:srgbClr val="333399"/>
              </a:solidFill>
              <a:miter lim="800000"/>
            </a:ln>
            <a:effectLst/>
          </p:spPr>
          <p:txBody>
            <a:bodyPr wrap="none" anchor="ctr"/>
            <a:lstStyle/>
            <a:p>
              <a:pPr algn="ctr" eaLnBrk="1" hangingPunct="1"/>
              <a:r>
                <a:rPr kumimoji="1" lang="zh-CN" altLang="en-US" sz="1600" b="1" dirty="0">
                  <a:latin typeface="微软雅黑" panose="020B0503020204020204" pitchFamily="34" charset="-122"/>
                  <a:ea typeface="微软雅黑" panose="020B0503020204020204" pitchFamily="34" charset="-122"/>
                </a:rPr>
                <a:t>用户</a:t>
              </a:r>
              <a:endParaRPr kumimoji="1" lang="zh-CN" altLang="en-US" sz="1600" b="1" dirty="0">
                <a:latin typeface="微软雅黑" panose="020B0503020204020204" pitchFamily="34" charset="-122"/>
                <a:ea typeface="微软雅黑" panose="020B0503020204020204" pitchFamily="34" charset="-122"/>
              </a:endParaRPr>
            </a:p>
          </p:txBody>
        </p:sp>
      </p:grpSp>
      <p:sp>
        <p:nvSpPr>
          <p:cNvPr id="22" name="AutoShape 5"/>
          <p:cNvSpPr>
            <a:spLocks noChangeArrowheads="1"/>
          </p:cNvSpPr>
          <p:nvPr/>
        </p:nvSpPr>
        <p:spPr bwMode="auto">
          <a:xfrm>
            <a:off x="556963" y="64696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矩形 22"/>
          <p:cNvSpPr/>
          <p:nvPr/>
        </p:nvSpPr>
        <p:spPr>
          <a:xfrm>
            <a:off x="645268" y="604726"/>
            <a:ext cx="294984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SMTP </a:t>
            </a:r>
            <a:r>
              <a:rPr lang="zh-CN" altLang="en-US" sz="2000" b="1" dirty="0">
                <a:latin typeface="微软雅黑" panose="020B0503020204020204" pitchFamily="34" charset="-122"/>
                <a:ea typeface="微软雅黑" panose="020B0503020204020204" pitchFamily="34" charset="-122"/>
              </a:rPr>
              <a:t>的关系</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1419304"/>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个新的邮件</a:t>
            </a:r>
            <a:r>
              <a:rPr lang="zh-CN" altLang="en-US" sz="2000" b="1" dirty="0">
                <a:solidFill>
                  <a:srgbClr val="0000FF"/>
                </a:solidFill>
                <a:latin typeface="微软雅黑" panose="020B0503020204020204" pitchFamily="34" charset="-122"/>
                <a:ea typeface="微软雅黑" panose="020B0503020204020204" pitchFamily="34" charset="-122"/>
              </a:rPr>
              <a:t>首部字段</a:t>
            </a:r>
            <a:r>
              <a:rPr lang="zh-CN" altLang="en-US" sz="2000" b="1" dirty="0">
                <a:latin typeface="微软雅黑" panose="020B0503020204020204" pitchFamily="34" charset="-122"/>
                <a:ea typeface="微软雅黑" panose="020B0503020204020204" pitchFamily="34" charset="-122"/>
              </a:rPr>
              <a:t>，它们可包含</a:t>
            </a:r>
            <a:r>
              <a:rPr lang="zh-CN" altLang="en-US" sz="2000" b="1" dirty="0" smtClean="0">
                <a:latin typeface="微软雅黑" panose="020B0503020204020204" pitchFamily="34" charset="-122"/>
                <a:ea typeface="微软雅黑" panose="020B0503020204020204" pitchFamily="34" charset="-122"/>
              </a:rPr>
              <a:t>在原有首部</a:t>
            </a:r>
            <a:r>
              <a:rPr lang="zh-CN" altLang="en-US" sz="2000" b="1" dirty="0">
                <a:latin typeface="微软雅黑" panose="020B0503020204020204" pitchFamily="34" charset="-122"/>
                <a:ea typeface="微软雅黑" panose="020B0503020204020204" pitchFamily="34" charset="-122"/>
              </a:rPr>
              <a:t>中。这些字段提供了有关邮件主体的信息。</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定义了许多邮件内容的</a:t>
            </a:r>
            <a:r>
              <a:rPr lang="zh-CN" altLang="en-US" sz="2000" b="1" dirty="0">
                <a:solidFill>
                  <a:srgbClr val="0000FF"/>
                </a:solidFill>
                <a:latin typeface="微软雅黑" panose="020B0503020204020204" pitchFamily="34" charset="-122"/>
                <a:ea typeface="微软雅黑" panose="020B0503020204020204" pitchFamily="34" charset="-122"/>
              </a:rPr>
              <a:t>格式</a:t>
            </a:r>
            <a:r>
              <a:rPr lang="zh-CN" altLang="en-US" sz="2000" b="1" dirty="0">
                <a:latin typeface="微软雅黑" panose="020B0503020204020204" pitchFamily="34" charset="-122"/>
                <a:ea typeface="微软雅黑" panose="020B0503020204020204" pitchFamily="34" charset="-122"/>
              </a:rPr>
              <a:t>，对多媒体电子邮件的表示方法进行了标准化。</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定义了</a:t>
            </a:r>
            <a:r>
              <a:rPr lang="zh-CN" altLang="en-US" sz="2000" b="1" dirty="0">
                <a:solidFill>
                  <a:srgbClr val="0000FF"/>
                </a:solidFill>
                <a:latin typeface="微软雅黑" panose="020B0503020204020204" pitchFamily="34" charset="-122"/>
                <a:ea typeface="微软雅黑" panose="020B0503020204020204" pitchFamily="34" charset="-122"/>
              </a:rPr>
              <a:t>传送编码</a:t>
            </a:r>
            <a:r>
              <a:rPr lang="zh-CN" altLang="en-US" sz="2000" b="1" dirty="0">
                <a:latin typeface="微软雅黑" panose="020B0503020204020204" pitchFamily="34" charset="-122"/>
                <a:ea typeface="微软雅黑" panose="020B0503020204020204" pitchFamily="34" charset="-122"/>
              </a:rPr>
              <a:t>，可对任何内容格式进行转换，而不会被邮件系统改变。</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56963" y="1110365"/>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1058981"/>
            <a:ext cx="30748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主要包括三个部分</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9597"/>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89069"/>
            <a:ext cx="3643946" cy="400110"/>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增加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个新的邮件首部</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1789774" y="1389101"/>
            <a:ext cx="6345239" cy="367862"/>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邮件首部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789774" y="1756963"/>
            <a:ext cx="6345239" cy="19216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89774" y="3678613"/>
            <a:ext cx="6345239" cy="367862"/>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邮件主体</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990472" y="2507950"/>
            <a:ext cx="793807" cy="584775"/>
          </a:xfrm>
          <a:prstGeom prst="rect">
            <a:avLst/>
          </a:prstGeom>
        </p:spPr>
        <p:txBody>
          <a:bodyPr wrap="none">
            <a:spAutoFit/>
          </a:bodyPr>
          <a:lstStyle/>
          <a:p>
            <a:pPr algn="ctr"/>
            <a:r>
              <a:rPr lang="en-US" altLang="zh-CN" sz="1600" b="1" dirty="0" smtClean="0">
                <a:solidFill>
                  <a:srgbClr val="0000FF"/>
                </a:solidFill>
                <a:latin typeface="微软雅黑" panose="020B0503020204020204" pitchFamily="34" charset="-122"/>
                <a:ea typeface="微软雅黑" panose="020B0503020204020204" pitchFamily="34" charset="-122"/>
              </a:rPr>
              <a:t>MIME</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algn="ctr"/>
            <a:r>
              <a:rPr lang="zh-CN" altLang="en-US" sz="1600" b="1" dirty="0" smtClean="0">
                <a:solidFill>
                  <a:srgbClr val="0000FF"/>
                </a:solidFill>
                <a:latin typeface="微软雅黑" panose="020B0503020204020204" pitchFamily="34" charset="-122"/>
                <a:ea typeface="微软雅黑" panose="020B0503020204020204" pitchFamily="34" charset="-122"/>
              </a:rPr>
              <a:t>首部</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1825141" y="1790610"/>
            <a:ext cx="6383444"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705" indent="-179705" eaLnBrk="0" hangingPunct="0">
              <a:lnSpc>
                <a:spcPts val="2600"/>
              </a:lnSpc>
              <a:buClr>
                <a:srgbClr val="0070C0"/>
              </a:buClr>
              <a:buFont typeface="Wingdings" panose="05000000000000000000" pitchFamily="2" charset="2"/>
              <a:buChar char="l"/>
            </a:pPr>
            <a:r>
              <a:rPr lang="en-US" altLang="zh-CN" sz="1600" b="1" dirty="0">
                <a:solidFill>
                  <a:srgbClr val="0000FF"/>
                </a:solidFill>
                <a:latin typeface="微软雅黑" panose="020B0503020204020204" pitchFamily="34" charset="-122"/>
                <a:ea typeface="微软雅黑" panose="020B0503020204020204" pitchFamily="34" charset="-122"/>
              </a:rPr>
              <a:t>MIME-Version</a:t>
            </a:r>
            <a:r>
              <a:rPr lang="zh-CN" altLang="en-US" sz="1600" b="1" dirty="0" smtClean="0">
                <a:solidFill>
                  <a:srgbClr val="0000FF"/>
                </a:solidFill>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MIME </a:t>
            </a:r>
            <a:r>
              <a:rPr lang="zh-CN" altLang="en-US" sz="1600" b="1" dirty="0">
                <a:latin typeface="微软雅黑" panose="020B0503020204020204" pitchFamily="34" charset="-122"/>
                <a:ea typeface="微软雅黑" panose="020B0503020204020204" pitchFamily="34" charset="-122"/>
              </a:rPr>
              <a:t>的版本</a:t>
            </a:r>
            <a:r>
              <a:rPr lang="zh-CN" altLang="en-US" sz="1600" b="1" dirty="0" smtClean="0">
                <a:latin typeface="微软雅黑" panose="020B0503020204020204" pitchFamily="34" charset="-122"/>
                <a:ea typeface="微软雅黑" panose="020B0503020204020204" pitchFamily="34" charset="-122"/>
              </a:rPr>
              <a:t>。若</a:t>
            </a:r>
            <a:r>
              <a:rPr lang="zh-CN" altLang="en-US" sz="1600" b="1" dirty="0">
                <a:latin typeface="微软雅黑" panose="020B0503020204020204" pitchFamily="34" charset="-122"/>
                <a:ea typeface="微软雅黑" panose="020B0503020204020204" pitchFamily="34" charset="-122"/>
              </a:rPr>
              <a:t>无此行，则为英文文本。</a:t>
            </a:r>
            <a:endParaRPr lang="zh-CN" altLang="en-US" sz="1600" b="1" dirty="0">
              <a:latin typeface="微软雅黑" panose="020B0503020204020204" pitchFamily="34" charset="-122"/>
              <a:ea typeface="微软雅黑" panose="020B0503020204020204" pitchFamily="34" charset="-122"/>
            </a:endParaRPr>
          </a:p>
          <a:p>
            <a:pPr marL="179705" indent="-179705" eaLnBrk="0" hangingPunct="0">
              <a:lnSpc>
                <a:spcPts val="2600"/>
              </a:lnSpc>
              <a:buClr>
                <a:srgbClr val="0070C0"/>
              </a:buClr>
              <a:buFont typeface="Wingdings" panose="05000000000000000000" pitchFamily="2" charset="2"/>
              <a:buChar char="l"/>
            </a:pPr>
            <a:r>
              <a:rPr lang="en-US" altLang="zh-CN" sz="1600" b="1" dirty="0">
                <a:solidFill>
                  <a:srgbClr val="0000FF"/>
                </a:solidFill>
                <a:latin typeface="微软雅黑" panose="020B0503020204020204" pitchFamily="34" charset="-122"/>
                <a:ea typeface="微软雅黑" panose="020B0503020204020204" pitchFamily="34" charset="-122"/>
              </a:rPr>
              <a:t>Content-Description</a:t>
            </a:r>
            <a:r>
              <a:rPr lang="zh-CN" altLang="en-US" sz="1600" b="1" dirty="0">
                <a:solidFill>
                  <a:srgbClr val="0000FF"/>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这是可读字符串</a:t>
            </a:r>
            <a:r>
              <a:rPr lang="zh-CN" altLang="en-US" sz="1600" b="1" dirty="0" smtClean="0">
                <a:latin typeface="微软雅黑" panose="020B0503020204020204" pitchFamily="34" charset="-122"/>
                <a:ea typeface="微软雅黑" panose="020B0503020204020204" pitchFamily="34" charset="-122"/>
              </a:rPr>
              <a:t>，此邮件的说明。</a:t>
            </a:r>
            <a:endParaRPr lang="zh-CN" altLang="en-US" sz="1600" b="1" dirty="0">
              <a:latin typeface="微软雅黑" panose="020B0503020204020204" pitchFamily="34" charset="-122"/>
              <a:ea typeface="微软雅黑" panose="020B0503020204020204" pitchFamily="34" charset="-122"/>
            </a:endParaRPr>
          </a:p>
          <a:p>
            <a:pPr marL="179705" indent="-179705" eaLnBrk="0" hangingPunct="0">
              <a:lnSpc>
                <a:spcPts val="2600"/>
              </a:lnSpc>
              <a:buClr>
                <a:srgbClr val="0070C0"/>
              </a:buClr>
              <a:buFont typeface="Wingdings" panose="05000000000000000000" pitchFamily="2" charset="2"/>
              <a:buChar char="l"/>
            </a:pPr>
            <a:r>
              <a:rPr lang="en-US" altLang="zh-CN" sz="1600" b="1" dirty="0">
                <a:solidFill>
                  <a:srgbClr val="0000FF"/>
                </a:solidFill>
                <a:latin typeface="微软雅黑" panose="020B0503020204020204" pitchFamily="34" charset="-122"/>
                <a:ea typeface="微软雅黑" panose="020B0503020204020204" pitchFamily="34" charset="-122"/>
              </a:rPr>
              <a:t>Content-Id</a:t>
            </a:r>
            <a:r>
              <a:rPr lang="zh-CN" altLang="en-US" sz="1600" b="1" dirty="0">
                <a:solidFill>
                  <a:srgbClr val="0000FF"/>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邮件的唯一标识符。 </a:t>
            </a:r>
            <a:endParaRPr lang="zh-CN" altLang="en-US" sz="1600" b="1" dirty="0">
              <a:latin typeface="微软雅黑" panose="020B0503020204020204" pitchFamily="34" charset="-122"/>
              <a:ea typeface="微软雅黑" panose="020B0503020204020204" pitchFamily="34" charset="-122"/>
            </a:endParaRPr>
          </a:p>
          <a:p>
            <a:pPr marL="179705" indent="-179705" eaLnBrk="0" hangingPunct="0">
              <a:lnSpc>
                <a:spcPts val="2600"/>
              </a:lnSpc>
              <a:buClr>
                <a:srgbClr val="0070C0"/>
              </a:buClr>
              <a:buFont typeface="Wingdings" panose="05000000000000000000" pitchFamily="2" charset="2"/>
              <a:buChar char="l"/>
            </a:pPr>
            <a:r>
              <a:rPr lang="en-US" altLang="zh-CN" sz="1600" b="1" dirty="0">
                <a:solidFill>
                  <a:srgbClr val="0000FF"/>
                </a:solidFill>
                <a:latin typeface="微软雅黑" panose="020B0503020204020204" pitchFamily="34" charset="-122"/>
                <a:ea typeface="微软雅黑" panose="020B0503020204020204" pitchFamily="34" charset="-122"/>
              </a:rPr>
              <a:t>Content-Transfer-Encoding</a:t>
            </a:r>
            <a:r>
              <a:rPr lang="zh-CN" altLang="en-US" sz="1600" b="1" dirty="0" smtClean="0">
                <a:solidFill>
                  <a:srgbClr val="0000FF"/>
                </a:solidFill>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传送</a:t>
            </a:r>
            <a:r>
              <a:rPr lang="zh-CN" altLang="en-US" sz="1600" b="1" dirty="0">
                <a:latin typeface="微软雅黑" panose="020B0503020204020204" pitchFamily="34" charset="-122"/>
                <a:ea typeface="微软雅黑" panose="020B0503020204020204" pitchFamily="34" charset="-122"/>
              </a:rPr>
              <a:t>时</a:t>
            </a:r>
            <a:r>
              <a:rPr lang="zh-CN" altLang="en-US" sz="1600" b="1" dirty="0" smtClean="0">
                <a:latin typeface="微软雅黑" panose="020B0503020204020204" pitchFamily="34" charset="-122"/>
                <a:ea typeface="微软雅黑" panose="020B0503020204020204" pitchFamily="34" charset="-122"/>
              </a:rPr>
              <a:t>邮件主体使用的编码方法。</a:t>
            </a:r>
            <a:endParaRPr lang="zh-CN" altLang="en-US" sz="1600" b="1" dirty="0">
              <a:latin typeface="微软雅黑" panose="020B0503020204020204" pitchFamily="34" charset="-122"/>
              <a:ea typeface="微软雅黑" panose="020B0503020204020204" pitchFamily="34" charset="-122"/>
            </a:endParaRPr>
          </a:p>
          <a:p>
            <a:pPr marL="179705" indent="-179705" eaLnBrk="0" hangingPunct="0">
              <a:lnSpc>
                <a:spcPts val="2600"/>
              </a:lnSpc>
              <a:buClr>
                <a:srgbClr val="0070C0"/>
              </a:buClr>
              <a:buFont typeface="Wingdings" panose="05000000000000000000" pitchFamily="2" charset="2"/>
              <a:buChar char="l"/>
            </a:pPr>
            <a:r>
              <a:rPr lang="en-US" altLang="zh-CN" sz="1600" b="1" dirty="0">
                <a:solidFill>
                  <a:srgbClr val="0000FF"/>
                </a:solidFill>
                <a:latin typeface="微软雅黑" panose="020B0503020204020204" pitchFamily="34" charset="-122"/>
                <a:ea typeface="微软雅黑" panose="020B0503020204020204" pitchFamily="34" charset="-122"/>
              </a:rPr>
              <a:t>Content-Type</a:t>
            </a:r>
            <a:r>
              <a:rPr lang="zh-CN" altLang="en-US" sz="1600" b="1" dirty="0" smtClean="0">
                <a:solidFill>
                  <a:srgbClr val="0000FF"/>
                </a:solidFill>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邮件内容类型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子类型。 </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5"/>
          <p:cNvSpPr>
            <a:spLocks noChangeArrowheads="1"/>
          </p:cNvSpPr>
          <p:nvPr/>
        </p:nvSpPr>
        <p:spPr bwMode="auto">
          <a:xfrm>
            <a:off x="556963" y="65740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2" name="Rectangle 6"/>
          <p:cNvSpPr>
            <a:spLocks noChangeArrowheads="1"/>
          </p:cNvSpPr>
          <p:nvPr/>
        </p:nvSpPr>
        <p:spPr bwMode="auto">
          <a:xfrm>
            <a:off x="2842736" y="624195"/>
            <a:ext cx="34772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根域名服务器共有 </a:t>
            </a:r>
            <a:r>
              <a:rPr lang="en-US" altLang="zh-CN" sz="2000" b="1" dirty="0">
                <a:solidFill>
                  <a:schemeClr val="bg1"/>
                </a:solidFill>
                <a:latin typeface="微软雅黑" panose="020B0503020204020204" pitchFamily="34" charset="-122"/>
                <a:ea typeface="微软雅黑" panose="020B0503020204020204" pitchFamily="34" charset="-122"/>
              </a:rPr>
              <a:t>13 </a:t>
            </a:r>
            <a:r>
              <a:rPr lang="zh-CN" altLang="en-US" sz="2000" b="1" dirty="0">
                <a:solidFill>
                  <a:schemeClr val="bg1"/>
                </a:solidFill>
                <a:latin typeface="微软雅黑" panose="020B0503020204020204" pitchFamily="34" charset="-122"/>
                <a:ea typeface="微软雅黑" panose="020B0503020204020204" pitchFamily="34" charset="-122"/>
              </a:rPr>
              <a:t>套装置</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33" name="Rectangle 68"/>
          <p:cNvSpPr>
            <a:spLocks noChangeArrowheads="1"/>
          </p:cNvSpPr>
          <p:nvPr/>
        </p:nvSpPr>
        <p:spPr bwMode="auto">
          <a:xfrm>
            <a:off x="483810" y="965641"/>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根域名服务器共有 </a:t>
            </a:r>
            <a:r>
              <a:rPr lang="en-US" altLang="zh-CN" sz="2000" b="1" dirty="0">
                <a:solidFill>
                  <a:srgbClr val="0000FF"/>
                </a:solidFill>
                <a:latin typeface="微软雅黑" panose="020B0503020204020204" pitchFamily="34" charset="-122"/>
                <a:ea typeface="微软雅黑" panose="020B0503020204020204" pitchFamily="34" charset="-122"/>
              </a:rPr>
              <a:t>13 </a:t>
            </a:r>
            <a:r>
              <a:rPr lang="zh-CN" altLang="en-US" sz="2000" b="1" dirty="0">
                <a:solidFill>
                  <a:srgbClr val="0000FF"/>
                </a:solidFill>
                <a:latin typeface="微软雅黑" panose="020B0503020204020204" pitchFamily="34" charset="-122"/>
                <a:ea typeface="微软雅黑" panose="020B0503020204020204" pitchFamily="34" charset="-122"/>
              </a:rPr>
              <a:t>套装置，不是 </a:t>
            </a:r>
            <a:r>
              <a:rPr lang="en-US" altLang="zh-CN" sz="2000" b="1" dirty="0">
                <a:solidFill>
                  <a:srgbClr val="0000FF"/>
                </a:solidFill>
                <a:latin typeface="微软雅黑" panose="020B0503020204020204" pitchFamily="34" charset="-122"/>
                <a:ea typeface="微软雅黑" panose="020B0503020204020204" pitchFamily="34" charset="-122"/>
              </a:rPr>
              <a:t>13 </a:t>
            </a:r>
            <a:r>
              <a:rPr lang="zh-CN" altLang="en-US" sz="2000" b="1" dirty="0">
                <a:solidFill>
                  <a:srgbClr val="0000FF"/>
                </a:solidFill>
                <a:latin typeface="微软雅黑" panose="020B0503020204020204" pitchFamily="34" charset="-122"/>
                <a:ea typeface="微软雅黑" panose="020B0503020204020204" pitchFamily="34" charset="-122"/>
              </a:rPr>
              <a:t>个机器。</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这些根域名服务器相应的</a:t>
            </a:r>
            <a:r>
              <a:rPr lang="zh-CN" altLang="en-US" sz="2000" b="1" dirty="0">
                <a:solidFill>
                  <a:srgbClr val="0000FF"/>
                </a:solidFill>
                <a:latin typeface="微软雅黑" panose="020B0503020204020204" pitchFamily="34" charset="-122"/>
                <a:ea typeface="微软雅黑" panose="020B0503020204020204" pitchFamily="34" charset="-122"/>
              </a:rPr>
              <a:t>域名</a:t>
            </a:r>
            <a:r>
              <a:rPr lang="zh-CN" altLang="en-US" sz="2000" b="1" dirty="0">
                <a:latin typeface="微软雅黑" panose="020B0503020204020204" pitchFamily="34" charset="-122"/>
                <a:ea typeface="微软雅黑" panose="020B0503020204020204" pitchFamily="34" charset="-122"/>
              </a:rPr>
              <a:t>分别是：</a:t>
            </a:r>
            <a:endParaRPr lang="zh-CN" altLang="en-US" sz="2000" b="1" dirty="0">
              <a:latin typeface="微软雅黑" panose="020B0503020204020204" pitchFamily="34" charset="-122"/>
              <a:ea typeface="微软雅黑" panose="020B0503020204020204" pitchFamily="34" charset="-122"/>
            </a:endParaRPr>
          </a:p>
          <a:p>
            <a:pPr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a.rootservers.net</a:t>
            </a:r>
            <a:endParaRPr lang="en-US" altLang="zh-CN" sz="2000" b="1" dirty="0">
              <a:latin typeface="微软雅黑" panose="020B0503020204020204" pitchFamily="34" charset="-122"/>
              <a:ea typeface="微软雅黑" panose="020B0503020204020204" pitchFamily="34" charset="-122"/>
            </a:endParaRPr>
          </a:p>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    b.rootservers.net</a:t>
            </a:r>
            <a:endParaRPr lang="en-US" altLang="zh-CN" sz="2000" b="1" dirty="0">
              <a:latin typeface="微软雅黑" panose="020B0503020204020204" pitchFamily="34" charset="-122"/>
              <a:ea typeface="微软雅黑" panose="020B0503020204020204" pitchFamily="34" charset="-122"/>
            </a:endParaRPr>
          </a:p>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    … </a:t>
            </a:r>
            <a:endParaRPr lang="en-US" altLang="zh-CN" sz="2000" b="1" dirty="0">
              <a:latin typeface="微软雅黑" panose="020B0503020204020204" pitchFamily="34" charset="-122"/>
              <a:ea typeface="微软雅黑" panose="020B0503020204020204" pitchFamily="34" charset="-122"/>
            </a:endParaRPr>
          </a:p>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    m.rootservers.net</a:t>
            </a:r>
            <a:endParaRPr lang="en-US" altLang="zh-CN"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到</a:t>
            </a:r>
            <a:r>
              <a:rPr lang="en-US" altLang="zh-CN" sz="2000" b="1" dirty="0">
                <a:latin typeface="微软雅黑" panose="020B0503020204020204" pitchFamily="34" charset="-122"/>
                <a:ea typeface="微软雅黑" panose="020B0503020204020204" pitchFamily="34" charset="-122"/>
              </a:rPr>
              <a:t>2016</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月，全世界已经在 </a:t>
            </a:r>
            <a:r>
              <a:rPr lang="en-US" altLang="zh-CN" sz="2000" b="1" dirty="0">
                <a:latin typeface="微软雅黑" panose="020B0503020204020204" pitchFamily="34" charset="-122"/>
                <a:ea typeface="微软雅黑" panose="020B0503020204020204" pitchFamily="34" charset="-122"/>
              </a:rPr>
              <a:t>588 </a:t>
            </a:r>
            <a:r>
              <a:rPr lang="zh-CN" altLang="en-US" sz="2000" b="1" dirty="0">
                <a:latin typeface="微软雅黑" panose="020B0503020204020204" pitchFamily="34" charset="-122"/>
                <a:ea typeface="微软雅黑" panose="020B0503020204020204" pitchFamily="34" charset="-122"/>
              </a:rPr>
              <a:t>个地点安装了根域名服务器，使世界上大部分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域名服务器都能</a:t>
            </a:r>
            <a:r>
              <a:rPr lang="zh-CN" altLang="en-US" sz="2000" b="1" dirty="0">
                <a:solidFill>
                  <a:srgbClr val="0000FF"/>
                </a:solidFill>
                <a:latin typeface="微软雅黑" panose="020B0503020204020204" pitchFamily="34" charset="-122"/>
                <a:ea typeface="微软雅黑" panose="020B0503020204020204" pitchFamily="34" charset="-122"/>
              </a:rPr>
              <a:t>就近</a:t>
            </a:r>
            <a:r>
              <a:rPr lang="zh-CN" altLang="en-US" sz="2000" b="1" dirty="0">
                <a:latin typeface="微软雅黑" panose="020B0503020204020204" pitchFamily="34" charset="-122"/>
                <a:ea typeface="微软雅黑" panose="020B0503020204020204" pitchFamily="34" charset="-122"/>
              </a:rPr>
              <a:t>找到一个根域名服务器。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404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649079" y="700838"/>
            <a:ext cx="58645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内容传送</a:t>
            </a:r>
            <a:r>
              <a:rPr lang="zh-CN" altLang="en-US" sz="2000" b="1" dirty="0" smtClean="0">
                <a:solidFill>
                  <a:schemeClr val="bg1"/>
                </a:solidFill>
                <a:latin typeface="微软雅黑" panose="020B0503020204020204" pitchFamily="34" charset="-122"/>
                <a:ea typeface="微软雅黑" panose="020B0503020204020204" pitchFamily="34" charset="-122"/>
              </a:rPr>
              <a:t>编码</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Content-Transfer-Encoding)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Group 34"/>
          <p:cNvGraphicFramePr>
            <a:graphicFrameLocks noGrp="1"/>
          </p:cNvGraphicFramePr>
          <p:nvPr/>
        </p:nvGraphicFramePr>
        <p:xfrm>
          <a:off x="556963" y="1232149"/>
          <a:ext cx="8048776" cy="3058430"/>
        </p:xfrm>
        <a:graphic>
          <a:graphicData uri="http://schemas.openxmlformats.org/drawingml/2006/table">
            <a:tbl>
              <a:tblPr firstRow="1" bandRow="1">
                <a:tableStyleId>{5C22544A-7EE6-4342-B048-85BDC9FD1C3A}</a:tableStyleId>
              </a:tblPr>
              <a:tblGrid>
                <a:gridCol w="1149825"/>
                <a:gridCol w="6898951"/>
              </a:tblGrid>
              <a:tr h="366030">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编码方法</a:t>
                      </a:r>
                      <a:endParaRPr kumimoji="1" lang="en-US" altLang="ko-KR"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说明</a:t>
                      </a:r>
                      <a:endParaRPr kumimoji="1" lang="en-US" altLang="ko-KR"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r>
              <a:tr h="644119">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7bit</a:t>
                      </a:r>
                      <a:endParaRPr kumimoji="1" lang="en-US" altLang="ko-KR"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7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位 </a:t>
                      </a: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ASCII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编码，每行不能超过 </a:t>
                      </a:r>
                      <a:r>
                        <a:rPr kumimoji="1" lang="en-US" altLang="zh-CN" sz="1600" b="1" u="none" strike="noStrike" cap="none" normalizeH="0" baseline="0" dirty="0" smtClean="0">
                          <a:ln>
                            <a:noFill/>
                          </a:ln>
                          <a:effectLst/>
                          <a:latin typeface="微软雅黑" panose="020B0503020204020204" pitchFamily="34" charset="-122"/>
                          <a:ea typeface="微软雅黑" panose="020B0503020204020204" pitchFamily="34" charset="-122"/>
                        </a:rPr>
                        <a:t>1000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个字符（包括回车和换行）。缺省编码方法。</a:t>
                      </a:r>
                      <a:endParaRPr kumimoji="1" lang="ko-KR" altLang="en-US" sz="1600" b="1" i="0" u="none" strike="noStrike" cap="none" normalizeH="0" baseline="0" dirty="0" smtClean="0">
                        <a:ln>
                          <a:noFill/>
                        </a:ln>
                        <a:solidFill>
                          <a:schemeClr val="tx1"/>
                        </a:solidFill>
                        <a:effectLst/>
                        <a:latin typeface="微软雅黑" panose="020B0503020204020204" pitchFamily="34" charset="-122"/>
                        <a:ea typeface="Gulim" panose="020B0600000101010101"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67349">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8bit</a:t>
                      </a:r>
                      <a:endParaRPr kumimoji="1" lang="en-US" altLang="ko-KR"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8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位非 </a:t>
                      </a:r>
                      <a:r>
                        <a:rPr kumimoji="1" lang="en-US" altLang="zh-CN" sz="1600" b="1" u="none" strike="noStrike" cap="none" normalizeH="0" baseline="0" dirty="0" smtClean="0">
                          <a:ln>
                            <a:noFill/>
                          </a:ln>
                          <a:effectLst/>
                          <a:latin typeface="微软雅黑" panose="020B0503020204020204" pitchFamily="34" charset="-122"/>
                          <a:ea typeface="微软雅黑" panose="020B0503020204020204" pitchFamily="34" charset="-122"/>
                        </a:rPr>
                        <a:t>ASCII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编码，每行不能超过 </a:t>
                      </a:r>
                      <a:r>
                        <a:rPr kumimoji="1" lang="en-US" altLang="zh-CN" sz="1600" b="1" u="none" strike="noStrike" cap="none" normalizeH="0" baseline="0" dirty="0" smtClean="0">
                          <a:ln>
                            <a:noFill/>
                          </a:ln>
                          <a:effectLst/>
                          <a:latin typeface="微软雅黑" panose="020B0503020204020204" pitchFamily="34" charset="-122"/>
                          <a:ea typeface="微软雅黑" panose="020B0503020204020204" pitchFamily="34" charset="-122"/>
                        </a:rPr>
                        <a:t>1000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个字节（包括回车和换行）。</a:t>
                      </a:r>
                      <a:endParaRPr kumimoji="1" lang="en-US" altLang="ko-KR"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367349">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Binary</a:t>
                      </a:r>
                      <a:endParaRPr kumimoji="1" lang="en-US" altLang="ko-KR"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8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位非 </a:t>
                      </a:r>
                      <a:r>
                        <a:rPr kumimoji="1" lang="en-US" altLang="zh-CN" sz="1600" b="1" u="none" strike="noStrike" cap="none" normalizeH="0" baseline="0" dirty="0" smtClean="0">
                          <a:ln>
                            <a:noFill/>
                          </a:ln>
                          <a:effectLst/>
                          <a:latin typeface="微软雅黑" panose="020B0503020204020204" pitchFamily="34" charset="-122"/>
                          <a:ea typeface="微软雅黑" panose="020B0503020204020204" pitchFamily="34" charset="-122"/>
                        </a:rPr>
                        <a:t>ASCII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编码，任意长度的字节串。</a:t>
                      </a:r>
                      <a:endParaRPr kumimoji="1" lang="ko-KR" altLang="en-US" sz="1600" b="1" i="0" u="none" strike="noStrike" cap="none" normalizeH="0" baseline="0" dirty="0" smtClean="0">
                        <a:ln>
                          <a:noFill/>
                        </a:ln>
                        <a:solidFill>
                          <a:schemeClr val="tx1"/>
                        </a:solidFill>
                        <a:effectLst/>
                        <a:latin typeface="微软雅黑" panose="020B0503020204020204" pitchFamily="34" charset="-122"/>
                        <a:ea typeface="Gulim" panose="020B0600000101010101"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644119">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Base64</a:t>
                      </a:r>
                      <a:endParaRPr kumimoji="1" lang="en-US" altLang="ko-KR"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zh-CN" altLang="en-US" sz="1600" b="1" u="none" strike="noStrike" kern="1200" cap="none" normalizeH="0" baseline="0" dirty="0" smtClean="0">
                          <a:ln>
                            <a:noFill/>
                          </a:ln>
                          <a:solidFill>
                            <a:schemeClr val="dk1"/>
                          </a:solidFill>
                          <a:effectLst/>
                          <a:latin typeface="微软雅黑" panose="020B0503020204020204" pitchFamily="34" charset="-122"/>
                          <a:ea typeface="微软雅黑" panose="020B0503020204020204" pitchFamily="34" charset="-122"/>
                          <a:cs typeface="+mn-cs"/>
                        </a:rPr>
                        <a:t>将任意长度的字节串转换为用 </a:t>
                      </a:r>
                      <a:r>
                        <a:rPr kumimoji="1" lang="en-US" altLang="zh-CN" sz="1600" b="1" u="none" strike="noStrike" kern="1200" cap="none" normalizeH="0" baseline="0" dirty="0" smtClean="0">
                          <a:ln>
                            <a:noFill/>
                          </a:ln>
                          <a:solidFill>
                            <a:schemeClr val="dk1"/>
                          </a:solidFill>
                          <a:effectLst/>
                          <a:latin typeface="微软雅黑" panose="020B0503020204020204" pitchFamily="34" charset="-122"/>
                          <a:ea typeface="微软雅黑" panose="020B0503020204020204" pitchFamily="34" charset="-122"/>
                          <a:cs typeface="+mn-cs"/>
                        </a:rPr>
                        <a:t>7 </a:t>
                      </a:r>
                      <a:r>
                        <a:rPr kumimoji="1" lang="zh-CN" altLang="en-US" sz="1600" b="1" u="none" strike="noStrike" kern="1200" cap="none" normalizeH="0" baseline="0" dirty="0" smtClean="0">
                          <a:ln>
                            <a:noFill/>
                          </a:ln>
                          <a:solidFill>
                            <a:schemeClr val="dk1"/>
                          </a:solidFill>
                          <a:effectLst/>
                          <a:latin typeface="微软雅黑" panose="020B0503020204020204" pitchFamily="34" charset="-122"/>
                          <a:ea typeface="微软雅黑" panose="020B0503020204020204" pitchFamily="34" charset="-122"/>
                          <a:cs typeface="+mn-cs"/>
                        </a:rPr>
                        <a:t>位 </a:t>
                      </a:r>
                      <a:r>
                        <a:rPr kumimoji="1" lang="en-US" altLang="zh-CN" sz="1600" b="1" u="none" strike="noStrike" kern="1200" cap="none" normalizeH="0" baseline="0" dirty="0" smtClean="0">
                          <a:ln>
                            <a:noFill/>
                          </a:ln>
                          <a:solidFill>
                            <a:schemeClr val="dk1"/>
                          </a:solidFill>
                          <a:effectLst/>
                          <a:latin typeface="微软雅黑" panose="020B0503020204020204" pitchFamily="34" charset="-122"/>
                          <a:ea typeface="微软雅黑" panose="020B0503020204020204" pitchFamily="34" charset="-122"/>
                          <a:cs typeface="+mn-cs"/>
                        </a:rPr>
                        <a:t>ASCII </a:t>
                      </a:r>
                      <a:r>
                        <a:rPr kumimoji="1" lang="zh-CN" altLang="en-US" sz="1600" b="1" u="none" strike="noStrike" kern="1200" cap="none" normalizeH="0" baseline="0" dirty="0" smtClean="0">
                          <a:ln>
                            <a:noFill/>
                          </a:ln>
                          <a:solidFill>
                            <a:schemeClr val="dk1"/>
                          </a:solidFill>
                          <a:effectLst/>
                          <a:latin typeface="微软雅黑" panose="020B0503020204020204" pitchFamily="34" charset="-122"/>
                          <a:ea typeface="微软雅黑" panose="020B0503020204020204" pitchFamily="34" charset="-122"/>
                          <a:cs typeface="+mn-cs"/>
                        </a:rPr>
                        <a:t>编码表示的字符串。可用于二进制和非文本数据的编码。</a:t>
                      </a:r>
                      <a:endParaRPr kumimoji="1" lang="ko-KR" altLang="en-US" sz="1600" b="1" u="none" strike="noStrike" kern="1200" cap="none" normalizeH="0" baseline="0" dirty="0" smtClean="0">
                        <a:ln>
                          <a:noFill/>
                        </a:ln>
                        <a:solidFill>
                          <a:schemeClr val="dk1"/>
                        </a:solidFill>
                        <a:effectLst/>
                        <a:latin typeface="微软雅黑" panose="020B0503020204020204" pitchFamily="34" charset="-122"/>
                        <a:ea typeface="微软雅黑" panose="020B0503020204020204" pitchFamily="34" charset="-122"/>
                        <a:cs typeface="+mn-cs"/>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644119">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en-US" altLang="ko-KR" sz="1600" b="1" u="none" strike="noStrike" cap="none" normalizeH="0" baseline="0" dirty="0" smtClean="0">
                          <a:ln>
                            <a:noFill/>
                          </a:ln>
                          <a:effectLst/>
                          <a:latin typeface="微软雅黑" panose="020B0503020204020204" pitchFamily="34" charset="-122"/>
                          <a:ea typeface="微软雅黑" panose="020B0503020204020204" pitchFamily="34" charset="-122"/>
                        </a:rPr>
                        <a:t>Quoted-printable</a:t>
                      </a:r>
                      <a:endParaRPr kumimoji="1" lang="en-US" altLang="ko-KR"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Gulim" panose="020B0600000101010101"/>
                          <a:ea typeface="Gulim" panose="020B0600000101010101"/>
                        </a:defRPr>
                      </a:lvl1pPr>
                      <a:lvl2pPr marL="457200" algn="l" defTabSz="914400" rtl="0" eaLnBrk="1" latinLnBrk="0" hangingPunct="1">
                        <a:defRPr sz="1800" kern="1200">
                          <a:solidFill>
                            <a:schemeClr val="tx1"/>
                          </a:solidFill>
                          <a:latin typeface="Gulim" panose="020B0600000101010101"/>
                          <a:ea typeface="Gulim" panose="020B0600000101010101"/>
                        </a:defRPr>
                      </a:lvl2pPr>
                      <a:lvl3pPr marL="914400" algn="l" defTabSz="914400" rtl="0" eaLnBrk="1" latinLnBrk="0" hangingPunct="1">
                        <a:defRPr sz="1800" kern="1200">
                          <a:solidFill>
                            <a:schemeClr val="tx1"/>
                          </a:solidFill>
                          <a:latin typeface="Gulim" panose="020B0600000101010101"/>
                          <a:ea typeface="Gulim" panose="020B0600000101010101"/>
                        </a:defRPr>
                      </a:lvl3pPr>
                      <a:lvl4pPr marL="1371600" algn="l" defTabSz="914400" rtl="0" eaLnBrk="1" latinLnBrk="0" hangingPunct="1">
                        <a:defRPr sz="1800" kern="1200">
                          <a:solidFill>
                            <a:schemeClr val="tx1"/>
                          </a:solidFill>
                          <a:latin typeface="Gulim" panose="020B0600000101010101"/>
                          <a:ea typeface="Gulim" panose="020B0600000101010101"/>
                        </a:defRPr>
                      </a:lvl4pPr>
                      <a:lvl5pPr marL="1828800" algn="l" defTabSz="914400" rtl="0" eaLnBrk="1" latinLnBrk="0" hangingPunct="1">
                        <a:defRPr sz="1800" kern="1200">
                          <a:solidFill>
                            <a:schemeClr val="tx1"/>
                          </a:solidFill>
                          <a:latin typeface="Gulim" panose="020B0600000101010101"/>
                          <a:ea typeface="Gulim" panose="020B0600000101010101"/>
                        </a:defRPr>
                      </a:lvl5pPr>
                      <a:lvl6pPr marL="2286000" algn="l" defTabSz="914400" rtl="0" eaLnBrk="1" latinLnBrk="0" hangingPunct="1">
                        <a:defRPr sz="1800" kern="1200">
                          <a:solidFill>
                            <a:schemeClr val="tx1"/>
                          </a:solidFill>
                          <a:latin typeface="Gulim" panose="020B0600000101010101"/>
                          <a:ea typeface="Gulim" panose="020B0600000101010101"/>
                        </a:defRPr>
                      </a:lvl6pPr>
                      <a:lvl7pPr marL="2743200" algn="l" defTabSz="914400" rtl="0" eaLnBrk="1" latinLnBrk="0" hangingPunct="1">
                        <a:defRPr sz="1800" kern="1200">
                          <a:solidFill>
                            <a:schemeClr val="tx1"/>
                          </a:solidFill>
                          <a:latin typeface="Gulim" panose="020B0600000101010101"/>
                          <a:ea typeface="Gulim" panose="020B0600000101010101"/>
                        </a:defRPr>
                      </a:lvl7pPr>
                      <a:lvl8pPr marL="3200400" algn="l" defTabSz="914400" rtl="0" eaLnBrk="1" latinLnBrk="0" hangingPunct="1">
                        <a:defRPr sz="1800" kern="1200">
                          <a:solidFill>
                            <a:schemeClr val="tx1"/>
                          </a:solidFill>
                          <a:latin typeface="Gulim" panose="020B0600000101010101"/>
                          <a:ea typeface="Gulim" panose="020B0600000101010101"/>
                        </a:defRPr>
                      </a:lvl8pPr>
                      <a:lvl9pPr marL="3657600" algn="l" defTabSz="914400" rtl="0" eaLnBrk="1" latinLnBrk="0" hangingPunct="1">
                        <a:defRPr sz="1800" kern="1200">
                          <a:solidFill>
                            <a:schemeClr val="tx1"/>
                          </a:solidFill>
                          <a:latin typeface="Gulim" panose="020B0600000101010101"/>
                          <a:ea typeface="Gulim" panose="020B0600000101010101"/>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anose="05000000000000000000" pitchFamily="2" charset="2"/>
                        <a:buNone/>
                      </a:pP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将任意长度的字节串转换为 </a:t>
                      </a:r>
                      <a:r>
                        <a:rPr kumimoji="1" lang="en-US" altLang="zh-CN" sz="1600" b="1" u="none" strike="noStrike" cap="none" normalizeH="0" baseline="0" dirty="0" smtClean="0">
                          <a:ln>
                            <a:noFill/>
                          </a:ln>
                          <a:effectLst/>
                          <a:latin typeface="微软雅黑" panose="020B0503020204020204" pitchFamily="34" charset="-122"/>
                          <a:ea typeface="微软雅黑" panose="020B0503020204020204" pitchFamily="34" charset="-122"/>
                        </a:rPr>
                        <a:t>ASCII </a:t>
                      </a:r>
                      <a:r>
                        <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rPr>
                        <a:t>编码表示的字符串。可用于二进制和非文本数据的编码。</a:t>
                      </a:r>
                      <a:endParaRPr kumimoji="1" lang="zh-CN" altLang="en-US" sz="1600" b="1" u="none" strike="noStrike" cap="none" normalizeH="0" baseline="0" dirty="0" smtClean="0">
                        <a:ln>
                          <a:noFill/>
                        </a:ln>
                        <a:effectLst/>
                        <a:latin typeface="微软雅黑" panose="020B0503020204020204" pitchFamily="34" charset="-122"/>
                        <a:ea typeface="微软雅黑" panose="020B0503020204020204"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4" y="1746334"/>
            <a:ext cx="8048775" cy="24068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8"/>
          <p:cNvSpPr>
            <a:spLocks noChangeArrowheads="1"/>
          </p:cNvSpPr>
          <p:nvPr/>
        </p:nvSpPr>
        <p:spPr bwMode="auto">
          <a:xfrm>
            <a:off x="556964" y="1233275"/>
            <a:ext cx="8048776" cy="416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适用于所</a:t>
            </a:r>
            <a:r>
              <a:rPr lang="zh-CN" altLang="en-US" b="1" dirty="0">
                <a:latin typeface="微软雅黑" panose="020B0503020204020204" pitchFamily="34" charset="-122"/>
                <a:ea typeface="微软雅黑" panose="020B0503020204020204" pitchFamily="34" charset="-122"/>
              </a:rPr>
              <a:t>传送的数据中只有少量的非 </a:t>
            </a:r>
            <a:r>
              <a:rPr lang="en-US" altLang="zh-CN" b="1" dirty="0">
                <a:latin typeface="微软雅黑" panose="020B0503020204020204" pitchFamily="34" charset="-122"/>
                <a:ea typeface="微软雅黑" panose="020B0503020204020204" pitchFamily="34" charset="-122"/>
              </a:rPr>
              <a:t>ASCII </a:t>
            </a:r>
            <a:r>
              <a:rPr lang="zh-CN" altLang="en-US" b="1" dirty="0" smtClean="0">
                <a:latin typeface="微软雅黑" panose="020B0503020204020204" pitchFamily="34" charset="-122"/>
                <a:ea typeface="微软雅黑" panose="020B0503020204020204" pitchFamily="34" charset="-122"/>
              </a:rPr>
              <a:t>码的情况。</a:t>
            </a:r>
            <a:endParaRPr lang="en-US" altLang="zh-CN" b="1" dirty="0" smtClean="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56963" y="918851"/>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867467"/>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latin typeface="微软雅黑" panose="020B0503020204020204" pitchFamily="34" charset="-122"/>
                <a:ea typeface="微软雅黑" panose="020B0503020204020204" pitchFamily="34" charset="-122"/>
              </a:rPr>
              <a:t>Quoted-printable </a:t>
            </a:r>
            <a:r>
              <a:rPr lang="zh-CN" altLang="en-US" sz="2000" b="1" dirty="0" smtClean="0">
                <a:latin typeface="微软雅黑" panose="020B0503020204020204" pitchFamily="34" charset="-122"/>
                <a:ea typeface="微软雅黑" panose="020B0503020204020204" pitchFamily="34" charset="-122"/>
              </a:rPr>
              <a:t>编码</a:t>
            </a:r>
            <a:endParaRPr lang="zh-CN" altLang="en-US" sz="2000" b="1" dirty="0">
              <a:latin typeface="微软雅黑" panose="020B0503020204020204" pitchFamily="34" charset="-122"/>
              <a:ea typeface="微软雅黑" panose="020B0503020204020204" pitchFamily="34" charset="-122"/>
            </a:endParaRPr>
          </a:p>
        </p:txBody>
      </p:sp>
      <p:sp>
        <p:nvSpPr>
          <p:cNvPr id="8" name="Rectangle 1030"/>
          <p:cNvSpPr>
            <a:spLocks noChangeArrowheads="1"/>
          </p:cNvSpPr>
          <p:nvPr/>
        </p:nvSpPr>
        <p:spPr bwMode="auto">
          <a:xfrm>
            <a:off x="1037781" y="3050021"/>
            <a:ext cx="993646" cy="277470"/>
          </a:xfrm>
          <a:prstGeom prst="rect">
            <a:avLst/>
          </a:prstGeom>
          <a:solidFill>
            <a:srgbClr val="0000FF"/>
          </a:solidFill>
          <a:ln w="9525">
            <a:solidFill>
              <a:srgbClr val="000000"/>
            </a:solidFill>
            <a:miter lim="800000"/>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zh-CN" sz="1200" b="1">
                <a:solidFill>
                  <a:schemeClr val="bg1"/>
                </a:solidFill>
                <a:latin typeface="微软雅黑" panose="020B0503020204020204" pitchFamily="34" charset="-122"/>
                <a:ea typeface="微软雅黑" panose="020B0503020204020204" pitchFamily="34" charset="-122"/>
              </a:rPr>
              <a:t>00111101</a:t>
            </a:r>
            <a:endParaRPr lang="en-US" altLang="zh-CN" sz="1200" b="1">
              <a:solidFill>
                <a:schemeClr val="bg1"/>
              </a:solidFill>
              <a:latin typeface="微软雅黑" panose="020B0503020204020204" pitchFamily="34" charset="-122"/>
              <a:ea typeface="微软雅黑" panose="020B0503020204020204" pitchFamily="34" charset="-122"/>
            </a:endParaRPr>
          </a:p>
        </p:txBody>
      </p:sp>
      <p:sp>
        <p:nvSpPr>
          <p:cNvPr id="9" name="Rectangle 1031"/>
          <p:cNvSpPr>
            <a:spLocks noChangeArrowheads="1"/>
          </p:cNvSpPr>
          <p:nvPr/>
        </p:nvSpPr>
        <p:spPr bwMode="auto">
          <a:xfrm>
            <a:off x="2039791" y="3050021"/>
            <a:ext cx="993646" cy="277470"/>
          </a:xfrm>
          <a:prstGeom prst="rect">
            <a:avLst/>
          </a:prstGeom>
          <a:solidFill>
            <a:srgbClr val="0000FF"/>
          </a:solidFill>
          <a:ln w="9525">
            <a:solidFill>
              <a:srgbClr val="000000"/>
            </a:solidFill>
            <a:miter lim="800000"/>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zh-CN" sz="1200" b="1">
                <a:solidFill>
                  <a:schemeClr val="bg1"/>
                </a:solidFill>
                <a:latin typeface="微软雅黑" panose="020B0503020204020204" pitchFamily="34" charset="-122"/>
                <a:ea typeface="微软雅黑" panose="020B0503020204020204" pitchFamily="34" charset="-122"/>
              </a:rPr>
              <a:t>00111001</a:t>
            </a:r>
            <a:endParaRPr lang="en-US" altLang="zh-CN" sz="1200" b="1">
              <a:solidFill>
                <a:schemeClr val="bg1"/>
              </a:solidFill>
              <a:latin typeface="微软雅黑" panose="020B0503020204020204" pitchFamily="34" charset="-122"/>
              <a:ea typeface="微软雅黑" panose="020B0503020204020204" pitchFamily="34" charset="-122"/>
            </a:endParaRPr>
          </a:p>
        </p:txBody>
      </p:sp>
      <p:sp>
        <p:nvSpPr>
          <p:cNvPr id="10" name="Rectangle 1032"/>
          <p:cNvSpPr>
            <a:spLocks noChangeArrowheads="1"/>
          </p:cNvSpPr>
          <p:nvPr/>
        </p:nvSpPr>
        <p:spPr bwMode="auto">
          <a:xfrm>
            <a:off x="3031291" y="3050021"/>
            <a:ext cx="993646" cy="277470"/>
          </a:xfrm>
          <a:prstGeom prst="rect">
            <a:avLst/>
          </a:prstGeom>
          <a:solidFill>
            <a:srgbClr val="0000FF"/>
          </a:solidFill>
          <a:ln w="9525">
            <a:solidFill>
              <a:srgbClr val="000000"/>
            </a:solidFill>
            <a:miter lim="800000"/>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zh-CN" sz="1200" b="1" dirty="0">
                <a:solidFill>
                  <a:schemeClr val="bg1"/>
                </a:solidFill>
                <a:latin typeface="微软雅黑" panose="020B0503020204020204" pitchFamily="34" charset="-122"/>
                <a:ea typeface="微软雅黑" panose="020B0503020204020204" pitchFamily="34" charset="-122"/>
              </a:rPr>
              <a:t>01000100</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1" name="Line 1035"/>
          <p:cNvSpPr>
            <a:spLocks noChangeShapeType="1"/>
          </p:cNvSpPr>
          <p:nvPr/>
        </p:nvSpPr>
        <p:spPr bwMode="auto">
          <a:xfrm flipH="1">
            <a:off x="1546227" y="2318696"/>
            <a:ext cx="738668" cy="731324"/>
          </a:xfrm>
          <a:prstGeom prst="line">
            <a:avLst/>
          </a:prstGeom>
          <a:noFill/>
          <a:ln w="19050">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12" name="Line 1036"/>
          <p:cNvSpPr>
            <a:spLocks noChangeShapeType="1"/>
          </p:cNvSpPr>
          <p:nvPr/>
        </p:nvSpPr>
        <p:spPr bwMode="auto">
          <a:xfrm flipH="1">
            <a:off x="2487095" y="2265325"/>
            <a:ext cx="0" cy="784695"/>
          </a:xfrm>
          <a:prstGeom prst="line">
            <a:avLst/>
          </a:prstGeom>
          <a:noFill/>
          <a:ln w="19050">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13" name="Line 1037"/>
          <p:cNvSpPr>
            <a:spLocks noChangeShapeType="1"/>
          </p:cNvSpPr>
          <p:nvPr/>
        </p:nvSpPr>
        <p:spPr bwMode="auto">
          <a:xfrm>
            <a:off x="2757862" y="2138230"/>
            <a:ext cx="791917" cy="911791"/>
          </a:xfrm>
          <a:prstGeom prst="line">
            <a:avLst/>
          </a:prstGeom>
          <a:noFill/>
          <a:ln w="19050">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14" name="Text Box 1043"/>
          <p:cNvSpPr txBox="1">
            <a:spLocks noChangeArrowheads="1"/>
          </p:cNvSpPr>
          <p:nvPr/>
        </p:nvSpPr>
        <p:spPr bwMode="auto">
          <a:xfrm>
            <a:off x="1268065" y="2742591"/>
            <a:ext cx="4203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eaLnBrk="1" hangingPunct="1"/>
            <a:r>
              <a:rPr lang="en-US" altLang="zh-CN" sz="1200" b="1" dirty="0">
                <a:solidFill>
                  <a:srgbClr val="020202"/>
                </a:solidFill>
                <a:latin typeface="微软雅黑" panose="020B0503020204020204" pitchFamily="34" charset="-122"/>
                <a:ea typeface="微软雅黑" panose="020B0503020204020204" pitchFamily="34" charset="-122"/>
              </a:rPr>
              <a:t>(=)</a:t>
            </a:r>
            <a:endParaRPr lang="en-US" altLang="zh-CN" sz="1200" b="1" dirty="0">
              <a:solidFill>
                <a:srgbClr val="020202"/>
              </a:solidFill>
              <a:latin typeface="微软雅黑" panose="020B0503020204020204" pitchFamily="34" charset="-122"/>
              <a:ea typeface="微软雅黑" panose="020B0503020204020204" pitchFamily="34" charset="-122"/>
            </a:endParaRPr>
          </a:p>
        </p:txBody>
      </p:sp>
      <p:sp>
        <p:nvSpPr>
          <p:cNvPr id="15" name="Text Box 1044"/>
          <p:cNvSpPr txBox="1">
            <a:spLocks noChangeArrowheads="1"/>
          </p:cNvSpPr>
          <p:nvPr/>
        </p:nvSpPr>
        <p:spPr bwMode="auto">
          <a:xfrm>
            <a:off x="2482976" y="2742591"/>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eaLnBrk="1" hangingPunct="1"/>
            <a:r>
              <a:rPr lang="en-US" altLang="zh-CN" sz="1200" b="1" dirty="0">
                <a:solidFill>
                  <a:srgbClr val="020202"/>
                </a:solidFill>
                <a:latin typeface="微软雅黑" panose="020B0503020204020204" pitchFamily="34" charset="-122"/>
                <a:ea typeface="微软雅黑" panose="020B0503020204020204" pitchFamily="34" charset="-122"/>
              </a:rPr>
              <a:t>(9)</a:t>
            </a:r>
            <a:endParaRPr lang="en-US" altLang="zh-CN" sz="1200" b="1" dirty="0">
              <a:solidFill>
                <a:srgbClr val="020202"/>
              </a:solidFill>
              <a:latin typeface="微软雅黑" panose="020B0503020204020204" pitchFamily="34" charset="-122"/>
              <a:ea typeface="微软雅黑" panose="020B0503020204020204" pitchFamily="34" charset="-122"/>
            </a:endParaRPr>
          </a:p>
        </p:txBody>
      </p:sp>
      <p:sp>
        <p:nvSpPr>
          <p:cNvPr id="16" name="Text Box 1045"/>
          <p:cNvSpPr txBox="1">
            <a:spLocks noChangeArrowheads="1"/>
          </p:cNvSpPr>
          <p:nvPr/>
        </p:nvSpPr>
        <p:spPr bwMode="auto">
          <a:xfrm>
            <a:off x="3445006" y="2742591"/>
            <a:ext cx="4251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eaLnBrk="1" hangingPunct="1"/>
            <a:r>
              <a:rPr lang="en-US" altLang="zh-CN" sz="1200" b="1" dirty="0">
                <a:solidFill>
                  <a:srgbClr val="020202"/>
                </a:solidFill>
                <a:latin typeface="微软雅黑" panose="020B0503020204020204" pitchFamily="34" charset="-122"/>
                <a:ea typeface="微软雅黑" panose="020B0503020204020204" pitchFamily="34" charset="-122"/>
              </a:rPr>
              <a:t>(D)</a:t>
            </a:r>
            <a:endParaRPr lang="en-US" altLang="zh-CN" sz="1200" b="1" dirty="0">
              <a:solidFill>
                <a:srgbClr val="020202"/>
              </a:solidFill>
              <a:latin typeface="微软雅黑" panose="020B0503020204020204" pitchFamily="34" charset="-122"/>
              <a:ea typeface="微软雅黑" panose="020B0503020204020204" pitchFamily="34" charset="-122"/>
            </a:endParaRPr>
          </a:p>
        </p:txBody>
      </p:sp>
      <p:sp>
        <p:nvSpPr>
          <p:cNvPr id="7" name="Rectangle 1028"/>
          <p:cNvSpPr>
            <a:spLocks noChangeArrowheads="1"/>
          </p:cNvSpPr>
          <p:nvPr/>
        </p:nvSpPr>
        <p:spPr bwMode="auto">
          <a:xfrm>
            <a:off x="943192" y="2138230"/>
            <a:ext cx="3186846" cy="360933"/>
          </a:xfrm>
          <a:prstGeom prst="rect">
            <a:avLst/>
          </a:prstGeom>
          <a:solidFill>
            <a:srgbClr val="00CCFF"/>
          </a:solidFill>
          <a:ln w="9525">
            <a:solidFill>
              <a:srgbClr val="000000"/>
            </a:solidFill>
            <a:miter lim="800000"/>
          </a:ln>
          <a:effec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zh-CN" sz="1200" b="1" dirty="0" smtClean="0">
                <a:solidFill>
                  <a:srgbClr val="020202"/>
                </a:solidFill>
                <a:latin typeface="微软雅黑" panose="020B0503020204020204" pitchFamily="34" charset="-122"/>
                <a:ea typeface="微软雅黑" panose="020B0503020204020204" pitchFamily="34" charset="-122"/>
              </a:rPr>
              <a:t> … 01001100   </a:t>
            </a:r>
            <a:r>
              <a:rPr lang="en-US" altLang="zh-CN" sz="1200" b="1" dirty="0" smtClean="0">
                <a:solidFill>
                  <a:srgbClr val="0000FF"/>
                </a:solidFill>
                <a:latin typeface="微软雅黑" panose="020B0503020204020204" pitchFamily="34" charset="-122"/>
                <a:ea typeface="微软雅黑" panose="020B0503020204020204" pitchFamily="34" charset="-122"/>
              </a:rPr>
              <a:t>1001</a:t>
            </a:r>
            <a:r>
              <a:rPr lang="en-US" altLang="zh-CN" sz="1200" b="1" dirty="0" smtClean="0">
                <a:solidFill>
                  <a:srgbClr val="C00000"/>
                </a:solidFill>
                <a:latin typeface="微软雅黑" panose="020B0503020204020204" pitchFamily="34" charset="-122"/>
                <a:ea typeface="微软雅黑" panose="020B0503020204020204" pitchFamily="34" charset="-122"/>
              </a:rPr>
              <a:t>1101 </a:t>
            </a:r>
            <a:r>
              <a:rPr lang="en-US" altLang="zh-CN" sz="1200" b="1" dirty="0" smtClean="0">
                <a:solidFill>
                  <a:srgbClr val="020202"/>
                </a:solidFill>
                <a:latin typeface="微软雅黑" panose="020B0503020204020204" pitchFamily="34" charset="-122"/>
                <a:ea typeface="微软雅黑" panose="020B0503020204020204" pitchFamily="34" charset="-122"/>
              </a:rPr>
              <a:t>     00111001  … </a:t>
            </a:r>
            <a:endParaRPr lang="en-US" altLang="zh-CN" sz="1200" b="1" dirty="0">
              <a:solidFill>
                <a:srgbClr val="020202"/>
              </a:solidFill>
              <a:latin typeface="微软雅黑" panose="020B0503020204020204" pitchFamily="34" charset="-122"/>
              <a:ea typeface="微软雅黑" panose="020B0503020204020204" pitchFamily="34" charset="-122"/>
            </a:endParaRPr>
          </a:p>
        </p:txBody>
      </p:sp>
      <p:sp>
        <p:nvSpPr>
          <p:cNvPr id="17" name="矩形 16"/>
          <p:cNvSpPr/>
          <p:nvPr/>
        </p:nvSpPr>
        <p:spPr>
          <a:xfrm>
            <a:off x="2092340" y="2180270"/>
            <a:ext cx="951937" cy="288000"/>
          </a:xfrm>
          <a:prstGeom prst="rect">
            <a:avLst/>
          </a:prstGeom>
          <a:solidFill>
            <a:srgbClr val="FFFF00"/>
          </a:solidFill>
          <a:ln w="9525">
            <a:solidFill>
              <a:srgbClr val="000000"/>
            </a:solidFill>
            <a:miter lim="800000"/>
          </a:ln>
          <a:effectLst/>
        </p:spPr>
        <p:txBody>
          <a:bodyPr wrap="none" anchor="ctr"/>
          <a:lstStyle/>
          <a:p>
            <a:pPr algn="ctr" fontAlgn="base">
              <a:spcBef>
                <a:spcPct val="0"/>
              </a:spcBef>
              <a:spcAft>
                <a:spcPct val="0"/>
              </a:spcAft>
            </a:pPr>
            <a:r>
              <a:rPr lang="en-US" altLang="zh-CN" sz="1200" b="1" dirty="0">
                <a:solidFill>
                  <a:srgbClr val="0000FF"/>
                </a:solidFill>
                <a:latin typeface="微软雅黑" panose="020B0503020204020204" pitchFamily="34" charset="-122"/>
                <a:ea typeface="微软雅黑" panose="020B0503020204020204" pitchFamily="34" charset="-122"/>
              </a:rPr>
              <a:t>1001</a:t>
            </a:r>
            <a:r>
              <a:rPr lang="en-US" altLang="zh-CN" sz="1200" b="1" dirty="0">
                <a:solidFill>
                  <a:srgbClr val="C00000"/>
                </a:solidFill>
                <a:latin typeface="微软雅黑" panose="020B0503020204020204" pitchFamily="34" charset="-122"/>
                <a:ea typeface="微软雅黑" panose="020B0503020204020204" pitchFamily="34" charset="-122"/>
              </a:rPr>
              <a:t>1101</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20" name="Line 1036"/>
          <p:cNvSpPr>
            <a:spLocks noChangeShapeType="1"/>
          </p:cNvSpPr>
          <p:nvPr/>
        </p:nvSpPr>
        <p:spPr bwMode="auto">
          <a:xfrm flipH="1">
            <a:off x="6334120" y="2507409"/>
            <a:ext cx="0" cy="469041"/>
          </a:xfrm>
          <a:prstGeom prst="line">
            <a:avLst/>
          </a:prstGeom>
          <a:noFill/>
          <a:ln w="19050">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18" name="矩形 17"/>
          <p:cNvSpPr/>
          <p:nvPr/>
        </p:nvSpPr>
        <p:spPr>
          <a:xfrm>
            <a:off x="4704345" y="2327410"/>
            <a:ext cx="3350597" cy="360000"/>
          </a:xfrm>
          <a:prstGeom prst="rect">
            <a:avLst/>
          </a:prstGeom>
          <a:solidFill>
            <a:srgbClr val="FFFF00"/>
          </a:solidFill>
          <a:ln w="9525">
            <a:solidFill>
              <a:srgbClr val="000000"/>
            </a:solidFill>
            <a:miter lim="800000"/>
          </a:ln>
          <a:effectLst/>
        </p:spPr>
        <p:txBody>
          <a:bodyPr wrap="none" anchor="ctr"/>
          <a:lstStyle/>
          <a:p>
            <a:pPr algn="ctr" fontAlgn="base">
              <a:spcBef>
                <a:spcPct val="0"/>
              </a:spcBef>
              <a:spcAft>
                <a:spcPct val="0"/>
              </a:spcAft>
            </a:pPr>
            <a:r>
              <a:rPr lang="en-US" altLang="zh-CN" sz="1200" b="1" dirty="0">
                <a:solidFill>
                  <a:srgbClr val="020202"/>
                </a:solidFill>
                <a:latin typeface="微软雅黑" panose="020B0503020204020204" pitchFamily="34" charset="-122"/>
                <a:ea typeface="微软雅黑" panose="020B0503020204020204" pitchFamily="34" charset="-122"/>
              </a:rPr>
              <a:t>11001111 10110101 11001101 10110011</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19" name="矩形 18"/>
          <p:cNvSpPr/>
          <p:nvPr/>
        </p:nvSpPr>
        <p:spPr>
          <a:xfrm>
            <a:off x="5599465" y="2965941"/>
            <a:ext cx="1470274" cy="276999"/>
          </a:xfrm>
          <a:prstGeom prst="rect">
            <a:avLst/>
          </a:prstGeom>
          <a:solidFill>
            <a:srgbClr val="0000FF"/>
          </a:solidFill>
          <a:ln w="9525">
            <a:solidFill>
              <a:srgbClr val="000000"/>
            </a:solidFill>
            <a:miter lim="800000"/>
          </a:ln>
          <a:effectLst/>
        </p:spPr>
        <p:txBody>
          <a:bodyPr wrap="none" anchor="ctr"/>
          <a:lstStyle/>
          <a:p>
            <a:pPr algn="ctr" fontAlgn="base">
              <a:spcBef>
                <a:spcPct val="0"/>
              </a:spcBef>
              <a:spcAft>
                <a:spcPct val="0"/>
              </a:spcAft>
            </a:pPr>
            <a:r>
              <a:rPr lang="en-US" altLang="zh-CN" sz="1200" b="1" dirty="0">
                <a:solidFill>
                  <a:schemeClr val="bg1"/>
                </a:solidFill>
                <a:latin typeface="微软雅黑" panose="020B0503020204020204" pitchFamily="34" charset="-122"/>
                <a:ea typeface="微软雅黑" panose="020B0503020204020204" pitchFamily="34" charset="-122"/>
              </a:rPr>
              <a:t>=CF=B5=CD=B3</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6062383" y="2069174"/>
            <a:ext cx="527709" cy="276999"/>
          </a:xfrm>
          <a:prstGeom prst="rect">
            <a:avLst/>
          </a:prstGeom>
        </p:spPr>
        <p:txBody>
          <a:bodyPr wrap="none">
            <a:spAutoFit/>
          </a:bodyPr>
          <a:lstStyle/>
          <a:p>
            <a:r>
              <a:rPr lang="en-US" altLang="zh-CN" sz="1200" b="1" dirty="0">
                <a:solidFill>
                  <a:srgbClr val="020202"/>
                </a:solidFill>
                <a:latin typeface="微软雅黑" panose="020B0503020204020204" pitchFamily="34" charset="-122"/>
                <a:ea typeface="微软雅黑" panose="020B0503020204020204" pitchFamily="34" charset="-122"/>
              </a:rPr>
              <a:t>32</a:t>
            </a:r>
            <a:r>
              <a:rPr lang="zh-CN" altLang="en-US" sz="1200" b="1" dirty="0">
                <a:solidFill>
                  <a:srgbClr val="020202"/>
                </a:solidFill>
                <a:latin typeface="微软雅黑" panose="020B0503020204020204" pitchFamily="34" charset="-122"/>
                <a:ea typeface="微软雅黑" panose="020B0503020204020204" pitchFamily="34" charset="-122"/>
              </a:rPr>
              <a:t>位</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22" name="矩形 21"/>
          <p:cNvSpPr/>
          <p:nvPr/>
        </p:nvSpPr>
        <p:spPr>
          <a:xfrm>
            <a:off x="6072893" y="3262020"/>
            <a:ext cx="527709" cy="276999"/>
          </a:xfrm>
          <a:prstGeom prst="rect">
            <a:avLst/>
          </a:prstGeom>
        </p:spPr>
        <p:txBody>
          <a:bodyPr wrap="none">
            <a:spAutoFit/>
          </a:bodyPr>
          <a:lstStyle/>
          <a:p>
            <a:r>
              <a:rPr lang="en-US" altLang="zh-CN" sz="1200" b="1" dirty="0" smtClean="0">
                <a:solidFill>
                  <a:srgbClr val="020202"/>
                </a:solidFill>
                <a:latin typeface="微软雅黑" panose="020B0503020204020204" pitchFamily="34" charset="-122"/>
                <a:ea typeface="微软雅黑" panose="020B0503020204020204" pitchFamily="34" charset="-122"/>
              </a:rPr>
              <a:t>96</a:t>
            </a:r>
            <a:r>
              <a:rPr lang="zh-CN" altLang="en-US" sz="1200" b="1" dirty="0" smtClean="0">
                <a:solidFill>
                  <a:srgbClr val="020202"/>
                </a:solidFill>
                <a:latin typeface="微软雅黑" panose="020B0503020204020204" pitchFamily="34" charset="-122"/>
                <a:ea typeface="微软雅黑" panose="020B0503020204020204" pitchFamily="34" charset="-122"/>
              </a:rPr>
              <a:t>位</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23" name="矩形 22"/>
          <p:cNvSpPr/>
          <p:nvPr/>
        </p:nvSpPr>
        <p:spPr>
          <a:xfrm>
            <a:off x="2392983" y="3507488"/>
            <a:ext cx="4929351" cy="307777"/>
          </a:xfrm>
          <a:prstGeom prst="rect">
            <a:avLst/>
          </a:prstGeom>
        </p:spPr>
        <p:txBody>
          <a:bodyPr wrap="square" anchor="ctr">
            <a:spAutoFit/>
          </a:bodyPr>
          <a:lstStyle/>
          <a:p>
            <a:pPr algn="ctr"/>
            <a:r>
              <a:rPr lang="zh-CN" altLang="en-US" sz="1400" b="1" dirty="0" smtClean="0">
                <a:solidFill>
                  <a:srgbClr val="C00000"/>
                </a:solidFill>
                <a:latin typeface="微软雅黑" panose="020B0503020204020204" pitchFamily="34" charset="-122"/>
                <a:ea typeface="微软雅黑" panose="020B0503020204020204" pitchFamily="34" charset="-122"/>
              </a:rPr>
              <a:t>原来 </a:t>
            </a:r>
            <a:r>
              <a:rPr lang="en-US" altLang="zh-CN" sz="1400" b="1" dirty="0" smtClean="0">
                <a:solidFill>
                  <a:srgbClr val="C00000"/>
                </a:solidFill>
                <a:latin typeface="微软雅黑" panose="020B0503020204020204" pitchFamily="34" charset="-122"/>
                <a:ea typeface="微软雅黑" panose="020B0503020204020204" pitchFamily="34" charset="-122"/>
              </a:rPr>
              <a:t>1 </a:t>
            </a:r>
            <a:r>
              <a:rPr lang="zh-CN" altLang="en-US" sz="1400" b="1" dirty="0" smtClean="0">
                <a:solidFill>
                  <a:srgbClr val="C00000"/>
                </a:solidFill>
                <a:latin typeface="微软雅黑" panose="020B0503020204020204" pitchFamily="34" charset="-122"/>
                <a:ea typeface="微软雅黑" panose="020B0503020204020204" pitchFamily="34" charset="-122"/>
              </a:rPr>
              <a:t>个字节，现在需要 </a:t>
            </a:r>
            <a:r>
              <a:rPr lang="en-US" altLang="zh-CN" sz="1400" b="1" dirty="0" smtClean="0">
                <a:solidFill>
                  <a:srgbClr val="C00000"/>
                </a:solidFill>
                <a:latin typeface="微软雅黑" panose="020B0503020204020204" pitchFamily="34" charset="-122"/>
                <a:ea typeface="微软雅黑" panose="020B0503020204020204" pitchFamily="34" charset="-122"/>
              </a:rPr>
              <a:t>3 </a:t>
            </a:r>
            <a:r>
              <a:rPr lang="zh-CN" altLang="en-US" sz="1400" b="1" dirty="0" smtClean="0">
                <a:solidFill>
                  <a:srgbClr val="C00000"/>
                </a:solidFill>
                <a:latin typeface="微软雅黑" panose="020B0503020204020204" pitchFamily="34" charset="-122"/>
                <a:ea typeface="微软雅黑" panose="020B0503020204020204" pitchFamily="34" charset="-122"/>
              </a:rPr>
              <a:t>个字节，开销</a:t>
            </a:r>
            <a:r>
              <a:rPr lang="en-US" altLang="zh-CN" sz="1400" b="1" dirty="0" smtClean="0">
                <a:solidFill>
                  <a:srgbClr val="C00000"/>
                </a:solidFill>
                <a:latin typeface="微软雅黑" panose="020B0503020204020204" pitchFamily="34" charset="-122"/>
                <a:ea typeface="微软雅黑" panose="020B0503020204020204" pitchFamily="34" charset="-122"/>
              </a:rPr>
              <a:t>=200%</a:t>
            </a:r>
            <a:r>
              <a:rPr lang="zh-CN" altLang="en-US" sz="1400" b="1" dirty="0" smtClean="0">
                <a:solidFill>
                  <a:srgbClr val="C00000"/>
                </a:solidFill>
                <a:latin typeface="微软雅黑" panose="020B0503020204020204" pitchFamily="34" charset="-122"/>
                <a:ea typeface="微软雅黑" panose="020B0503020204020204" pitchFamily="34" charset="-122"/>
              </a:rPr>
              <a:t>）</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838042"/>
            <a:ext cx="8048776" cy="410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适合任意长度的二进制数据。编码表如下：</a:t>
            </a:r>
            <a:endParaRPr lang="en-US" altLang="zh-CN" sz="1600" b="1" dirty="0" smtClean="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56963" y="59440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43022"/>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latin typeface="微软雅黑" panose="020B0503020204020204" pitchFamily="34" charset="-122"/>
                <a:ea typeface="微软雅黑" panose="020B0503020204020204" pitchFamily="34" charset="-122"/>
              </a:rPr>
              <a:t>Base64 </a:t>
            </a:r>
            <a:r>
              <a:rPr lang="zh-CN" altLang="en-US" sz="2000" b="1" dirty="0" smtClean="0">
                <a:latin typeface="微软雅黑" panose="020B0503020204020204" pitchFamily="34" charset="-122"/>
                <a:ea typeface="微软雅黑" panose="020B0503020204020204" pitchFamily="34" charset="-122"/>
              </a:rPr>
              <a:t>编码</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556963" y="1255083"/>
          <a:ext cx="8048780" cy="3093912"/>
        </p:xfrm>
        <a:graphic>
          <a:graphicData uri="http://schemas.openxmlformats.org/drawingml/2006/table">
            <a:tbl>
              <a:tblPr firstRow="1" bandCol="1">
                <a:tableStyleId>{5C22544A-7EE6-4342-B048-85BDC9FD1C3A}</a:tableStyleId>
              </a:tblPr>
              <a:tblGrid>
                <a:gridCol w="804878"/>
                <a:gridCol w="804878"/>
                <a:gridCol w="804878"/>
                <a:gridCol w="804878"/>
                <a:gridCol w="804878"/>
                <a:gridCol w="804878"/>
                <a:gridCol w="804878"/>
                <a:gridCol w="804878"/>
                <a:gridCol w="804878"/>
                <a:gridCol w="804878"/>
              </a:tblGrid>
              <a:tr h="280205">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索引</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对应字符</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索引</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对应字符</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索引</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对应字符</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索引</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对应字符</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索引</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anose="020B0503020204020204" pitchFamily="34" charset="-122"/>
                          <a:ea typeface="微软雅黑" panose="020B0503020204020204" pitchFamily="34" charset="-122"/>
                        </a:rPr>
                        <a:t>对应字符</a:t>
                      </a:r>
                      <a:endParaRPr lang="zh-CN" altLang="en-US" sz="1300" b="1" dirty="0">
                        <a:solidFill>
                          <a:schemeClr val="bg1"/>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A</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N</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26</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a</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39</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n</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52</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0</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B</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14</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O</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27</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b</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o</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anose="020B0503020204020204" pitchFamily="34" charset="-122"/>
                          <a:ea typeface="微软雅黑" panose="020B0503020204020204" pitchFamily="34" charset="-122"/>
                        </a:rPr>
                        <a:t>1</a:t>
                      </a:r>
                      <a:endParaRPr lang="zh-CN" alt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anose="020B0503020204020204" pitchFamily="34" charset="-122"/>
                          <a:ea typeface="微软雅黑" panose="020B0503020204020204" pitchFamily="34" charset="-122"/>
                        </a:rPr>
                        <a:t>2</a:t>
                      </a:r>
                      <a:endParaRPr lang="en-US" altLang="zh-CN"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C</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15</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P</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28</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c</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p</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54</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anose="020B0503020204020204" pitchFamily="34" charset="-122"/>
                          <a:ea typeface="微软雅黑" panose="020B0503020204020204" pitchFamily="34" charset="-122"/>
                        </a:rPr>
                        <a:t>2</a:t>
                      </a:r>
                      <a:endParaRPr lang="zh-CN" alt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D</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16</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Q</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29</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d</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42</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q</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55</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anose="020B0503020204020204" pitchFamily="34" charset="-122"/>
                          <a:ea typeface="微软雅黑" panose="020B0503020204020204" pitchFamily="34" charset="-122"/>
                        </a:rPr>
                        <a:t>3</a:t>
                      </a:r>
                      <a:endParaRPr lang="zh-CN" alt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anose="020B0503020204020204" pitchFamily="34" charset="-122"/>
                          <a:ea typeface="微软雅黑" panose="020B0503020204020204" pitchFamily="34" charset="-122"/>
                        </a:rPr>
                        <a:t>4</a:t>
                      </a:r>
                      <a:endParaRPr lang="en-US" altLang="zh-CN"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E</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17</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R</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e</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r</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56</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anose="020B0503020204020204" pitchFamily="34" charset="-122"/>
                          <a:ea typeface="微软雅黑" panose="020B0503020204020204" pitchFamily="34" charset="-122"/>
                        </a:rPr>
                        <a:t>4</a:t>
                      </a:r>
                      <a:endParaRPr lang="zh-CN" alt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5</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F</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18</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S</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f</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44</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s</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57</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anose="020B0503020204020204" pitchFamily="34" charset="-122"/>
                          <a:ea typeface="微软雅黑" panose="020B0503020204020204" pitchFamily="34" charset="-122"/>
                        </a:rPr>
                        <a:t>5</a:t>
                      </a:r>
                      <a:endParaRPr lang="zh-CN" alt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anose="020B0503020204020204" pitchFamily="34" charset="-122"/>
                          <a:ea typeface="微软雅黑" panose="020B0503020204020204" pitchFamily="34" charset="-122"/>
                        </a:rPr>
                        <a:t>6</a:t>
                      </a:r>
                      <a:endParaRPr lang="en-US" altLang="zh-CN"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G</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19</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T</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32</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g</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45</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t</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58</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6</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anose="020B0503020204020204" pitchFamily="34" charset="-122"/>
                          <a:ea typeface="微软雅黑" panose="020B0503020204020204" pitchFamily="34" charset="-122"/>
                        </a:rPr>
                        <a:t>7</a:t>
                      </a:r>
                      <a:endParaRPr lang="en-US" altLang="zh-CN"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H</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U</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h</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46</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u</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59</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7</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anose="020B0503020204020204" pitchFamily="34" charset="-122"/>
                          <a:ea typeface="微软雅黑" panose="020B0503020204020204" pitchFamily="34" charset="-122"/>
                        </a:rPr>
                        <a:t>8</a:t>
                      </a:r>
                      <a:endParaRPr lang="en-US" altLang="zh-CN"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I</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V</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34</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i</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47</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v</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60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8</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9</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J</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22</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W</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35</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j</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48</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w</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61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9</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10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K</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X</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36</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k</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49</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x</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62</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11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L</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24</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Y</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37</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l</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50</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y</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63</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anose="020B0503020204020204" pitchFamily="34" charset="-122"/>
                          <a:ea typeface="微软雅黑" panose="020B0503020204020204" pitchFamily="34" charset="-122"/>
                        </a:rPr>
                        <a:t>/</a:t>
                      </a:r>
                      <a:endParaRPr lang="zh-CN" alt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anose="020B0503020204020204" pitchFamily="34" charset="-122"/>
                          <a:ea typeface="微软雅黑" panose="020B0503020204020204" pitchFamily="34" charset="-122"/>
                        </a:rPr>
                        <a:t>12</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anose="020B0503020204020204" pitchFamily="34" charset="-122"/>
                          <a:ea typeface="微软雅黑" panose="020B0503020204020204" pitchFamily="34" charset="-122"/>
                        </a:rPr>
                        <a:t>M</a:t>
                      </a:r>
                      <a:endParaRPr lang="en-US" sz="1200" b="1">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25</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Z</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38</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m</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anose="020B0503020204020204" pitchFamily="34" charset="-122"/>
                          <a:ea typeface="微软雅黑" panose="020B0503020204020204" pitchFamily="34" charset="-122"/>
                        </a:rPr>
                        <a:t>51</a:t>
                      </a:r>
                      <a:endParaRPr lang="en-US" altLang="zh-CN"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anose="020B0503020204020204" pitchFamily="34" charset="-122"/>
                          <a:ea typeface="微软雅黑" panose="020B0503020204020204" pitchFamily="34" charset="-122"/>
                        </a:rPr>
                        <a:t>z</a:t>
                      </a:r>
                      <a:endParaRPr lang="en-US" sz="1200" b="1" dirty="0">
                        <a:solidFill>
                          <a:srgbClr val="333333"/>
                        </a:solidFill>
                        <a:effectLst/>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200" b="1" dirty="0">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endParaRPr lang="zh-CN" altLang="en-US" sz="1200" b="1" dirty="0">
                        <a:latin typeface="微软雅黑" panose="020B0503020204020204" pitchFamily="34" charset="-122"/>
                        <a:ea typeface="微软雅黑" panose="020B0503020204020204"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矩形 24"/>
          <p:cNvSpPr/>
          <p:nvPr/>
        </p:nvSpPr>
        <p:spPr>
          <a:xfrm>
            <a:off x="530291" y="4337201"/>
            <a:ext cx="7572704" cy="307777"/>
          </a:xfrm>
          <a:prstGeom prst="rect">
            <a:avLst/>
          </a:prstGeom>
        </p:spPr>
        <p:txBody>
          <a:bodyPr wrap="square">
            <a:spAutoFit/>
          </a:bodyPr>
          <a:lstStyle/>
          <a:p>
            <a:r>
              <a:rPr lang="zh-CN" altLang="en-US" sz="1400" b="1" dirty="0" smtClean="0">
                <a:latin typeface="微软雅黑" panose="020B0503020204020204" pitchFamily="34" charset="-122"/>
                <a:ea typeface="微软雅黑" panose="020B0503020204020204" pitchFamily="34" charset="-122"/>
              </a:rPr>
              <a:t>用</a:t>
            </a:r>
            <a:r>
              <a:rPr lang="zh-CN" altLang="en-US" sz="1400" b="1" dirty="0">
                <a:latin typeface="微软雅黑" panose="020B0503020204020204" pitchFamily="34" charset="-122"/>
                <a:ea typeface="微软雅黑" panose="020B0503020204020204" pitchFamily="34" charset="-122"/>
              </a:rPr>
              <a:t>两个连在一起的二个等号“</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和一个等号“</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分别表示最后一组的代码只有</a:t>
            </a:r>
            <a:r>
              <a:rPr lang="en-US" altLang="zh-CN" sz="1400" b="1" dirty="0">
                <a:latin typeface="微软雅黑" panose="020B0503020204020204" pitchFamily="34" charset="-122"/>
                <a:ea typeface="微软雅黑" panose="020B0503020204020204" pitchFamily="34" charset="-122"/>
              </a:rPr>
              <a:t>8</a:t>
            </a:r>
            <a:r>
              <a:rPr lang="zh-CN" altLang="en-US" sz="1400" b="1" dirty="0">
                <a:latin typeface="微软雅黑" panose="020B0503020204020204" pitchFamily="34" charset="-122"/>
                <a:ea typeface="微软雅黑" panose="020B0503020204020204" pitchFamily="34" charset="-122"/>
              </a:rPr>
              <a:t>位或</a:t>
            </a:r>
            <a:r>
              <a:rPr lang="en-US" altLang="zh-CN" sz="1400" b="1" dirty="0">
                <a:latin typeface="微软雅黑" panose="020B0503020204020204" pitchFamily="34" charset="-122"/>
                <a:ea typeface="微软雅黑" panose="020B0503020204020204" pitchFamily="34" charset="-122"/>
              </a:rPr>
              <a:t>16</a:t>
            </a:r>
            <a:r>
              <a:rPr lang="zh-CN" altLang="en-US" sz="1400" b="1" dirty="0">
                <a:latin typeface="微软雅黑" panose="020B0503020204020204" pitchFamily="34" charset="-122"/>
                <a:ea typeface="微软雅黑" panose="020B0503020204020204" pitchFamily="34" charset="-122"/>
              </a:rPr>
              <a:t>位。</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Base64 </a:t>
            </a:r>
            <a:r>
              <a:rPr lang="zh-CN" altLang="en-US" sz="2000" b="1" dirty="0">
                <a:latin typeface="微软雅黑" panose="020B0503020204020204" pitchFamily="34" charset="-122"/>
                <a:ea typeface="微软雅黑" panose="020B0503020204020204" pitchFamily="34" charset="-122"/>
              </a:rPr>
              <a:t>编码</a:t>
            </a:r>
            <a:endParaRPr lang="zh-CN" altLang="en-US" sz="2000" b="1" dirty="0">
              <a:latin typeface="微软雅黑" panose="020B0503020204020204" pitchFamily="34" charset="-122"/>
              <a:ea typeface="微软雅黑" panose="020B0503020204020204" pitchFamily="34" charset="-122"/>
            </a:endParaRP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smtClean="0">
                <a:solidFill>
                  <a:srgbClr val="020202"/>
                </a:solidFill>
                <a:latin typeface="微软雅黑" panose="020B0503020204020204" pitchFamily="34" charset="-122"/>
                <a:ea typeface="微软雅黑" panose="020B0503020204020204" pitchFamily="34" charset="-122"/>
              </a:rPr>
              <a:t>原始字节</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23" name="矩形 22"/>
          <p:cNvSpPr/>
          <p:nvPr/>
        </p:nvSpPr>
        <p:spPr>
          <a:xfrm>
            <a:off x="2248224" y="3507622"/>
            <a:ext cx="4929351" cy="307777"/>
          </a:xfrm>
          <a:prstGeom prst="rect">
            <a:avLst/>
          </a:prstGeom>
        </p:spPr>
        <p:txBody>
          <a:bodyPr wrap="square" anchor="ctr">
            <a:spAutoFit/>
          </a:bodyPr>
          <a:lstStyle/>
          <a:p>
            <a:pPr algn="ctr"/>
            <a:r>
              <a:rPr lang="zh-CN" altLang="en-US" sz="1400" b="1" dirty="0" smtClean="0">
                <a:solidFill>
                  <a:srgbClr val="C00000"/>
                </a:solidFill>
                <a:latin typeface="微软雅黑" panose="020B0503020204020204" pitchFamily="34" charset="-122"/>
                <a:ea typeface="微软雅黑" panose="020B0503020204020204" pitchFamily="34" charset="-122"/>
              </a:rPr>
              <a:t>原来为 </a:t>
            </a:r>
            <a:r>
              <a:rPr lang="en-US" altLang="zh-CN" sz="1400" b="1" dirty="0" smtClean="0">
                <a:solidFill>
                  <a:srgbClr val="C00000"/>
                </a:solidFill>
                <a:latin typeface="微软雅黑" panose="020B0503020204020204" pitchFamily="34" charset="-122"/>
                <a:ea typeface="微软雅黑" panose="020B0503020204020204" pitchFamily="34" charset="-122"/>
              </a:rPr>
              <a:t>3 </a:t>
            </a:r>
            <a:r>
              <a:rPr lang="zh-CN" altLang="en-US" sz="1400" b="1" dirty="0" smtClean="0">
                <a:solidFill>
                  <a:srgbClr val="C00000"/>
                </a:solidFill>
                <a:latin typeface="微软雅黑" panose="020B0503020204020204" pitchFamily="34" charset="-122"/>
                <a:ea typeface="微软雅黑" panose="020B0503020204020204" pitchFamily="34" charset="-122"/>
              </a:rPr>
              <a:t>个字节，编码后为 </a:t>
            </a:r>
            <a:r>
              <a:rPr lang="en-US" altLang="zh-CN" sz="1400" b="1" dirty="0" smtClean="0">
                <a:solidFill>
                  <a:srgbClr val="C00000"/>
                </a:solidFill>
                <a:latin typeface="微软雅黑" panose="020B0503020204020204" pitchFamily="34" charset="-122"/>
                <a:ea typeface="微软雅黑" panose="020B0503020204020204" pitchFamily="34" charset="-122"/>
              </a:rPr>
              <a:t>4 </a:t>
            </a:r>
            <a:r>
              <a:rPr lang="zh-CN" altLang="en-US" sz="1400" b="1" dirty="0" smtClean="0">
                <a:solidFill>
                  <a:srgbClr val="C00000"/>
                </a:solidFill>
                <a:latin typeface="微软雅黑" panose="020B0503020204020204" pitchFamily="34" charset="-122"/>
                <a:ea typeface="微软雅黑" panose="020B0503020204020204" pitchFamily="34" charset="-122"/>
              </a:rPr>
              <a:t>个字节，开销</a:t>
            </a:r>
            <a:r>
              <a:rPr lang="en-US" altLang="zh-CN" sz="1400" b="1" dirty="0" smtClean="0">
                <a:solidFill>
                  <a:srgbClr val="C00000"/>
                </a:solidFill>
                <a:latin typeface="微软雅黑" panose="020B0503020204020204" pitchFamily="34" charset="-122"/>
                <a:ea typeface="微软雅黑" panose="020B0503020204020204" pitchFamily="34" charset="-122"/>
              </a:rPr>
              <a:t>=25%</a:t>
            </a:r>
            <a:r>
              <a:rPr lang="zh-CN" altLang="en-US" sz="1400" b="1" dirty="0" smtClean="0">
                <a:solidFill>
                  <a:srgbClr val="C00000"/>
                </a:solidFill>
                <a:latin typeface="微软雅黑" panose="020B0503020204020204" pitchFamily="34" charset="-122"/>
                <a:ea typeface="微软雅黑" panose="020B0503020204020204" pitchFamily="34" charset="-122"/>
              </a:rPr>
              <a:t>）</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0</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6" name="表格 25"/>
          <p:cNvGraphicFramePr>
            <a:graphicFrameLocks noGrp="1"/>
          </p:cNvGraphicFramePr>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0</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graphicFrame>
        <p:nvGraphicFramePr>
          <p:cNvPr id="27" name="表格 26"/>
          <p:cNvGraphicFramePr>
            <a:graphicFrameLocks noGrp="1"/>
          </p:cNvGraphicFramePr>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gridCol w="1387476"/>
                <a:gridCol w="1387476"/>
                <a:gridCol w="1387476"/>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S</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T</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F</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5</a:t>
                      </a:r>
                      <a:endParaRPr lang="en-US" altLang="zh-CN" sz="1200" b="1" dirty="0" smtClean="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graphicFrame>
        <p:nvGraphicFramePr>
          <p:cNvPr id="28" name="表格 27"/>
          <p:cNvGraphicFramePr>
            <a:graphicFrameLocks noGrp="1"/>
          </p:cNvGraphicFramePr>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0</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smtClean="0">
                <a:solidFill>
                  <a:srgbClr val="020202"/>
                </a:solidFill>
                <a:latin typeface="微软雅黑" panose="020B0503020204020204" pitchFamily="34" charset="-122"/>
                <a:ea typeface="微软雅黑" panose="020B0503020204020204" pitchFamily="34" charset="-122"/>
              </a:rPr>
              <a:t>4 </a:t>
            </a:r>
            <a:r>
              <a:rPr lang="zh-CN" altLang="en-US" sz="1200" b="1" dirty="0" smtClean="0">
                <a:solidFill>
                  <a:srgbClr val="020202"/>
                </a:solidFill>
                <a:latin typeface="微软雅黑" panose="020B0503020204020204" pitchFamily="34" charset="-122"/>
                <a:ea typeface="微软雅黑" panose="020B0503020204020204" pitchFamily="34" charset="-122"/>
              </a:rPr>
              <a:t>个 </a:t>
            </a:r>
            <a:r>
              <a:rPr lang="en-US" altLang="zh-CN" sz="1200" b="1" dirty="0" smtClean="0">
                <a:solidFill>
                  <a:srgbClr val="020202"/>
                </a:solidFill>
                <a:latin typeface="微软雅黑" panose="020B0503020204020204" pitchFamily="34" charset="-122"/>
                <a:ea typeface="微软雅黑" panose="020B0503020204020204" pitchFamily="34" charset="-122"/>
              </a:rPr>
              <a:t>6 </a:t>
            </a:r>
            <a:r>
              <a:rPr lang="zh-CN" altLang="en-US" sz="1200" b="1" dirty="0" smtClean="0">
                <a:solidFill>
                  <a:srgbClr val="020202"/>
                </a:solidFill>
                <a:latin typeface="微软雅黑" panose="020B0503020204020204" pitchFamily="34" charset="-122"/>
                <a:ea typeface="微软雅黑" panose="020B0503020204020204" pitchFamily="34" charset="-122"/>
              </a:rPr>
              <a:t>位组</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smtClean="0">
                <a:solidFill>
                  <a:srgbClr val="020202"/>
                </a:solidFill>
                <a:latin typeface="微软雅黑" panose="020B0503020204020204" pitchFamily="34" charset="-122"/>
                <a:ea typeface="微软雅黑" panose="020B0503020204020204" pitchFamily="34" charset="-122"/>
              </a:rPr>
              <a:t>Base64 </a:t>
            </a:r>
            <a:r>
              <a:rPr lang="zh-CN" altLang="en-US" sz="1200" b="1" dirty="0" smtClean="0">
                <a:solidFill>
                  <a:srgbClr val="020202"/>
                </a:solidFill>
                <a:latin typeface="微软雅黑" panose="020B0503020204020204" pitchFamily="34" charset="-122"/>
                <a:ea typeface="微软雅黑" panose="020B0503020204020204" pitchFamily="34" charset="-122"/>
              </a:rPr>
              <a:t>编码</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31" name="矩形 30"/>
          <p:cNvSpPr/>
          <p:nvPr/>
        </p:nvSpPr>
        <p:spPr>
          <a:xfrm>
            <a:off x="668771" y="3086280"/>
            <a:ext cx="954107" cy="276999"/>
          </a:xfrm>
          <a:prstGeom prst="rect">
            <a:avLst/>
          </a:prstGeom>
        </p:spPr>
        <p:txBody>
          <a:bodyPr wrap="none">
            <a:spAutoFit/>
          </a:bodyPr>
          <a:lstStyle/>
          <a:p>
            <a:pPr algn="r"/>
            <a:r>
              <a:rPr lang="en-US" altLang="zh-CN" sz="1200" b="1" dirty="0" smtClean="0">
                <a:solidFill>
                  <a:srgbClr val="020202"/>
                </a:solidFill>
                <a:latin typeface="微软雅黑" panose="020B0503020204020204" pitchFamily="34" charset="-122"/>
                <a:ea typeface="微软雅黑" panose="020B0503020204020204" pitchFamily="34" charset="-122"/>
              </a:rPr>
              <a:t>ASCII </a:t>
            </a:r>
            <a:r>
              <a:rPr lang="zh-CN" altLang="en-US" sz="1200" b="1" dirty="0" smtClean="0">
                <a:solidFill>
                  <a:srgbClr val="020202"/>
                </a:solidFill>
                <a:latin typeface="微软雅黑" panose="020B0503020204020204" pitchFamily="34" charset="-122"/>
                <a:ea typeface="微软雅黑" panose="020B0503020204020204" pitchFamily="34" charset="-122"/>
              </a:rPr>
              <a:t>编码</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Base64 </a:t>
            </a:r>
            <a:r>
              <a:rPr lang="zh-CN" altLang="en-US" sz="2000" b="1" dirty="0">
                <a:latin typeface="微软雅黑" panose="020B0503020204020204" pitchFamily="34" charset="-122"/>
                <a:ea typeface="微软雅黑" panose="020B0503020204020204" pitchFamily="34" charset="-122"/>
              </a:rPr>
              <a:t>编码</a:t>
            </a:r>
            <a:endParaRPr lang="zh-CN" altLang="en-US" sz="2000" b="1" dirty="0">
              <a:latin typeface="微软雅黑" panose="020B0503020204020204" pitchFamily="34" charset="-122"/>
              <a:ea typeface="微软雅黑" panose="020B0503020204020204" pitchFamily="34" charset="-122"/>
            </a:endParaRP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smtClean="0">
                <a:solidFill>
                  <a:srgbClr val="020202"/>
                </a:solidFill>
                <a:latin typeface="微软雅黑" panose="020B0503020204020204" pitchFamily="34" charset="-122"/>
                <a:ea typeface="微软雅黑" panose="020B0503020204020204" pitchFamily="34" charset="-122"/>
              </a:rPr>
              <a:t>原始字节</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0</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6" name="表格 25"/>
          <p:cNvGraphicFramePr>
            <a:graphicFrameLocks noGrp="1"/>
          </p:cNvGraphicFramePr>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0</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1</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1</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0</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0</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graphicFrame>
        <p:nvGraphicFramePr>
          <p:cNvPr id="27" name="表格 26"/>
          <p:cNvGraphicFramePr>
            <a:graphicFrameLocks noGrp="1"/>
          </p:cNvGraphicFramePr>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gridCol w="1387476"/>
                <a:gridCol w="1387476"/>
                <a:gridCol w="1387476"/>
              </a:tblGrid>
              <a:tr h="195974">
                <a:tc>
                  <a:txBody>
                    <a:bodyPr/>
                    <a:lstStyle/>
                    <a:p>
                      <a:pPr marL="0" algn="ctr" defTabSz="914400" rtl="0" eaLnBrk="1" latinLnBrk="0" hangingPunct="1"/>
                      <a:r>
                        <a:rPr lang="en-US" altLang="zh-CN" sz="1200" b="1" kern="1200" dirty="0" smtClean="0">
                          <a:solidFill>
                            <a:schemeClr val="tx1"/>
                          </a:solidFill>
                          <a:latin typeface="微软雅黑" panose="020B0503020204020204" pitchFamily="34" charset="-122"/>
                          <a:ea typeface="微软雅黑" panose="020B0503020204020204" pitchFamily="34" charset="-122"/>
                          <a:cs typeface="+mn-cs"/>
                        </a:rPr>
                        <a:t>T</a:t>
                      </a:r>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Q</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anose="020B0503020204020204" pitchFamily="34" charset="-122"/>
                          <a:ea typeface="微软雅黑" panose="020B0503020204020204" pitchFamily="34" charset="-122"/>
                        </a:rPr>
                        <a:t>=</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smtClean="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smtClean="0">
                <a:solidFill>
                  <a:srgbClr val="020202"/>
                </a:solidFill>
                <a:latin typeface="微软雅黑" panose="020B0503020204020204" pitchFamily="34" charset="-122"/>
                <a:ea typeface="微软雅黑" panose="020B0503020204020204" pitchFamily="34" charset="-122"/>
              </a:rPr>
              <a:t>4 </a:t>
            </a:r>
            <a:r>
              <a:rPr lang="zh-CN" altLang="en-US" sz="1200" b="1" dirty="0" smtClean="0">
                <a:solidFill>
                  <a:srgbClr val="020202"/>
                </a:solidFill>
                <a:latin typeface="微软雅黑" panose="020B0503020204020204" pitchFamily="34" charset="-122"/>
                <a:ea typeface="微软雅黑" panose="020B0503020204020204" pitchFamily="34" charset="-122"/>
              </a:rPr>
              <a:t>个 </a:t>
            </a:r>
            <a:r>
              <a:rPr lang="en-US" altLang="zh-CN" sz="1200" b="1" dirty="0" smtClean="0">
                <a:solidFill>
                  <a:srgbClr val="020202"/>
                </a:solidFill>
                <a:latin typeface="微软雅黑" panose="020B0503020204020204" pitchFamily="34" charset="-122"/>
                <a:ea typeface="微软雅黑" panose="020B0503020204020204" pitchFamily="34" charset="-122"/>
              </a:rPr>
              <a:t>6 </a:t>
            </a:r>
            <a:r>
              <a:rPr lang="zh-CN" altLang="en-US" sz="1200" b="1" dirty="0" smtClean="0">
                <a:solidFill>
                  <a:srgbClr val="020202"/>
                </a:solidFill>
                <a:latin typeface="微软雅黑" panose="020B0503020204020204" pitchFamily="34" charset="-122"/>
                <a:ea typeface="微软雅黑" panose="020B0503020204020204" pitchFamily="34" charset="-122"/>
              </a:rPr>
              <a:t>位组</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smtClean="0">
                <a:solidFill>
                  <a:srgbClr val="020202"/>
                </a:solidFill>
                <a:latin typeface="微软雅黑" panose="020B0503020204020204" pitchFamily="34" charset="-122"/>
                <a:ea typeface="微软雅黑" panose="020B0503020204020204" pitchFamily="34" charset="-122"/>
              </a:rPr>
              <a:t>Base64 </a:t>
            </a:r>
            <a:r>
              <a:rPr lang="zh-CN" altLang="en-US" sz="1200" b="1" dirty="0" smtClean="0">
                <a:solidFill>
                  <a:srgbClr val="020202"/>
                </a:solidFill>
                <a:latin typeface="微软雅黑" panose="020B0503020204020204" pitchFamily="34" charset="-122"/>
                <a:ea typeface="微软雅黑" panose="020B0503020204020204" pitchFamily="34" charset="-122"/>
              </a:rPr>
              <a:t>编码</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tblGrid>
              <a:tr h="195974">
                <a:tc>
                  <a:txBody>
                    <a:bodyPr/>
                    <a:lstStyle/>
                    <a:p>
                      <a:pPr marL="0" algn="ctr" defTabSz="914400" rtl="0" eaLnBrk="1" latinLnBrk="0" hangingPunct="1"/>
                      <a:endParaRPr lang="zh-CN" altLang="en-US" sz="12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sp>
        <p:nvSpPr>
          <p:cNvPr id="15" name="矩形 14"/>
          <p:cNvSpPr/>
          <p:nvPr/>
        </p:nvSpPr>
        <p:spPr>
          <a:xfrm>
            <a:off x="668772" y="3086280"/>
            <a:ext cx="954107" cy="276999"/>
          </a:xfrm>
          <a:prstGeom prst="rect">
            <a:avLst/>
          </a:prstGeom>
        </p:spPr>
        <p:txBody>
          <a:bodyPr wrap="none">
            <a:spAutoFit/>
          </a:bodyPr>
          <a:lstStyle/>
          <a:p>
            <a:pPr algn="r"/>
            <a:r>
              <a:rPr lang="en-US" altLang="zh-CN" sz="1200" b="1" dirty="0" smtClean="0">
                <a:solidFill>
                  <a:srgbClr val="020202"/>
                </a:solidFill>
                <a:latin typeface="微软雅黑" panose="020B0503020204020204" pitchFamily="34" charset="-122"/>
                <a:ea typeface="微软雅黑" panose="020B0503020204020204" pitchFamily="34" charset="-122"/>
              </a:rPr>
              <a:t>ASCII </a:t>
            </a:r>
            <a:r>
              <a:rPr lang="zh-CN" altLang="en-US" sz="1200" b="1" dirty="0" smtClean="0">
                <a:solidFill>
                  <a:srgbClr val="020202"/>
                </a:solidFill>
                <a:latin typeface="微软雅黑" panose="020B0503020204020204" pitchFamily="34" charset="-122"/>
                <a:ea typeface="微软雅黑" panose="020B0503020204020204" pitchFamily="34" charset="-122"/>
              </a:rPr>
              <a:t>编码</a:t>
            </a:r>
            <a:endParaRPr lang="zh-CN" altLang="en-US" sz="1200" b="1" dirty="0">
              <a:solidFill>
                <a:srgbClr val="02020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3272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82900" y="899510"/>
            <a:ext cx="1596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内容</a:t>
            </a:r>
            <a:r>
              <a:rPr lang="zh-CN" altLang="en-US" sz="2000" b="1" dirty="0" smtClean="0">
                <a:solidFill>
                  <a:schemeClr val="bg1"/>
                </a:solidFill>
                <a:latin typeface="微软雅黑" panose="020B0503020204020204" pitchFamily="34" charset="-122"/>
                <a:ea typeface="微软雅黑" panose="020B0503020204020204" pitchFamily="34" charset="-122"/>
              </a:rPr>
              <a:t>类型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293811"/>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着标准规定 </a:t>
            </a:r>
            <a:r>
              <a:rPr lang="en-US" altLang="zh-CN" sz="2000" b="1" dirty="0">
                <a:latin typeface="微软雅黑" panose="020B0503020204020204" pitchFamily="34" charset="-122"/>
                <a:ea typeface="微软雅黑" panose="020B0503020204020204" pitchFamily="34" charset="-122"/>
              </a:rPr>
              <a:t>Content-Type </a:t>
            </a:r>
            <a:r>
              <a:rPr lang="zh-CN" altLang="en-US" sz="2000" b="1" dirty="0">
                <a:latin typeface="微软雅黑" panose="020B0503020204020204" pitchFamily="34" charset="-122"/>
                <a:ea typeface="微软雅黑" panose="020B0503020204020204" pitchFamily="34" charset="-122"/>
              </a:rPr>
              <a:t>说明必须含有两个标识符，即内容类型</a:t>
            </a:r>
            <a:r>
              <a:rPr lang="en-US" altLang="zh-CN" sz="2000" b="1" dirty="0">
                <a:latin typeface="微软雅黑" panose="020B0503020204020204" pitchFamily="34" charset="-122"/>
                <a:ea typeface="微软雅黑" panose="020B0503020204020204" pitchFamily="34" charset="-122"/>
              </a:rPr>
              <a:t>(type)</a:t>
            </a:r>
            <a:r>
              <a:rPr lang="zh-CN" altLang="en-US" sz="2000" b="1" dirty="0">
                <a:latin typeface="微软雅黑" panose="020B0503020204020204" pitchFamily="34" charset="-122"/>
                <a:ea typeface="微软雅黑" panose="020B0503020204020204" pitchFamily="34" charset="-122"/>
              </a:rPr>
              <a:t>和子类型</a:t>
            </a:r>
            <a:r>
              <a:rPr lang="en-US" altLang="zh-CN" sz="2000" b="1" dirty="0">
                <a:latin typeface="微软雅黑" panose="020B0503020204020204" pitchFamily="34" charset="-122"/>
                <a:ea typeface="微软雅黑" panose="020B0503020204020204" pitchFamily="34" charset="-122"/>
              </a:rPr>
              <a:t>(subtype)</a:t>
            </a:r>
            <a:r>
              <a:rPr lang="zh-CN" altLang="en-US" sz="2000" b="1" dirty="0">
                <a:latin typeface="微软雅黑" panose="020B0503020204020204" pitchFamily="34" charset="-122"/>
                <a:ea typeface="微软雅黑" panose="020B0503020204020204" pitchFamily="34" charset="-122"/>
              </a:rPr>
              <a:t>，中间用“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分开。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MIME </a:t>
            </a:r>
            <a:r>
              <a:rPr lang="zh-CN" altLang="en-US" sz="2000" b="1" dirty="0">
                <a:latin typeface="微软雅黑" panose="020B0503020204020204" pitchFamily="34" charset="-122"/>
                <a:ea typeface="微软雅黑" panose="020B0503020204020204" pitchFamily="34" charset="-122"/>
              </a:rPr>
              <a:t>标准原先定义了 </a:t>
            </a:r>
            <a:r>
              <a:rPr lang="en-US" altLang="zh-CN" sz="2000" b="1" dirty="0">
                <a:latin typeface="微软雅黑" panose="020B0503020204020204" pitchFamily="34" charset="-122"/>
                <a:ea typeface="微软雅黑" panose="020B0503020204020204" pitchFamily="34" charset="-122"/>
              </a:rPr>
              <a:t>7 </a:t>
            </a:r>
            <a:r>
              <a:rPr lang="zh-CN" altLang="en-US" sz="2000" b="1" dirty="0">
                <a:latin typeface="微软雅黑" panose="020B0503020204020204" pitchFamily="34" charset="-122"/>
                <a:ea typeface="微软雅黑" panose="020B0503020204020204" pitchFamily="34" charset="-122"/>
              </a:rPr>
              <a:t>个基本内容类型和 </a:t>
            </a:r>
            <a:r>
              <a:rPr lang="en-US" altLang="zh-CN" sz="2000" b="1" dirty="0">
                <a:latin typeface="微软雅黑" panose="020B0503020204020204" pitchFamily="34" charset="-122"/>
                <a:ea typeface="微软雅黑" panose="020B0503020204020204" pitchFamily="34" charset="-122"/>
              </a:rPr>
              <a:t>15 </a:t>
            </a:r>
            <a:r>
              <a:rPr lang="zh-CN" altLang="en-US" sz="2000" b="1" dirty="0">
                <a:latin typeface="微软雅黑" panose="020B0503020204020204" pitchFamily="34" charset="-122"/>
                <a:ea typeface="微软雅黑" panose="020B0503020204020204" pitchFamily="34" charset="-122"/>
              </a:rPr>
              <a:t>种子类型。 </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MIME</a:t>
            </a:r>
            <a:r>
              <a:rPr lang="zh-CN" altLang="en-US" sz="2000" b="1" dirty="0">
                <a:latin typeface="微软雅黑" panose="020B0503020204020204" pitchFamily="34" charset="-122"/>
                <a:ea typeface="微软雅黑" panose="020B0503020204020204" pitchFamily="34" charset="-122"/>
              </a:rPr>
              <a:t>允许发件人和收件人</a:t>
            </a:r>
            <a:r>
              <a:rPr lang="zh-CN" altLang="en-US" sz="2000" b="1" dirty="0">
                <a:solidFill>
                  <a:srgbClr val="CC00CC"/>
                </a:solidFill>
                <a:latin typeface="微软雅黑" panose="020B0503020204020204" pitchFamily="34" charset="-122"/>
                <a:ea typeface="微软雅黑" panose="020B0503020204020204" pitchFamily="34" charset="-122"/>
              </a:rPr>
              <a:t>自己定义</a:t>
            </a:r>
            <a:r>
              <a:rPr lang="zh-CN" altLang="en-US" sz="2000" b="1" dirty="0">
                <a:latin typeface="微软雅黑" panose="020B0503020204020204" pitchFamily="34" charset="-122"/>
                <a:ea typeface="微软雅黑" panose="020B0503020204020204" pitchFamily="34" charset="-122"/>
              </a:rPr>
              <a:t>专用的内容类型。但为避免可能出现名字冲突，标准要求为专用的内容类型选择的名字要以</a:t>
            </a:r>
            <a:r>
              <a:rPr lang="zh-CN" altLang="en-US" sz="2000" b="1" dirty="0" smtClean="0">
                <a:latin typeface="微软雅黑" panose="020B0503020204020204" pitchFamily="34" charset="-122"/>
                <a:ea typeface="微软雅黑" panose="020B0503020204020204" pitchFamily="34" charset="-122"/>
              </a:rPr>
              <a:t>字符串 </a:t>
            </a:r>
            <a:r>
              <a:rPr lang="en-US" altLang="zh-CN" sz="2000" b="1" dirty="0" smtClean="0">
                <a:latin typeface="微软雅黑" panose="020B0503020204020204" pitchFamily="34" charset="-122"/>
                <a:ea typeface="微软雅黑" panose="020B0503020204020204" pitchFamily="34" charset="-122"/>
              </a:rPr>
              <a:t>X-</a:t>
            </a:r>
            <a:r>
              <a:rPr lang="zh-CN" altLang="en-US" sz="2000" b="1" dirty="0">
                <a:latin typeface="微软雅黑" panose="020B0503020204020204" pitchFamily="34" charset="-122"/>
                <a:ea typeface="微软雅黑" panose="020B0503020204020204" pitchFamily="34" charset="-122"/>
              </a:rPr>
              <a:t>开始。</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4089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98658"/>
            <a:ext cx="541449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MIME Content-Type </a:t>
            </a:r>
            <a:r>
              <a:rPr lang="zh-CN" altLang="en-US" sz="2000" b="1" dirty="0">
                <a:latin typeface="微软雅黑" panose="020B0503020204020204" pitchFamily="34" charset="-122"/>
                <a:ea typeface="微软雅黑" panose="020B0503020204020204" pitchFamily="34" charset="-122"/>
              </a:rPr>
              <a:t>说明中的类型及子类型</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5" name="内容占位符 4"/>
          <p:cNvGraphicFramePr/>
          <p:nvPr/>
        </p:nvGraphicFramePr>
        <p:xfrm>
          <a:off x="556963" y="1256669"/>
          <a:ext cx="8048775" cy="2995289"/>
        </p:xfrm>
        <a:graphic>
          <a:graphicData uri="http://schemas.openxmlformats.org/drawingml/2006/table">
            <a:tbl>
              <a:tblPr firstRow="1" firstCol="1" bandRow="1" bandCol="1"/>
              <a:tblGrid>
                <a:gridCol w="2327758"/>
                <a:gridCol w="2897348"/>
                <a:gridCol w="2823669"/>
              </a:tblGrid>
              <a:tr h="296779">
                <a:tc>
                  <a:txBody>
                    <a:bodyPr/>
                    <a:lstStyle/>
                    <a:p>
                      <a:pPr algn="ctr" hangingPunct="0">
                        <a:lnSpc>
                          <a:spcPct val="1000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内容类型</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子类型举例</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说明</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r>
              <a:tr h="269851">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text</a:t>
                      </a:r>
                      <a:r>
                        <a:rPr lang="zh-CN" sz="1400" b="1" dirty="0">
                          <a:effectLst/>
                          <a:latin typeface="微软雅黑" panose="020B0503020204020204" pitchFamily="34" charset="-122"/>
                          <a:ea typeface="微软雅黑" panose="020B0503020204020204" pitchFamily="34" charset="-122"/>
                        </a:rPr>
                        <a:t>（文本）</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plain, html, xml, </a:t>
                      </a:r>
                      <a:r>
                        <a:rPr lang="en-US" sz="1400" b="1" dirty="0" err="1">
                          <a:effectLst/>
                          <a:latin typeface="微软雅黑" panose="020B0503020204020204" pitchFamily="34" charset="-122"/>
                          <a:ea typeface="微软雅黑" panose="020B0503020204020204" pitchFamily="34" charset="-122"/>
                        </a:rPr>
                        <a:t>css</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anose="020B0503020204020204" pitchFamily="34" charset="-122"/>
                          <a:ea typeface="微软雅黑" panose="020B0503020204020204" pitchFamily="34" charset="-122"/>
                        </a:rPr>
                        <a:t>不同格式的文本</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9851">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image</a:t>
                      </a:r>
                      <a:r>
                        <a:rPr lang="zh-CN" sz="1400" b="1" dirty="0">
                          <a:effectLst/>
                          <a:latin typeface="微软雅黑" panose="020B0503020204020204" pitchFamily="34" charset="-122"/>
                          <a:ea typeface="微软雅黑" panose="020B0503020204020204" pitchFamily="34" charset="-122"/>
                        </a:rPr>
                        <a:t>（图像）</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gif, jpeg, tiff</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anose="020B0503020204020204" pitchFamily="34" charset="-122"/>
                          <a:ea typeface="微软雅黑" panose="020B0503020204020204" pitchFamily="34" charset="-122"/>
                        </a:rPr>
                        <a:t>不同格式的静止图像</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69851">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audio</a:t>
                      </a:r>
                      <a:r>
                        <a:rPr lang="zh-CN" sz="1400" b="1" dirty="0">
                          <a:effectLst/>
                          <a:latin typeface="微软雅黑" panose="020B0503020204020204" pitchFamily="34" charset="-122"/>
                          <a:ea typeface="微软雅黑" panose="020B0503020204020204" pitchFamily="34" charset="-122"/>
                        </a:rPr>
                        <a:t>（音频）</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basic, mpeg, mp4</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dirty="0">
                          <a:effectLst/>
                          <a:latin typeface="微软雅黑" panose="020B0503020204020204" pitchFamily="34" charset="-122"/>
                          <a:ea typeface="微软雅黑" panose="020B0503020204020204" pitchFamily="34" charset="-122"/>
                        </a:rPr>
                        <a:t>可听见的声音</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9851">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video</a:t>
                      </a:r>
                      <a:r>
                        <a:rPr lang="zh-CN" sz="1400" b="1">
                          <a:effectLst/>
                          <a:latin typeface="微软雅黑" panose="020B0503020204020204" pitchFamily="34" charset="-122"/>
                          <a:ea typeface="微软雅黑" panose="020B0503020204020204" pitchFamily="34" charset="-122"/>
                        </a:rPr>
                        <a:t>（视频）</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mpeg, mp4, quicktime</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anose="020B0503020204020204" pitchFamily="34" charset="-122"/>
                          <a:ea typeface="微软雅黑" panose="020B0503020204020204" pitchFamily="34" charset="-122"/>
                        </a:rPr>
                        <a:t>不同格式的影片</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69851">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model</a:t>
                      </a:r>
                      <a:r>
                        <a:rPr lang="zh-CN" sz="1400" b="1" dirty="0">
                          <a:effectLst/>
                          <a:latin typeface="微软雅黑" panose="020B0503020204020204" pitchFamily="34" charset="-122"/>
                          <a:ea typeface="微软雅黑" panose="020B0503020204020204" pitchFamily="34" charset="-122"/>
                        </a:rPr>
                        <a:t>（模型）</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vrml</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3D</a:t>
                      </a:r>
                      <a:r>
                        <a:rPr lang="zh-CN" sz="1400" b="1">
                          <a:effectLst/>
                          <a:latin typeface="微软雅黑" panose="020B0503020204020204" pitchFamily="34" charset="-122"/>
                          <a:ea typeface="微软雅黑" panose="020B0503020204020204" pitchFamily="34" charset="-122"/>
                        </a:rPr>
                        <a:t>模型</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9702">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application</a:t>
                      </a:r>
                      <a:r>
                        <a:rPr lang="zh-CN" sz="1400" b="1">
                          <a:effectLst/>
                          <a:latin typeface="微软雅黑" panose="020B0503020204020204" pitchFamily="34" charset="-122"/>
                          <a:ea typeface="微软雅黑" panose="020B0503020204020204" pitchFamily="34" charset="-122"/>
                        </a:rPr>
                        <a:t>（应用）</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octet-stream, </a:t>
                      </a:r>
                      <a:r>
                        <a:rPr lang="en-US" sz="1400" b="1" dirty="0" err="1">
                          <a:effectLst/>
                          <a:latin typeface="微软雅黑" panose="020B0503020204020204" pitchFamily="34" charset="-122"/>
                          <a:ea typeface="微软雅黑" panose="020B0503020204020204" pitchFamily="34" charset="-122"/>
                        </a:rPr>
                        <a:t>pdf</a:t>
                      </a:r>
                      <a:r>
                        <a:rPr lang="en-US" sz="1400" b="1" dirty="0">
                          <a:effectLst/>
                          <a:latin typeface="微软雅黑" panose="020B0503020204020204" pitchFamily="34" charset="-122"/>
                          <a:ea typeface="微软雅黑" panose="020B0503020204020204" pitchFamily="34" charset="-122"/>
                        </a:rPr>
                        <a:t>, </a:t>
                      </a:r>
                      <a:r>
                        <a:rPr lang="en-US" sz="1400" b="1" dirty="0" err="1">
                          <a:effectLst/>
                          <a:latin typeface="微软雅黑" panose="020B0503020204020204" pitchFamily="34" charset="-122"/>
                          <a:ea typeface="微软雅黑" panose="020B0503020204020204" pitchFamily="34" charset="-122"/>
                        </a:rPr>
                        <a:t>javascript</a:t>
                      </a:r>
                      <a:r>
                        <a:rPr lang="en-US" sz="1400" b="1" dirty="0">
                          <a:effectLst/>
                          <a:latin typeface="微软雅黑" panose="020B0503020204020204" pitchFamily="34" charset="-122"/>
                          <a:ea typeface="微软雅黑" panose="020B0503020204020204" pitchFamily="34" charset="-122"/>
                        </a:rPr>
                        <a:t>, zip</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anose="020B0503020204020204" pitchFamily="34" charset="-122"/>
                          <a:ea typeface="微软雅黑" panose="020B0503020204020204" pitchFamily="34" charset="-122"/>
                        </a:rPr>
                        <a:t>不同应用程序产生的数据</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69851">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message</a:t>
                      </a:r>
                      <a:r>
                        <a:rPr lang="zh-CN" sz="1400" b="1">
                          <a:effectLst/>
                          <a:latin typeface="微软雅黑" panose="020B0503020204020204" pitchFamily="34" charset="-122"/>
                          <a:ea typeface="微软雅黑" panose="020B0503020204020204" pitchFamily="34" charset="-122"/>
                        </a:rPr>
                        <a:t>（报文）</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http, rfc822</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anose="020B0503020204020204" pitchFamily="34" charset="-122"/>
                          <a:ea typeface="微软雅黑" panose="020B0503020204020204" pitchFamily="34" charset="-122"/>
                        </a:rPr>
                        <a:t>封装的报文</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9702">
                <a:tc>
                  <a:txBody>
                    <a:bodyPr/>
                    <a:lstStyle/>
                    <a:p>
                      <a:pPr algn="ctr" hangingPunct="0">
                        <a:lnSpc>
                          <a:spcPct val="100000"/>
                        </a:lnSpc>
                        <a:spcAft>
                          <a:spcPts val="0"/>
                        </a:spcAft>
                      </a:pPr>
                      <a:r>
                        <a:rPr lang="en-US" sz="1400" b="1">
                          <a:effectLst/>
                          <a:latin typeface="微软雅黑" panose="020B0503020204020204" pitchFamily="34" charset="-122"/>
                          <a:ea typeface="微软雅黑" panose="020B0503020204020204" pitchFamily="34" charset="-122"/>
                        </a:rPr>
                        <a:t>multipart</a:t>
                      </a:r>
                      <a:r>
                        <a:rPr lang="zh-CN" sz="1400" b="1">
                          <a:effectLst/>
                          <a:latin typeface="微软雅黑" panose="020B0503020204020204" pitchFamily="34" charset="-122"/>
                          <a:ea typeface="微软雅黑" panose="020B0503020204020204" pitchFamily="34" charset="-122"/>
                        </a:rPr>
                        <a:t>（多部分）</a:t>
                      </a:r>
                      <a:endParaRPr lang="zh-CN" sz="1400" b="1">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anose="020B0503020204020204" pitchFamily="34" charset="-122"/>
                          <a:ea typeface="微软雅黑" panose="020B0503020204020204" pitchFamily="34" charset="-122"/>
                        </a:rPr>
                        <a:t>mixed, alternative, parallel, digest</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anose="020B0503020204020204" pitchFamily="34" charset="-122"/>
                          <a:ea typeface="微软雅黑" panose="020B0503020204020204" pitchFamily="34" charset="-122"/>
                        </a:rPr>
                        <a:t>多种类型的组合</a:t>
                      </a:r>
                      <a:endParaRPr lang="zh-CN" sz="1400" b="1" dirty="0">
                        <a:effectLst/>
                        <a:latin typeface="微软雅黑" panose="020B0503020204020204" pitchFamily="34" charset="-122"/>
                        <a:ea typeface="微软雅黑" panose="020B0503020204020204"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66648"/>
            <a:ext cx="8048776" cy="31198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702509"/>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51125"/>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latin typeface="微软雅黑" panose="020B0503020204020204" pitchFamily="34" charset="-122"/>
                <a:ea typeface="微软雅黑" panose="020B0503020204020204" pitchFamily="34" charset="-122"/>
              </a:rPr>
              <a:t>MIME </a:t>
            </a:r>
            <a:r>
              <a:rPr lang="zh-CN" altLang="en-US" sz="2000" b="1" dirty="0" smtClean="0">
                <a:latin typeface="微软雅黑" panose="020B0503020204020204" pitchFamily="34" charset="-122"/>
                <a:ea typeface="微软雅黑" panose="020B0503020204020204" pitchFamily="34" charset="-122"/>
              </a:rPr>
              <a:t>举例</a:t>
            </a:r>
            <a:endParaRPr lang="zh-CN" altLang="en-US" sz="2000" b="1" dirty="0">
              <a:latin typeface="微软雅黑" panose="020B0503020204020204" pitchFamily="34" charset="-122"/>
              <a:ea typeface="微软雅黑" panose="020B0503020204020204" pitchFamily="34" charset="-122"/>
            </a:endParaRPr>
          </a:p>
        </p:txBody>
      </p:sp>
      <p:sp>
        <p:nvSpPr>
          <p:cNvPr id="13" name="Text Box 4"/>
          <p:cNvSpPr txBox="1">
            <a:spLocks noChangeArrowheads="1"/>
          </p:cNvSpPr>
          <p:nvPr/>
        </p:nvSpPr>
        <p:spPr bwMode="auto">
          <a:xfrm>
            <a:off x="3158350" y="1420056"/>
            <a:ext cx="4966133" cy="2554545"/>
          </a:xfrm>
          <a:prstGeom prst="rect">
            <a:avLst/>
          </a:prstGeom>
          <a:solidFill>
            <a:srgbClr val="CCFFFF"/>
          </a:solidFill>
          <a:ln w="19050">
            <a:solidFill>
              <a:schemeClr val="tx1"/>
            </a:solidFill>
            <a:miter lim="800000"/>
          </a:ln>
          <a:effec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r>
              <a:rPr lang="en-US" altLang="zh-CN" sz="1600" b="1" dirty="0">
                <a:latin typeface="Courier New" panose="02070309020205020404" pitchFamily="49" charset="0"/>
                <a:ea typeface="宋体" panose="02010600030101010101" pitchFamily="2" charset="-122"/>
              </a:rPr>
              <a:t>From: </a:t>
            </a:r>
            <a:r>
              <a:rPr lang="en-US" altLang="zh-CN" sz="1600" b="1" dirty="0" smtClean="0">
                <a:latin typeface="Courier New" panose="02070309020205020404" pitchFamily="49" charset="0"/>
                <a:ea typeface="宋体" panose="02010600030101010101" pitchFamily="2" charset="-122"/>
              </a:rPr>
              <a:t>lionking@abc.edu </a:t>
            </a:r>
            <a:endParaRPr lang="en-US" altLang="zh-CN" sz="1600" b="1" dirty="0">
              <a:latin typeface="Courier New" panose="02070309020205020404" pitchFamily="49" charset="0"/>
              <a:ea typeface="宋体" panose="02010600030101010101" pitchFamily="2" charset="-122"/>
            </a:endParaRPr>
          </a:p>
          <a:p>
            <a:r>
              <a:rPr lang="en-US" altLang="zh-CN" sz="1600" b="1" dirty="0">
                <a:latin typeface="Courier New" panose="02070309020205020404" pitchFamily="49" charset="0"/>
                <a:ea typeface="宋体" panose="02010600030101010101" pitchFamily="2" charset="-122"/>
              </a:rPr>
              <a:t>To: </a:t>
            </a:r>
            <a:r>
              <a:rPr lang="en-US" altLang="zh-CN" sz="1600" b="1" dirty="0" smtClean="0">
                <a:latin typeface="Courier New" panose="02070309020205020404" pitchFamily="49" charset="0"/>
                <a:ea typeface="宋体" panose="02010600030101010101" pitchFamily="2" charset="-122"/>
              </a:rPr>
              <a:t>tigerwang@xyz.com </a:t>
            </a:r>
            <a:endParaRPr lang="en-US" altLang="zh-CN" sz="1600" b="1" dirty="0">
              <a:latin typeface="Courier New" panose="02070309020205020404" pitchFamily="49" charset="0"/>
              <a:ea typeface="宋体" panose="02010600030101010101" pitchFamily="2" charset="-122"/>
            </a:endParaRPr>
          </a:p>
          <a:p>
            <a:r>
              <a:rPr lang="en-US" altLang="zh-CN" sz="1600" b="1" dirty="0">
                <a:latin typeface="Courier New" panose="02070309020205020404" pitchFamily="49" charset="0"/>
                <a:ea typeface="宋体" panose="02010600030101010101" pitchFamily="2" charset="-122"/>
              </a:rPr>
              <a:t>Subject: picture of </a:t>
            </a:r>
            <a:r>
              <a:rPr lang="en-US" altLang="zh-CN" sz="1600" b="1" dirty="0" smtClean="0">
                <a:latin typeface="Courier New" panose="02070309020205020404" pitchFamily="49" charset="0"/>
                <a:ea typeface="宋体" panose="02010600030101010101" pitchFamily="2" charset="-122"/>
              </a:rPr>
              <a:t>my new home </a:t>
            </a:r>
            <a:endParaRPr lang="en-US" altLang="zh-CN" sz="1600" b="1" dirty="0">
              <a:latin typeface="Courier New" panose="02070309020205020404" pitchFamily="49" charset="0"/>
              <a:ea typeface="宋体" panose="02010600030101010101" pitchFamily="2" charset="-122"/>
            </a:endParaRPr>
          </a:p>
          <a:p>
            <a:r>
              <a:rPr lang="en-US" altLang="zh-CN" sz="1600" b="1" dirty="0">
                <a:solidFill>
                  <a:srgbClr val="FF0000"/>
                </a:solidFill>
                <a:latin typeface="Courier New" panose="02070309020205020404" pitchFamily="49" charset="0"/>
                <a:ea typeface="宋体" panose="02010600030101010101" pitchFamily="2" charset="-122"/>
              </a:rPr>
              <a:t>MIME-Version: 1.0</a:t>
            </a:r>
            <a:r>
              <a:rPr lang="en-US" altLang="zh-CN" sz="1600" b="1" dirty="0">
                <a:solidFill>
                  <a:srgbClr val="FF3300"/>
                </a:solidFill>
                <a:latin typeface="Courier New" panose="02070309020205020404" pitchFamily="49" charset="0"/>
                <a:ea typeface="宋体" panose="02010600030101010101" pitchFamily="2" charset="-122"/>
              </a:rPr>
              <a:t> </a:t>
            </a:r>
            <a:endParaRPr lang="en-US" altLang="zh-CN" sz="1600" b="1" dirty="0">
              <a:solidFill>
                <a:srgbClr val="FF3300"/>
              </a:solidFill>
              <a:latin typeface="Courier New" panose="02070309020205020404" pitchFamily="49" charset="0"/>
              <a:ea typeface="宋体" panose="02010600030101010101" pitchFamily="2" charset="-122"/>
            </a:endParaRPr>
          </a:p>
          <a:p>
            <a:r>
              <a:rPr lang="en-US" altLang="zh-CN" sz="1600" b="1" dirty="0">
                <a:solidFill>
                  <a:srgbClr val="990000"/>
                </a:solidFill>
                <a:latin typeface="Courier New" panose="02070309020205020404" pitchFamily="49" charset="0"/>
                <a:ea typeface="宋体" panose="02010600030101010101" pitchFamily="2" charset="-122"/>
              </a:rPr>
              <a:t>Content-Transfer-Encoding: base64</a:t>
            </a:r>
            <a:r>
              <a:rPr lang="en-US" altLang="zh-CN" sz="1600" b="1" dirty="0">
                <a:solidFill>
                  <a:schemeClr val="accent1"/>
                </a:solidFill>
                <a:latin typeface="Courier New" panose="02070309020205020404" pitchFamily="49" charset="0"/>
                <a:ea typeface="宋体" panose="02010600030101010101" pitchFamily="2" charset="-122"/>
              </a:rPr>
              <a:t> </a:t>
            </a:r>
            <a:endParaRPr lang="en-US" altLang="zh-CN" sz="1600" b="1" dirty="0">
              <a:solidFill>
                <a:schemeClr val="accent1"/>
              </a:solidFill>
              <a:latin typeface="Courier New" panose="02070309020205020404" pitchFamily="49" charset="0"/>
              <a:ea typeface="宋体" panose="02010600030101010101" pitchFamily="2" charset="-122"/>
            </a:endParaRPr>
          </a:p>
          <a:p>
            <a:r>
              <a:rPr lang="en-US" altLang="zh-CN" sz="1600" b="1" dirty="0">
                <a:solidFill>
                  <a:srgbClr val="0000FF"/>
                </a:solidFill>
                <a:latin typeface="Courier New" panose="02070309020205020404" pitchFamily="49" charset="0"/>
                <a:ea typeface="宋体" panose="02010600030101010101" pitchFamily="2" charset="-122"/>
              </a:rPr>
              <a:t>Content-Type: image/jpeg </a:t>
            </a:r>
            <a:endParaRPr lang="en-US" altLang="zh-CN" sz="1600" b="1" dirty="0">
              <a:solidFill>
                <a:srgbClr val="0000FF"/>
              </a:solidFill>
              <a:latin typeface="Courier New" panose="02070309020205020404" pitchFamily="49" charset="0"/>
              <a:ea typeface="宋体" panose="02010600030101010101" pitchFamily="2" charset="-122"/>
            </a:endParaRPr>
          </a:p>
          <a:p>
            <a:endParaRPr lang="en-US" altLang="zh-CN" sz="1600" b="1" dirty="0">
              <a:solidFill>
                <a:srgbClr val="0000FF"/>
              </a:solidFill>
              <a:latin typeface="Courier New" panose="02070309020205020404" pitchFamily="49" charset="0"/>
              <a:ea typeface="宋体" panose="02010600030101010101" pitchFamily="2" charset="-122"/>
            </a:endParaRPr>
          </a:p>
          <a:p>
            <a:r>
              <a:rPr lang="en-US" altLang="zh-CN" sz="1600" b="1" dirty="0">
                <a:solidFill>
                  <a:srgbClr val="008000"/>
                </a:solidFill>
                <a:latin typeface="Courier New" panose="02070309020205020404" pitchFamily="49" charset="0"/>
                <a:ea typeface="宋体" panose="02010600030101010101" pitchFamily="2" charset="-122"/>
              </a:rPr>
              <a:t>base64 encoded data ..... </a:t>
            </a:r>
            <a:endParaRPr lang="en-US" altLang="zh-CN" sz="1600" b="1" dirty="0">
              <a:solidFill>
                <a:srgbClr val="008000"/>
              </a:solidFill>
              <a:latin typeface="Courier New" panose="02070309020205020404" pitchFamily="49" charset="0"/>
              <a:ea typeface="宋体" panose="02010600030101010101" pitchFamily="2" charset="-122"/>
            </a:endParaRPr>
          </a:p>
          <a:p>
            <a:r>
              <a:rPr lang="en-US" altLang="zh-CN" sz="1600" b="1" dirty="0">
                <a:solidFill>
                  <a:srgbClr val="008000"/>
                </a:solidFill>
                <a:latin typeface="Courier New" panose="02070309020205020404" pitchFamily="49" charset="0"/>
                <a:ea typeface="宋体" panose="02010600030101010101" pitchFamily="2" charset="-122"/>
              </a:rPr>
              <a:t>......................... </a:t>
            </a:r>
            <a:endParaRPr lang="en-US" altLang="zh-CN" sz="1600" b="1" dirty="0">
              <a:solidFill>
                <a:srgbClr val="008000"/>
              </a:solidFill>
              <a:latin typeface="Courier New" panose="02070309020205020404" pitchFamily="49" charset="0"/>
              <a:ea typeface="宋体" panose="02010600030101010101" pitchFamily="2" charset="-122"/>
            </a:endParaRPr>
          </a:p>
          <a:p>
            <a:r>
              <a:rPr lang="en-US" altLang="zh-CN" sz="1600" b="1" dirty="0">
                <a:solidFill>
                  <a:srgbClr val="008000"/>
                </a:solidFill>
                <a:latin typeface="Courier New" panose="02070309020205020404" pitchFamily="49" charset="0"/>
                <a:ea typeface="宋体" panose="02010600030101010101" pitchFamily="2" charset="-122"/>
              </a:rPr>
              <a:t>......base64 encoded data</a:t>
            </a:r>
            <a:r>
              <a:rPr lang="en-US" altLang="zh-CN" sz="1600" b="1" dirty="0">
                <a:latin typeface="Courier New" panose="02070309020205020404" pitchFamily="49" charset="0"/>
                <a:ea typeface="宋体" panose="02010600030101010101" pitchFamily="2" charset="-122"/>
              </a:rPr>
              <a:t> </a:t>
            </a:r>
            <a:endParaRPr lang="en-US" altLang="zh-CN" sz="1600" b="1" dirty="0">
              <a:latin typeface="Courier New" panose="02070309020205020404" pitchFamily="49" charset="0"/>
              <a:ea typeface="宋体" panose="02010600030101010101" pitchFamily="2" charset="-122"/>
            </a:endParaRPr>
          </a:p>
        </p:txBody>
      </p:sp>
      <p:sp>
        <p:nvSpPr>
          <p:cNvPr id="16" name="Text Box 5"/>
          <p:cNvSpPr txBox="1">
            <a:spLocks noChangeArrowheads="1"/>
          </p:cNvSpPr>
          <p:nvPr/>
        </p:nvSpPr>
        <p:spPr bwMode="auto">
          <a:xfrm>
            <a:off x="766943" y="2479022"/>
            <a:ext cx="152638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r"/>
            <a:r>
              <a:rPr lang="zh-CN" altLang="en-US" sz="1400" b="1" dirty="0" smtClean="0">
                <a:solidFill>
                  <a:srgbClr val="0000FF"/>
                </a:solidFill>
                <a:latin typeface="微软雅黑" panose="020B0503020204020204" pitchFamily="34" charset="-122"/>
                <a:ea typeface="微软雅黑" panose="020B0503020204020204" pitchFamily="34" charset="-122"/>
              </a:rPr>
              <a:t>内容类型</a:t>
            </a:r>
            <a:r>
              <a:rPr lang="en-US" altLang="zh-CN" sz="1400" b="1" dirty="0" smtClean="0">
                <a:solidFill>
                  <a:srgbClr val="0000FF"/>
                </a:solidFill>
                <a:latin typeface="微软雅黑" panose="020B0503020204020204" pitchFamily="34" charset="-122"/>
                <a:ea typeface="微软雅黑" panose="020B0503020204020204" pitchFamily="34" charset="-122"/>
              </a:rPr>
              <a:t>/</a:t>
            </a:r>
            <a:r>
              <a:rPr lang="zh-CN" altLang="en-US" sz="1400" b="1" dirty="0" smtClean="0">
                <a:solidFill>
                  <a:srgbClr val="0000FF"/>
                </a:solidFill>
                <a:latin typeface="微软雅黑" panose="020B0503020204020204" pitchFamily="34" charset="-122"/>
                <a:ea typeface="微软雅黑" panose="020B0503020204020204" pitchFamily="34" charset="-122"/>
              </a:rPr>
              <a:t>子类型</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7" name="Text Box 6"/>
          <p:cNvSpPr txBox="1">
            <a:spLocks noChangeArrowheads="1"/>
          </p:cNvSpPr>
          <p:nvPr/>
        </p:nvSpPr>
        <p:spPr bwMode="auto">
          <a:xfrm>
            <a:off x="1390512" y="2057715"/>
            <a:ext cx="90281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r"/>
            <a:r>
              <a:rPr lang="zh-CN" altLang="en-US" sz="1400" b="1" dirty="0" smtClean="0">
                <a:solidFill>
                  <a:srgbClr val="990000"/>
                </a:solidFill>
                <a:latin typeface="微软雅黑" panose="020B0503020204020204" pitchFamily="34" charset="-122"/>
                <a:ea typeface="微软雅黑" panose="020B0503020204020204" pitchFamily="34" charset="-122"/>
              </a:rPr>
              <a:t>编码方法</a:t>
            </a:r>
            <a:endParaRPr lang="en-US" altLang="zh-CN" sz="1400" b="1" dirty="0">
              <a:solidFill>
                <a:srgbClr val="990000"/>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1164488" y="1619525"/>
            <a:ext cx="1128835"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r"/>
            <a:r>
              <a:rPr lang="en-US" altLang="zh-CN" sz="1400" b="1" dirty="0">
                <a:solidFill>
                  <a:srgbClr val="FF0000"/>
                </a:solidFill>
                <a:latin typeface="微软雅黑" panose="020B0503020204020204" pitchFamily="34" charset="-122"/>
                <a:ea typeface="微软雅黑" panose="020B0503020204020204" pitchFamily="34" charset="-122"/>
              </a:rPr>
              <a:t>MIME </a:t>
            </a:r>
            <a:r>
              <a:rPr lang="zh-CN" altLang="en-US" sz="1400" b="1" dirty="0" smtClean="0">
                <a:solidFill>
                  <a:srgbClr val="FF0000"/>
                </a:solidFill>
                <a:latin typeface="微软雅黑" panose="020B0503020204020204" pitchFamily="34" charset="-122"/>
                <a:ea typeface="微软雅黑" panose="020B0503020204020204" pitchFamily="34" charset="-122"/>
              </a:rPr>
              <a:t>版本</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19" name="Text Box 8"/>
          <p:cNvSpPr txBox="1">
            <a:spLocks noChangeArrowheads="1"/>
          </p:cNvSpPr>
          <p:nvPr/>
        </p:nvSpPr>
        <p:spPr bwMode="auto">
          <a:xfrm>
            <a:off x="1031439" y="3011759"/>
            <a:ext cx="126188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r"/>
            <a:r>
              <a:rPr lang="zh-CN" altLang="en-US" sz="1400" b="1" dirty="0" smtClean="0">
                <a:solidFill>
                  <a:srgbClr val="008000"/>
                </a:solidFill>
                <a:latin typeface="微软雅黑" panose="020B0503020204020204" pitchFamily="34" charset="-122"/>
                <a:ea typeface="微软雅黑" panose="020B0503020204020204" pitchFamily="34" charset="-122"/>
              </a:rPr>
              <a:t>编码后的数据</a:t>
            </a:r>
            <a:endParaRPr lang="en-US" altLang="zh-CN" sz="1400" b="1" dirty="0">
              <a:solidFill>
                <a:srgbClr val="008000"/>
              </a:solidFill>
              <a:latin typeface="微软雅黑" panose="020B0503020204020204" pitchFamily="34" charset="-122"/>
              <a:ea typeface="微软雅黑" panose="020B0503020204020204" pitchFamily="34" charset="-122"/>
            </a:endParaRPr>
          </a:p>
        </p:txBody>
      </p:sp>
      <p:sp>
        <p:nvSpPr>
          <p:cNvPr id="20" name="Line 9"/>
          <p:cNvSpPr>
            <a:spLocks noChangeShapeType="1"/>
          </p:cNvSpPr>
          <p:nvPr/>
        </p:nvSpPr>
        <p:spPr bwMode="auto">
          <a:xfrm>
            <a:off x="2219753" y="1779045"/>
            <a:ext cx="928688" cy="554038"/>
          </a:xfrm>
          <a:prstGeom prst="line">
            <a:avLst/>
          </a:prstGeom>
          <a:noFill/>
          <a:ln w="254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1" name="Line 10"/>
          <p:cNvSpPr>
            <a:spLocks noChangeShapeType="1"/>
          </p:cNvSpPr>
          <p:nvPr/>
        </p:nvSpPr>
        <p:spPr bwMode="auto">
          <a:xfrm>
            <a:off x="2219753" y="2236624"/>
            <a:ext cx="928688" cy="332968"/>
          </a:xfrm>
          <a:prstGeom prst="line">
            <a:avLst/>
          </a:prstGeom>
          <a:noFill/>
          <a:ln w="25400">
            <a:solidFill>
              <a:srgbClr val="6633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3" name="Line 11"/>
          <p:cNvSpPr>
            <a:spLocks noChangeShapeType="1"/>
          </p:cNvSpPr>
          <p:nvPr/>
        </p:nvSpPr>
        <p:spPr bwMode="auto">
          <a:xfrm>
            <a:off x="2219753" y="2659561"/>
            <a:ext cx="938597" cy="136474"/>
          </a:xfrm>
          <a:prstGeom prst="line">
            <a:avLst/>
          </a:prstGeom>
          <a:noFill/>
          <a:ln w="25400">
            <a:solidFill>
              <a:srgbClr val="0000FF"/>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5" name="Line 12"/>
          <p:cNvSpPr>
            <a:spLocks noChangeShapeType="1"/>
          </p:cNvSpPr>
          <p:nvPr/>
        </p:nvSpPr>
        <p:spPr bwMode="auto">
          <a:xfrm>
            <a:off x="2219753" y="3183658"/>
            <a:ext cx="658812" cy="256573"/>
          </a:xfrm>
          <a:prstGeom prst="line">
            <a:avLst/>
          </a:prstGeom>
          <a:noFill/>
          <a:ln w="25400">
            <a:solidFill>
              <a:srgbClr val="0099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9" name="左中括号 8"/>
          <p:cNvSpPr/>
          <p:nvPr/>
        </p:nvSpPr>
        <p:spPr>
          <a:xfrm>
            <a:off x="2933736" y="3236208"/>
            <a:ext cx="163270" cy="684149"/>
          </a:xfrm>
          <a:prstGeom prst="leftBracket">
            <a:avLst>
              <a:gd name="adj" fmla="val 0"/>
            </a:avLst>
          </a:prstGeom>
          <a:ln w="19050">
            <a:solidFill>
              <a:srgbClr val="3399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45144" y="1191028"/>
            <a:ext cx="844340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协议软件</a:t>
            </a:r>
            <a:r>
              <a:rPr lang="zh-CN" altLang="en-US" sz="2000" b="1" dirty="0" smtClean="0">
                <a:latin typeface="微软雅黑" panose="020B0503020204020204" pitchFamily="34" charset="-122"/>
                <a:ea typeface="微软雅黑" panose="020B0503020204020204" pitchFamily="34" charset="-122"/>
              </a:rPr>
              <a:t>中，给协议参数</a:t>
            </a:r>
            <a:r>
              <a:rPr lang="zh-CN" altLang="en-US" sz="2000" b="1" dirty="0">
                <a:latin typeface="微软雅黑" panose="020B0503020204020204" pitchFamily="34" charset="-122"/>
                <a:ea typeface="微软雅黑" panose="020B0503020204020204" pitchFamily="34" charset="-122"/>
              </a:rPr>
              <a:t>赋值的动作叫做</a:t>
            </a:r>
            <a:r>
              <a:rPr lang="zh-CN" altLang="en-US" sz="2000" b="1" dirty="0">
                <a:solidFill>
                  <a:srgbClr val="CC00CC"/>
                </a:solidFill>
                <a:latin typeface="微软雅黑" panose="020B0503020204020204" pitchFamily="34" charset="-122"/>
                <a:ea typeface="微软雅黑" panose="020B0503020204020204" pitchFamily="34" charset="-122"/>
              </a:rPr>
              <a:t>协议配置</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一个协议软件在使用之前必须是已正确配置的</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连接</a:t>
            </a:r>
            <a:r>
              <a:rPr lang="zh-CN" altLang="en-US" sz="2000" b="1" dirty="0">
                <a:latin typeface="微软雅黑" panose="020B0503020204020204" pitchFamily="34" charset="-122"/>
                <a:ea typeface="微软雅黑" panose="020B0503020204020204" pitchFamily="34" charset="-122"/>
              </a:rPr>
              <a:t>到互联网的计算机的协议软件需要配置</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参数</a:t>
            </a:r>
            <a:r>
              <a:rPr lang="zh-CN" altLang="en-US" sz="2000" b="1" dirty="0" smtClean="0">
                <a:latin typeface="微软雅黑" panose="020B0503020204020204" pitchFamily="34" charset="-122"/>
                <a:ea typeface="微软雅黑" panose="020B0503020204020204" pitchFamily="34" charset="-122"/>
              </a:rPr>
              <a:t>包括</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子网掩码</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默认路由器的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域名服务器的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45144" y="6913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2425421" y="649111"/>
            <a:ext cx="4293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anose="020B0503020204020204" pitchFamily="34" charset="-122"/>
                <a:ea typeface="微软雅黑" panose="020B0503020204020204" pitchFamily="34" charset="-122"/>
              </a:rPr>
              <a:t>6.6  </a:t>
            </a:r>
            <a:r>
              <a:rPr lang="zh-CN" altLang="en-US" sz="2400" b="1" dirty="0" smtClean="0">
                <a:solidFill>
                  <a:schemeClr val="bg1"/>
                </a:solidFill>
                <a:latin typeface="微软雅黑" panose="020B0503020204020204" pitchFamily="34" charset="-122"/>
                <a:ea typeface="微软雅黑" panose="020B0503020204020204" pitchFamily="34" charset="-122"/>
              </a:rPr>
              <a:t>动态</a:t>
            </a:r>
            <a:r>
              <a:rPr lang="zh-CN" altLang="en-US" sz="2400" b="1" dirty="0">
                <a:solidFill>
                  <a:schemeClr val="bg1"/>
                </a:solidFill>
                <a:latin typeface="微软雅黑" panose="020B0503020204020204" pitchFamily="34" charset="-122"/>
                <a:ea typeface="微软雅黑" panose="020B0503020204020204" pitchFamily="34" charset="-122"/>
              </a:rPr>
              <a:t>主机配置协议 </a:t>
            </a:r>
            <a:r>
              <a:rPr lang="en-US" altLang="zh-CN" sz="2400" b="1" dirty="0">
                <a:solidFill>
                  <a:schemeClr val="bg1"/>
                </a:solidFill>
                <a:latin typeface="微软雅黑" panose="020B0503020204020204" pitchFamily="34" charset="-122"/>
                <a:ea typeface="微软雅黑" panose="020B0503020204020204" pitchFamily="34" charset="-122"/>
              </a:rPr>
              <a:t>DHCP</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5371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864117" y="1411444"/>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协议配置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91194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在协议软件中给这些参数赋值的动作叫做</a:t>
            </a:r>
            <a:r>
              <a:rPr lang="zh-CN" altLang="en-US" sz="2000" b="1" dirty="0">
                <a:solidFill>
                  <a:srgbClr val="0000FF"/>
                </a:solidFill>
                <a:latin typeface="微软雅黑" panose="020B0503020204020204" pitchFamily="34" charset="-122"/>
                <a:ea typeface="微软雅黑" panose="020B0503020204020204" pitchFamily="34" charset="-122"/>
              </a:rPr>
              <a:t>协议配置</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一个软件协议在使用之前必须是已正确配置的。</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具体的配置信息有哪些则取决于协议栈。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9933"/>
            <a:ext cx="8053711"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2415981" y="596837"/>
            <a:ext cx="4326826"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举例：根域名服务器 </a:t>
            </a:r>
            <a:r>
              <a:rPr lang="en-US" altLang="zh-CN" sz="2000" b="1" dirty="0">
                <a:latin typeface="微软雅黑" panose="020B0503020204020204" pitchFamily="34" charset="-122"/>
                <a:ea typeface="微软雅黑" panose="020B0503020204020204" pitchFamily="34" charset="-122"/>
              </a:rPr>
              <a:t>L </a:t>
            </a:r>
            <a:r>
              <a:rPr lang="zh-CN" altLang="en-US" sz="2000" b="1" dirty="0">
                <a:latin typeface="微软雅黑" panose="020B0503020204020204" pitchFamily="34" charset="-122"/>
                <a:ea typeface="微软雅黑" panose="020B0503020204020204" pitchFamily="34" charset="-122"/>
              </a:rPr>
              <a:t>的地点分布图</a:t>
            </a:r>
            <a:endParaRPr lang="zh-CN" altLang="en-US" sz="2000" b="1" dirty="0">
              <a:latin typeface="微软雅黑" panose="020B0503020204020204" pitchFamily="34" charset="-122"/>
              <a:ea typeface="微软雅黑" panose="020B0503020204020204" pitchFamily="34" charset="-122"/>
            </a:endParaRPr>
          </a:p>
        </p:txBody>
      </p:sp>
      <p:sp>
        <p:nvSpPr>
          <p:cNvPr id="8" name="对角圆角矩形 7"/>
          <p:cNvSpPr/>
          <p:nvPr/>
        </p:nvSpPr>
        <p:spPr>
          <a:xfrm>
            <a:off x="545144" y="3346813"/>
            <a:ext cx="8053711" cy="1004694"/>
          </a:xfrm>
          <a:prstGeom prst="round2DiagRect">
            <a:avLst/>
          </a:prstGeom>
          <a:solidFill>
            <a:srgbClr val="00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5528" y="3403954"/>
            <a:ext cx="7671816" cy="907941"/>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600" b="1" dirty="0">
                <a:solidFill>
                  <a:schemeClr val="bg1"/>
                </a:solidFill>
                <a:latin typeface="微软雅黑" panose="020B0503020204020204" pitchFamily="34" charset="-122"/>
                <a:ea typeface="微软雅黑" panose="020B0503020204020204" pitchFamily="34" charset="-122"/>
              </a:rPr>
              <a:t> 根域名服务器并不直接把域名直接转换成 </a:t>
            </a:r>
            <a:r>
              <a:rPr lang="en-US" altLang="zh-CN" sz="1600" b="1" dirty="0">
                <a:solidFill>
                  <a:schemeClr val="bg1"/>
                </a:solidFill>
                <a:latin typeface="微软雅黑" panose="020B0503020204020204" pitchFamily="34" charset="-122"/>
                <a:ea typeface="微软雅黑" panose="020B0503020204020204" pitchFamily="34" charset="-122"/>
              </a:rPr>
              <a:t>IP </a:t>
            </a:r>
            <a:r>
              <a:rPr lang="zh-CN" altLang="en-US" sz="1600" b="1" dirty="0">
                <a:solidFill>
                  <a:schemeClr val="bg1"/>
                </a:solidFill>
                <a:latin typeface="微软雅黑" panose="020B0503020204020204" pitchFamily="34" charset="-122"/>
                <a:ea typeface="微软雅黑" panose="020B0503020204020204" pitchFamily="34" charset="-122"/>
              </a:rPr>
              <a:t>地址。</a:t>
            </a:r>
            <a:endParaRPr lang="zh-CN" altLang="en-US" sz="1600" b="1" dirty="0">
              <a:solidFill>
                <a:schemeClr val="bg1"/>
              </a:solidFill>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l"/>
            </a:pPr>
            <a:r>
              <a:rPr lang="zh-CN" altLang="en-US" sz="1600" b="1" dirty="0">
                <a:solidFill>
                  <a:schemeClr val="bg1"/>
                </a:solidFill>
                <a:latin typeface="微软雅黑" panose="020B0503020204020204" pitchFamily="34" charset="-122"/>
                <a:ea typeface="微软雅黑" panose="020B0503020204020204" pitchFamily="34" charset="-122"/>
              </a:rPr>
              <a:t> </a:t>
            </a:r>
            <a:r>
              <a:rPr lang="zh-CN" altLang="en-US" sz="1600" b="1" dirty="0" smtClean="0">
                <a:solidFill>
                  <a:schemeClr val="bg1"/>
                </a:solidFill>
                <a:latin typeface="微软雅黑" panose="020B0503020204020204" pitchFamily="34" charset="-122"/>
                <a:ea typeface="微软雅黑" panose="020B0503020204020204" pitchFamily="34" charset="-122"/>
              </a:rPr>
              <a:t>在</a:t>
            </a:r>
            <a:r>
              <a:rPr lang="zh-CN" altLang="en-US" sz="1600" b="1" dirty="0">
                <a:solidFill>
                  <a:schemeClr val="bg1"/>
                </a:solidFill>
                <a:latin typeface="微软雅黑" panose="020B0503020204020204" pitchFamily="34" charset="-122"/>
                <a:ea typeface="微软雅黑" panose="020B0503020204020204" pitchFamily="34" charset="-122"/>
              </a:rPr>
              <a:t>使用迭代查询时，根域名服务器把下一步应当</a:t>
            </a:r>
            <a:r>
              <a:rPr lang="zh-CN" altLang="en-US" sz="1600" b="1" dirty="0" smtClean="0">
                <a:solidFill>
                  <a:schemeClr val="bg1"/>
                </a:solidFill>
                <a:latin typeface="微软雅黑" panose="020B0503020204020204" pitchFamily="34" charset="-122"/>
                <a:ea typeface="微软雅黑" panose="020B0503020204020204" pitchFamily="34" charset="-122"/>
              </a:rPr>
              <a:t>找的顶级域名</a:t>
            </a:r>
            <a:r>
              <a:rPr lang="zh-CN" altLang="en-US" sz="1600" b="1" dirty="0">
                <a:solidFill>
                  <a:schemeClr val="bg1"/>
                </a:solidFill>
                <a:latin typeface="微软雅黑" panose="020B0503020204020204" pitchFamily="34" charset="-122"/>
                <a:ea typeface="微软雅黑" panose="020B0503020204020204" pitchFamily="34" charset="-122"/>
              </a:rPr>
              <a:t>服务器的 </a:t>
            </a:r>
            <a:r>
              <a:rPr lang="en-US" altLang="zh-CN" sz="1600" b="1" dirty="0">
                <a:solidFill>
                  <a:schemeClr val="bg1"/>
                </a:solidFill>
                <a:latin typeface="微软雅黑" panose="020B0503020204020204" pitchFamily="34" charset="-122"/>
                <a:ea typeface="微软雅黑" panose="020B0503020204020204" pitchFamily="34" charset="-122"/>
              </a:rPr>
              <a:t>IP </a:t>
            </a:r>
            <a:r>
              <a:rPr lang="zh-CN" altLang="en-US" sz="1600" b="1" dirty="0">
                <a:solidFill>
                  <a:schemeClr val="bg1"/>
                </a:solidFill>
                <a:latin typeface="微软雅黑" panose="020B0503020204020204" pitchFamily="34" charset="-122"/>
                <a:ea typeface="微软雅黑" panose="020B0503020204020204" pitchFamily="34" charset="-122"/>
              </a:rPr>
              <a:t>地址告诉本地域名服务器。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0" name="图片 9" descr="L-rootserver.jpg"/>
          <p:cNvPicPr/>
          <p:nvPr/>
        </p:nvPicPr>
        <p:blipFill>
          <a:blip r:embed="rId1" cstate="print"/>
          <a:stretch>
            <a:fillRect/>
          </a:stretch>
        </p:blipFill>
        <p:spPr>
          <a:xfrm>
            <a:off x="1661886" y="1030839"/>
            <a:ext cx="5838929" cy="1967108"/>
          </a:xfrm>
          <a:prstGeom prst="rect">
            <a:avLst/>
          </a:prstGeom>
        </p:spPr>
      </p:pic>
      <p:sp>
        <p:nvSpPr>
          <p:cNvPr id="2" name="矩形 1"/>
          <p:cNvSpPr/>
          <p:nvPr/>
        </p:nvSpPr>
        <p:spPr>
          <a:xfrm>
            <a:off x="2448662" y="2996936"/>
            <a:ext cx="4246675" cy="369332"/>
          </a:xfrm>
          <a:prstGeom prst="rect">
            <a:avLst/>
          </a:prstGeom>
        </p:spPr>
        <p:txBody>
          <a:bodyPr wrap="none">
            <a:spAutoFit/>
          </a:bodyPr>
          <a:lstStyle/>
          <a:p>
            <a:pPr algn="ctr"/>
            <a:r>
              <a:rPr lang="zh-CN" altLang="en-US" b="1" dirty="0">
                <a:solidFill>
                  <a:srgbClr val="0000FF"/>
                </a:solidFill>
                <a:latin typeface="微软雅黑" panose="020B0503020204020204" pitchFamily="34" charset="-122"/>
                <a:ea typeface="微软雅黑" panose="020B0503020204020204" pitchFamily="34" charset="-122"/>
              </a:rPr>
              <a:t>根域名服务器 </a:t>
            </a:r>
            <a:r>
              <a:rPr lang="en-US" altLang="zh-CN" b="1" dirty="0">
                <a:solidFill>
                  <a:srgbClr val="0000FF"/>
                </a:solidFill>
                <a:latin typeface="微软雅黑" panose="020B0503020204020204" pitchFamily="34" charset="-122"/>
                <a:ea typeface="微软雅黑" panose="020B0503020204020204" pitchFamily="34" charset="-122"/>
              </a:rPr>
              <a:t>L </a:t>
            </a:r>
            <a:r>
              <a:rPr lang="zh-CN" altLang="zh-CN" b="1" dirty="0">
                <a:solidFill>
                  <a:srgbClr val="0000FF"/>
                </a:solidFill>
                <a:latin typeface="微软雅黑" panose="020B0503020204020204" pitchFamily="34" charset="-122"/>
                <a:ea typeface="微软雅黑" panose="020B0503020204020204" pitchFamily="34" charset="-122"/>
              </a:rPr>
              <a:t>分布</a:t>
            </a:r>
            <a:r>
              <a:rPr lang="zh-CN" altLang="en-US" b="1" dirty="0">
                <a:solidFill>
                  <a:srgbClr val="0000FF"/>
                </a:solidFill>
                <a:latin typeface="微软雅黑" panose="020B0503020204020204" pitchFamily="34" charset="-122"/>
                <a:ea typeface="微软雅黑" panose="020B0503020204020204" pitchFamily="34" charset="-122"/>
              </a:rPr>
              <a:t>在世界 </a:t>
            </a:r>
            <a:r>
              <a:rPr lang="en-US" altLang="zh-CN" b="1" dirty="0">
                <a:solidFill>
                  <a:srgbClr val="0000FF"/>
                </a:solidFill>
                <a:latin typeface="微软雅黑" panose="020B0503020204020204" pitchFamily="34" charset="-122"/>
                <a:ea typeface="微软雅黑" panose="020B0503020204020204" pitchFamily="34" charset="-122"/>
              </a:rPr>
              <a:t>150 </a:t>
            </a:r>
            <a:r>
              <a:rPr lang="zh-CN" altLang="zh-CN" b="1" dirty="0">
                <a:solidFill>
                  <a:srgbClr val="0000FF"/>
                </a:solidFill>
                <a:latin typeface="微软雅黑" panose="020B0503020204020204" pitchFamily="34" charset="-122"/>
                <a:ea typeface="微软雅黑" panose="020B0503020204020204" pitchFamily="34" charset="-122"/>
              </a:rPr>
              <a:t>个地点</a:t>
            </a:r>
            <a:endParaRPr lang="zh-CN" altLang="en-US"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8620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402453" y="743932"/>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协议配置（</a:t>
            </a:r>
            <a:r>
              <a:rPr lang="zh-CN" altLang="en-US" sz="2400" b="1" dirty="0" smtClean="0">
                <a:solidFill>
                  <a:schemeClr val="bg1"/>
                </a:solidFill>
                <a:latin typeface="微软雅黑" panose="020B0503020204020204" pitchFamily="34" charset="-122"/>
                <a:ea typeface="微软雅黑" panose="020B0503020204020204" pitchFamily="34" charset="-122"/>
              </a:rPr>
              <a:t>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180421"/>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需要配置的项目</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子网</a:t>
            </a:r>
            <a:r>
              <a:rPr lang="zh-CN" altLang="en-US" sz="2000" b="1" dirty="0">
                <a:latin typeface="微软雅黑" panose="020B0503020204020204" pitchFamily="34" charset="-122"/>
                <a:ea typeface="微软雅黑" panose="020B0503020204020204" pitchFamily="34" charset="-122"/>
              </a:rPr>
              <a:t>掩码</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默认</a:t>
            </a:r>
            <a:r>
              <a:rPr lang="zh-CN" altLang="en-US" sz="2000" b="1" dirty="0">
                <a:latin typeface="微软雅黑" panose="020B0503020204020204" pitchFamily="34" charset="-122"/>
                <a:ea typeface="微软雅黑" panose="020B0503020204020204" pitchFamily="34" charset="-122"/>
              </a:rPr>
              <a:t>路由器的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域名</a:t>
            </a:r>
            <a:r>
              <a:rPr lang="zh-CN" altLang="en-US" sz="2000" b="1" dirty="0">
                <a:latin typeface="微软雅黑" panose="020B0503020204020204" pitchFamily="34" charset="-122"/>
                <a:ea typeface="微软雅黑" panose="020B0503020204020204" pitchFamily="34" charset="-122"/>
              </a:rPr>
              <a:t>服务器的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这些信息通常存储在一个配置文件中，计算机在引导过程中可以对这个文件进行存取。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0140"/>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750031" y="727869"/>
            <a:ext cx="3643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动态主机配置协议 </a:t>
            </a:r>
            <a:r>
              <a:rPr lang="en-US" altLang="zh-CN" sz="2400" b="1" dirty="0">
                <a:solidFill>
                  <a:schemeClr val="bg1"/>
                </a:solidFill>
                <a:latin typeface="微软雅黑" panose="020B0503020204020204" pitchFamily="34" charset="-122"/>
                <a:ea typeface="微软雅黑" panose="020B0503020204020204" pitchFamily="34" charset="-122"/>
              </a:rPr>
              <a:t>DHCP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77982" y="1164358"/>
            <a:ext cx="814560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互联网广泛使用的</a:t>
            </a:r>
            <a:r>
              <a:rPr lang="zh-CN" altLang="en-US" sz="2000" b="1" dirty="0">
                <a:solidFill>
                  <a:srgbClr val="0000FF"/>
                </a:solidFill>
                <a:latin typeface="微软雅黑" panose="020B0503020204020204" pitchFamily="34" charset="-122"/>
                <a:ea typeface="微软雅黑" panose="020B0503020204020204" pitchFamily="34" charset="-122"/>
              </a:rPr>
              <a:t>动态主机配置协议 </a:t>
            </a:r>
            <a:r>
              <a:rPr lang="en-US" altLang="zh-CN" sz="2000" b="1" dirty="0">
                <a:solidFill>
                  <a:srgbClr val="0000FF"/>
                </a:solidFill>
                <a:latin typeface="微软雅黑" panose="020B0503020204020204" pitchFamily="34" charset="-122"/>
                <a:ea typeface="微软雅黑" panose="020B0503020204020204" pitchFamily="34" charset="-122"/>
              </a:rPr>
              <a:t>DHCP </a:t>
            </a:r>
            <a:r>
              <a:rPr lang="en-US" altLang="zh-CN" sz="2000" b="1" dirty="0">
                <a:latin typeface="微软雅黑" panose="020B0503020204020204" pitchFamily="34" charset="-122"/>
                <a:ea typeface="微软雅黑" panose="020B0503020204020204" pitchFamily="34" charset="-122"/>
              </a:rPr>
              <a:t>(Dynamic Host Configuration Protocol) </a:t>
            </a:r>
            <a:r>
              <a:rPr lang="zh-CN" altLang="en-US" sz="2000" b="1" dirty="0">
                <a:latin typeface="微软雅黑" panose="020B0503020204020204" pitchFamily="34" charset="-122"/>
                <a:ea typeface="微软雅黑" panose="020B0503020204020204" pitchFamily="34" charset="-122"/>
              </a:rPr>
              <a:t>提供了</a:t>
            </a:r>
            <a:r>
              <a:rPr lang="zh-CN" altLang="en-US" sz="2000" b="1" dirty="0">
                <a:solidFill>
                  <a:srgbClr val="0000FF"/>
                </a:solidFill>
                <a:latin typeface="微软雅黑" panose="020B0503020204020204" pitchFamily="34" charset="-122"/>
                <a:ea typeface="微软雅黑" panose="020B0503020204020204" pitchFamily="34" charset="-122"/>
              </a:rPr>
              <a:t>即插即用连网</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(plug-and-play networking) </a:t>
            </a:r>
            <a:r>
              <a:rPr lang="zh-CN" altLang="en-US" sz="2000" b="1" dirty="0">
                <a:latin typeface="微软雅黑" panose="020B0503020204020204" pitchFamily="34" charset="-122"/>
                <a:ea typeface="微软雅黑" panose="020B0503020204020204" pitchFamily="34" charset="-122"/>
              </a:rPr>
              <a:t>的机制。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这种机制允许一台计算机加入新的网络和</a:t>
            </a:r>
            <a:r>
              <a:rPr lang="zh-CN" altLang="en-US" sz="2000" b="1" dirty="0" smtClean="0">
                <a:latin typeface="微软雅黑" panose="020B0503020204020204" pitchFamily="34" charset="-122"/>
                <a:ea typeface="微软雅黑" panose="020B0503020204020204" pitchFamily="34" charset="-122"/>
              </a:rPr>
              <a:t>获取 </a:t>
            </a:r>
            <a:r>
              <a:rPr lang="en-US" altLang="zh-CN" sz="2000" b="1" dirty="0" smtClean="0">
                <a:latin typeface="微软雅黑" panose="020B0503020204020204" pitchFamily="34" charset="-122"/>
                <a:ea typeface="微软雅黑" panose="020B0503020204020204" pitchFamily="34" charset="-122"/>
              </a:rPr>
              <a:t>IP </a:t>
            </a:r>
            <a:r>
              <a:rPr lang="zh-CN" altLang="en-US" sz="2000" b="1" dirty="0" smtClean="0">
                <a:latin typeface="微软雅黑" panose="020B0503020204020204" pitchFamily="34" charset="-122"/>
                <a:ea typeface="微软雅黑" panose="020B0503020204020204" pitchFamily="34" charset="-122"/>
              </a:rPr>
              <a:t>地址，而</a:t>
            </a:r>
            <a:r>
              <a:rPr lang="zh-CN" altLang="en-US" sz="2000" b="1" dirty="0">
                <a:latin typeface="微软雅黑" panose="020B0503020204020204" pitchFamily="34" charset="-122"/>
                <a:ea typeface="微软雅黑" panose="020B0503020204020204" pitchFamily="34" charset="-122"/>
              </a:rPr>
              <a:t>不用</a:t>
            </a:r>
            <a:r>
              <a:rPr lang="zh-CN" altLang="en-US" sz="2000" b="1" dirty="0" smtClean="0">
                <a:latin typeface="微软雅黑" panose="020B0503020204020204" pitchFamily="34" charset="-122"/>
                <a:ea typeface="微软雅黑" panose="020B0503020204020204" pitchFamily="34" charset="-122"/>
              </a:rPr>
              <a:t>手工配置。</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DHCP</a:t>
            </a:r>
            <a:r>
              <a:rPr lang="zh-CN" altLang="en-US" sz="2000" b="1" dirty="0">
                <a:latin typeface="微软雅黑" panose="020B0503020204020204" pitchFamily="34" charset="-122"/>
                <a:ea typeface="微软雅黑" panose="020B0503020204020204" pitchFamily="34" charset="-122"/>
              </a:rPr>
              <a:t>给运行服务器软件、且位置固定的计算机指派一个</a:t>
            </a:r>
            <a:r>
              <a:rPr lang="zh-CN" altLang="en-US" sz="2000" b="1" dirty="0" smtClean="0">
                <a:latin typeface="微软雅黑" panose="020B0503020204020204" pitchFamily="34" charset="-122"/>
                <a:ea typeface="微软雅黑" panose="020B0503020204020204" pitchFamily="34" charset="-122"/>
              </a:rPr>
              <a:t>永久地址，给运行客户端软件的计算机分配一个临时地址。</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075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437445" y="588484"/>
            <a:ext cx="4269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DHCP </a:t>
            </a:r>
            <a:r>
              <a:rPr lang="zh-CN" altLang="en-US" sz="2400" b="1" dirty="0">
                <a:solidFill>
                  <a:schemeClr val="bg1"/>
                </a:solidFill>
                <a:latin typeface="微软雅黑" panose="020B0503020204020204" pitchFamily="34" charset="-122"/>
                <a:ea typeface="微软雅黑" panose="020B0503020204020204" pitchFamily="34" charset="-122"/>
              </a:rPr>
              <a:t>使用</a:t>
            </a:r>
            <a:r>
              <a:rPr lang="zh-CN" altLang="en-US" sz="2400" b="1" dirty="0" smtClean="0">
                <a:solidFill>
                  <a:schemeClr val="bg1"/>
                </a:solidFill>
                <a:latin typeface="微软雅黑" panose="020B0503020204020204" pitchFamily="34" charset="-122"/>
                <a:ea typeface="微软雅黑" panose="020B0503020204020204" pitchFamily="34" charset="-122"/>
              </a:rPr>
              <a:t>客户 </a:t>
            </a: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服务器</a:t>
            </a:r>
            <a:r>
              <a:rPr lang="zh-CN" altLang="en-US" sz="2400" b="1" dirty="0">
                <a:solidFill>
                  <a:schemeClr val="bg1"/>
                </a:solidFill>
                <a:latin typeface="微软雅黑" panose="020B0503020204020204" pitchFamily="34" charset="-122"/>
                <a:ea typeface="微软雅黑" panose="020B0503020204020204" pitchFamily="34" charset="-122"/>
              </a:rPr>
              <a:t>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006685"/>
            <a:ext cx="804877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需要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地址的主机在启动时就向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a:t>
            </a:r>
            <a:r>
              <a:rPr lang="zh-CN" altLang="en-US" sz="2000" b="1" dirty="0">
                <a:solidFill>
                  <a:srgbClr val="0000FF"/>
                </a:solidFill>
                <a:latin typeface="微软雅黑" panose="020B0503020204020204" pitchFamily="34" charset="-122"/>
                <a:ea typeface="微软雅黑" panose="020B0503020204020204" pitchFamily="34" charset="-122"/>
              </a:rPr>
              <a:t>广播发送</a:t>
            </a:r>
            <a:r>
              <a:rPr lang="zh-CN" altLang="en-US" sz="2000" b="1" dirty="0">
                <a:latin typeface="微软雅黑" panose="020B0503020204020204" pitchFamily="34" charset="-122"/>
                <a:ea typeface="微软雅黑" panose="020B0503020204020204" pitchFamily="34" charset="-122"/>
              </a:rPr>
              <a:t>发现</a:t>
            </a:r>
            <a:r>
              <a:rPr lang="zh-CN" altLang="en-US" sz="2000" b="1" dirty="0" smtClean="0">
                <a:latin typeface="微软雅黑" panose="020B0503020204020204" pitchFamily="34" charset="-122"/>
                <a:ea typeface="微软雅黑" panose="020B0503020204020204" pitchFamily="34" charset="-122"/>
              </a:rPr>
              <a:t>报文</a:t>
            </a:r>
            <a:endParaRPr lang="en-US" altLang="zh-CN" sz="2000" b="1" dirty="0" smtClean="0">
              <a:latin typeface="微软雅黑" panose="020B0503020204020204" pitchFamily="34" charset="-122"/>
              <a:ea typeface="微软雅黑" panose="020B0503020204020204" pitchFamily="34" charset="-122"/>
            </a:endParaRPr>
          </a:p>
          <a:p>
            <a:pPr marL="265430" eaLnBrk="0" hangingPunct="0">
              <a:lnSpc>
                <a:spcPts val="3300"/>
              </a:lnSpc>
              <a:buClr>
                <a:srgbClr val="0070C0"/>
              </a:buClr>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DHCPDISCOVER</a:t>
            </a:r>
            <a:r>
              <a:rPr lang="zh-CN" altLang="en-US" sz="2000" b="1" dirty="0">
                <a:latin typeface="微软雅黑" panose="020B0503020204020204" pitchFamily="34" charset="-122"/>
                <a:ea typeface="微软雅黑" panose="020B0503020204020204" pitchFamily="34" charset="-122"/>
              </a:rPr>
              <a:t>），这时该主机就成为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客户。</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本地网络上所有主机都能收到此广播报文，但只有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服务器才回答此广播报文。</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服务器先在其数据库中查找该计算机的配置信息。若找到，则返回找到的信息。若找不到，则从服务器的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地址池 </a:t>
            </a:r>
            <a:r>
              <a:rPr lang="en-US" altLang="zh-CN" sz="2000" b="1" dirty="0">
                <a:latin typeface="微软雅黑" panose="020B0503020204020204" pitchFamily="34" charset="-122"/>
                <a:ea typeface="微软雅黑" panose="020B0503020204020204" pitchFamily="34" charset="-122"/>
              </a:rPr>
              <a:t>(address pool) </a:t>
            </a:r>
            <a:r>
              <a:rPr lang="zh-CN" altLang="en-US" sz="2000" b="1" dirty="0">
                <a:latin typeface="微软雅黑" panose="020B0503020204020204" pitchFamily="34" charset="-122"/>
                <a:ea typeface="微软雅黑" panose="020B0503020204020204" pitchFamily="34" charset="-122"/>
              </a:rPr>
              <a:t>中取一个地址分配给该计算机。</a:t>
            </a:r>
            <a:r>
              <a:rPr lang="en-US" altLang="zh-CN" sz="2000" b="1" dirty="0" smtClean="0">
                <a:latin typeface="微软雅黑" panose="020B0503020204020204" pitchFamily="34" charset="-122"/>
                <a:ea typeface="微软雅黑" panose="020B0503020204020204" pitchFamily="34" charset="-122"/>
              </a:rPr>
              <a:t>DHCP</a:t>
            </a:r>
            <a:r>
              <a:rPr lang="zh-CN" altLang="en-US" sz="2000" b="1" dirty="0" smtClean="0">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的回答报文叫做提供</a:t>
            </a:r>
            <a:r>
              <a:rPr lang="zh-CN" altLang="en-US" sz="2000" b="1" dirty="0" smtClean="0">
                <a:latin typeface="微软雅黑" panose="020B0503020204020204" pitchFamily="34" charset="-122"/>
                <a:ea typeface="微软雅黑" panose="020B0503020204020204" pitchFamily="34" charset="-122"/>
              </a:rPr>
              <a:t>报文（</a:t>
            </a:r>
            <a:r>
              <a:rPr lang="en-US" altLang="zh-CN" sz="2000" b="1" dirty="0" smtClean="0">
                <a:latin typeface="微软雅黑" panose="020B0503020204020204" pitchFamily="34" charset="-122"/>
                <a:ea typeface="微软雅黑" panose="020B0503020204020204" pitchFamily="34" charset="-122"/>
              </a:rPr>
              <a:t>DHCPOFFER</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2306271"/>
            <a:ext cx="8048776" cy="19719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83846"/>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365584" y="641575"/>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DHCP </a:t>
            </a:r>
            <a:r>
              <a:rPr lang="zh-CN" altLang="en-US" sz="2400" b="1" dirty="0" smtClean="0">
                <a:solidFill>
                  <a:schemeClr val="bg1"/>
                </a:solidFill>
                <a:latin typeface="微软雅黑" panose="020B0503020204020204" pitchFamily="34" charset="-122"/>
                <a:ea typeface="微软雅黑" panose="020B0503020204020204" pitchFamily="34" charset="-122"/>
              </a:rPr>
              <a:t>工作方式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059776"/>
            <a:ext cx="8048777"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DHCP </a:t>
            </a:r>
            <a:r>
              <a:rPr lang="zh-CN" altLang="en-US" sz="2000" b="1" dirty="0" smtClean="0">
                <a:latin typeface="微软雅黑" panose="020B0503020204020204" pitchFamily="34" charset="-122"/>
                <a:ea typeface="微软雅黑" panose="020B0503020204020204" pitchFamily="34" charset="-122"/>
              </a:rPr>
              <a:t>使用</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a:t>
            </a:r>
            <a:r>
              <a:rPr lang="zh-CN" altLang="en-US" sz="2000" b="1" dirty="0" smtClean="0">
                <a:latin typeface="微软雅黑" panose="020B0503020204020204" pitchFamily="34" charset="-122"/>
                <a:ea typeface="微软雅黑" panose="020B0503020204020204" pitchFamily="34" charset="-122"/>
              </a:rPr>
              <a:t>方式，采用</a:t>
            </a:r>
            <a:r>
              <a:rPr lang="zh-CN" altLang="en-US" sz="2000" b="1" dirty="0">
                <a:latin typeface="微软雅黑" panose="020B0503020204020204" pitchFamily="34" charset="-122"/>
                <a:ea typeface="微软雅黑" panose="020B0503020204020204" pitchFamily="34" charset="-122"/>
              </a:rPr>
              <a:t>请求</a:t>
            </a:r>
            <a:r>
              <a:rPr lang="en-US" altLang="zh-CN"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应答方式</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DHCP </a:t>
            </a:r>
            <a:r>
              <a:rPr lang="zh-CN" altLang="en-US" sz="2000" b="1" dirty="0" smtClean="0">
                <a:latin typeface="微软雅黑" panose="020B0503020204020204" pitchFamily="34" charset="-122"/>
                <a:ea typeface="微软雅黑" panose="020B0503020204020204" pitchFamily="34" charset="-122"/>
              </a:rPr>
              <a:t>基于 </a:t>
            </a:r>
            <a:r>
              <a:rPr lang="en-US" altLang="zh-CN" sz="2000" b="1" dirty="0" smtClean="0">
                <a:latin typeface="微软雅黑" panose="020B0503020204020204" pitchFamily="34" charset="-122"/>
                <a:ea typeface="微软雅黑" panose="020B0503020204020204" pitchFamily="34" charset="-122"/>
              </a:rPr>
              <a:t>UDP </a:t>
            </a:r>
            <a:r>
              <a:rPr lang="zh-CN" altLang="en-US" sz="2000" b="1" dirty="0" smtClean="0">
                <a:latin typeface="微软雅黑" panose="020B0503020204020204" pitchFamily="34" charset="-122"/>
                <a:ea typeface="微软雅黑" panose="020B0503020204020204" pitchFamily="34" charset="-122"/>
              </a:rPr>
              <a:t>工作，</a:t>
            </a:r>
            <a:r>
              <a:rPr lang="en-US" altLang="zh-CN" sz="2000" b="1" dirty="0" smtClean="0">
                <a:latin typeface="微软雅黑" panose="020B0503020204020204" pitchFamily="34" charset="-122"/>
                <a:ea typeface="微软雅黑" panose="020B0503020204020204" pitchFamily="34" charset="-122"/>
              </a:rPr>
              <a:t>DHCP </a:t>
            </a:r>
            <a:r>
              <a:rPr lang="zh-CN" altLang="en-US" sz="2000" b="1" dirty="0" smtClean="0">
                <a:latin typeface="微软雅黑" panose="020B0503020204020204" pitchFamily="34" charset="-122"/>
                <a:ea typeface="微软雅黑" panose="020B0503020204020204" pitchFamily="34" charset="-122"/>
              </a:rPr>
              <a:t>服务器运行在 </a:t>
            </a:r>
            <a:r>
              <a:rPr lang="en-US" altLang="zh-CN" sz="2000" b="1" dirty="0" smtClean="0">
                <a:latin typeface="微软雅黑" panose="020B0503020204020204" pitchFamily="34" charset="-122"/>
                <a:ea typeface="微软雅黑" panose="020B0503020204020204" pitchFamily="34" charset="-122"/>
              </a:rPr>
              <a:t>67 </a:t>
            </a:r>
            <a:r>
              <a:rPr lang="zh-CN" altLang="en-US" sz="2000" b="1" dirty="0" smtClean="0">
                <a:latin typeface="微软雅黑" panose="020B0503020204020204" pitchFamily="34" charset="-122"/>
                <a:ea typeface="微软雅黑" panose="020B0503020204020204" pitchFamily="34" charset="-122"/>
              </a:rPr>
              <a:t>号端口，</a:t>
            </a:r>
            <a:r>
              <a:rPr lang="en-US" altLang="zh-CN" sz="2000" b="1" dirty="0">
                <a:latin typeface="微软雅黑" panose="020B0503020204020204" pitchFamily="34" charset="-122"/>
                <a:ea typeface="微软雅黑" panose="020B0503020204020204" pitchFamily="34" charset="-122"/>
              </a:rPr>
              <a:t> DHCP</a:t>
            </a:r>
            <a:r>
              <a:rPr lang="zh-CN" altLang="en-US" sz="2000" b="1" dirty="0" smtClean="0">
                <a:latin typeface="微软雅黑" panose="020B0503020204020204" pitchFamily="34" charset="-122"/>
                <a:ea typeface="微软雅黑" panose="020B0503020204020204" pitchFamily="34" charset="-122"/>
              </a:rPr>
              <a:t>客户运行在 </a:t>
            </a:r>
            <a:r>
              <a:rPr lang="en-US" altLang="zh-CN" sz="2000" b="1" dirty="0" smtClean="0">
                <a:latin typeface="微软雅黑" panose="020B0503020204020204" pitchFamily="34" charset="-122"/>
                <a:ea typeface="微软雅黑" panose="020B0503020204020204" pitchFamily="34" charset="-122"/>
              </a:rPr>
              <a:t>68 </a:t>
            </a:r>
            <a:r>
              <a:rPr lang="zh-CN" altLang="en-US" sz="2000" b="1" dirty="0" smtClean="0">
                <a:latin typeface="微软雅黑" panose="020B0503020204020204" pitchFamily="34" charset="-122"/>
                <a:ea typeface="微软雅黑" panose="020B0503020204020204" pitchFamily="34" charset="-122"/>
              </a:rPr>
              <a:t>号端口。</a:t>
            </a:r>
            <a:endParaRPr lang="zh-CN" altLang="en-US" sz="2000"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996962" y="2555702"/>
            <a:ext cx="4918841" cy="1475407"/>
            <a:chOff x="1996962" y="2450061"/>
            <a:chExt cx="4918841" cy="1475407"/>
          </a:xfrm>
        </p:grpSpPr>
        <p:sp>
          <p:nvSpPr>
            <p:cNvPr id="8" name="矩形 7"/>
            <p:cNvSpPr/>
            <p:nvPr/>
          </p:nvSpPr>
          <p:spPr>
            <a:xfrm>
              <a:off x="1996962" y="2606571"/>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DHCP </a:t>
              </a:r>
              <a:r>
                <a:rPr lang="zh-CN" altLang="en-US" sz="1100" b="1" dirty="0" smtClean="0">
                  <a:solidFill>
                    <a:schemeClr val="tx1"/>
                  </a:solidFill>
                  <a:latin typeface="微软雅黑" panose="020B0503020204020204" pitchFamily="34" charset="-122"/>
                  <a:ea typeface="微软雅黑" panose="020B0503020204020204" pitchFamily="34" charset="-122"/>
                </a:rPr>
                <a:t>客户</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5917317" y="2606571"/>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smtClean="0">
                  <a:solidFill>
                    <a:schemeClr val="bg1"/>
                  </a:solidFill>
                  <a:latin typeface="微软雅黑" panose="020B0503020204020204" pitchFamily="34" charset="-122"/>
                  <a:ea typeface="微软雅黑" panose="020B0503020204020204" pitchFamily="34" charset="-122"/>
                </a:rPr>
                <a:t>DHCP </a:t>
              </a:r>
              <a:r>
                <a:rPr lang="zh-CN" altLang="en-US" sz="1100" b="1" dirty="0" smtClean="0">
                  <a:solidFill>
                    <a:schemeClr val="bg1"/>
                  </a:solidFill>
                  <a:latin typeface="微软雅黑" panose="020B0503020204020204" pitchFamily="34" charset="-122"/>
                  <a:ea typeface="微软雅黑" panose="020B0503020204020204" pitchFamily="34" charset="-122"/>
                </a:rPr>
                <a:t>客户</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496907" y="2680141"/>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anose="020B0503020204020204" pitchFamily="34" charset="-122"/>
                  <a:ea typeface="微软雅黑" panose="020B0503020204020204" pitchFamily="34" charset="-122"/>
                </a:rPr>
                <a:t>67</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1996962" y="3137195"/>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DHCP </a:t>
              </a:r>
              <a:r>
                <a:rPr lang="zh-CN" altLang="en-US" sz="1100" b="1" dirty="0" smtClean="0">
                  <a:solidFill>
                    <a:schemeClr val="tx1"/>
                  </a:solidFill>
                  <a:latin typeface="微软雅黑" panose="020B0503020204020204" pitchFamily="34" charset="-122"/>
                  <a:ea typeface="微软雅黑" panose="020B0503020204020204" pitchFamily="34" charset="-122"/>
                </a:rPr>
                <a:t>客户</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5917317" y="3137195"/>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smtClean="0">
                  <a:solidFill>
                    <a:schemeClr val="bg1"/>
                  </a:solidFill>
                  <a:latin typeface="微软雅黑" panose="020B0503020204020204" pitchFamily="34" charset="-122"/>
                  <a:ea typeface="微软雅黑" panose="020B0503020204020204" pitchFamily="34" charset="-122"/>
                </a:rPr>
                <a:t>DHCP </a:t>
              </a:r>
              <a:r>
                <a:rPr lang="zh-CN" altLang="en-US" sz="1100" b="1" dirty="0" smtClean="0">
                  <a:solidFill>
                    <a:schemeClr val="bg1"/>
                  </a:solidFill>
                  <a:latin typeface="微软雅黑" panose="020B0503020204020204" pitchFamily="34" charset="-122"/>
                  <a:ea typeface="微软雅黑" panose="020B0503020204020204" pitchFamily="34" charset="-122"/>
                </a:rPr>
                <a:t>客户</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5496907" y="3210765"/>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anose="020B0503020204020204" pitchFamily="34" charset="-122"/>
                  <a:ea typeface="微软雅黑" panose="020B0503020204020204" pitchFamily="34" charset="-122"/>
                </a:rPr>
                <a:t>67</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2991405" y="3210765"/>
              <a:ext cx="420410" cy="126122"/>
            </a:xfrm>
            <a:prstGeom prst="rect">
              <a:avLst/>
            </a:prstGeom>
            <a:solidFill>
              <a:srgbClr val="66FF66"/>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anose="020B0503020204020204" pitchFamily="34" charset="-122"/>
                  <a:ea typeface="微软雅黑" panose="020B0503020204020204" pitchFamily="34" charset="-122"/>
                </a:rPr>
                <a:t>68</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1996962" y="3673224"/>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smtClean="0">
                  <a:solidFill>
                    <a:schemeClr val="tx1"/>
                  </a:solidFill>
                  <a:latin typeface="微软雅黑" panose="020B0503020204020204" pitchFamily="34" charset="-122"/>
                  <a:ea typeface="微软雅黑" panose="020B0503020204020204" pitchFamily="34" charset="-122"/>
                </a:rPr>
                <a:t>DHCP </a:t>
              </a:r>
              <a:r>
                <a:rPr lang="zh-CN" altLang="en-US" sz="1100" b="1" dirty="0" smtClean="0">
                  <a:solidFill>
                    <a:schemeClr val="tx1"/>
                  </a:solidFill>
                  <a:latin typeface="微软雅黑" panose="020B0503020204020204" pitchFamily="34" charset="-122"/>
                  <a:ea typeface="微软雅黑" panose="020B0503020204020204" pitchFamily="34" charset="-122"/>
                </a:rPr>
                <a:t>客户</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5917317" y="3673224"/>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smtClean="0">
                  <a:solidFill>
                    <a:schemeClr val="bg1"/>
                  </a:solidFill>
                  <a:latin typeface="微软雅黑" panose="020B0503020204020204" pitchFamily="34" charset="-122"/>
                  <a:ea typeface="微软雅黑" panose="020B0503020204020204" pitchFamily="34" charset="-122"/>
                </a:rPr>
                <a:t>DHCP </a:t>
              </a:r>
              <a:r>
                <a:rPr lang="zh-CN" altLang="en-US" sz="1100" b="1" dirty="0" smtClean="0">
                  <a:solidFill>
                    <a:schemeClr val="bg1"/>
                  </a:solidFill>
                  <a:latin typeface="微软雅黑" panose="020B0503020204020204" pitchFamily="34" charset="-122"/>
                  <a:ea typeface="微软雅黑" panose="020B0503020204020204" pitchFamily="34" charset="-122"/>
                </a:rPr>
                <a:t>客户</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5496907" y="3746794"/>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anose="020B0503020204020204" pitchFamily="34" charset="-122"/>
                  <a:ea typeface="微软雅黑" panose="020B0503020204020204" pitchFamily="34" charset="-122"/>
                </a:rPr>
                <a:t>67</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2991405" y="3746794"/>
              <a:ext cx="420410" cy="126122"/>
            </a:xfrm>
            <a:prstGeom prst="rect">
              <a:avLst/>
            </a:prstGeom>
            <a:solidFill>
              <a:srgbClr val="66FF66"/>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anose="020B0503020204020204" pitchFamily="34" charset="-122"/>
                  <a:ea typeface="微软雅黑" panose="020B0503020204020204" pitchFamily="34" charset="-122"/>
                </a:rPr>
                <a:t>68</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cxnSp>
          <p:nvCxnSpPr>
            <p:cNvPr id="21" name="直接箭头连接符 20"/>
            <p:cNvCxnSpPr>
              <a:stCxn id="15" idx="3"/>
              <a:endCxn id="14" idx="1"/>
            </p:cNvCxnSpPr>
            <p:nvPr/>
          </p:nvCxnSpPr>
          <p:spPr>
            <a:xfrm>
              <a:off x="3411815" y="3273826"/>
              <a:ext cx="2085092" cy="0"/>
            </a:xfrm>
            <a:prstGeom prst="straightConnector1">
              <a:avLst/>
            </a:prstGeom>
            <a:ln w="28575">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926822" y="3179235"/>
              <a:ext cx="1032035" cy="178674"/>
            </a:xfrm>
            <a:prstGeom prst="rect">
              <a:avLst/>
            </a:prstGeom>
            <a:solidFill>
              <a:srgbClr val="00FF99"/>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b="1" dirty="0" smtClean="0">
                  <a:solidFill>
                    <a:schemeClr val="tx1"/>
                  </a:solidFill>
                  <a:latin typeface="微软雅黑" panose="020B0503020204020204" pitchFamily="34" charset="-122"/>
                  <a:ea typeface="微软雅黑" panose="020B0503020204020204" pitchFamily="34" charset="-122"/>
                </a:rPr>
                <a:t>请求</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cxnSp>
          <p:nvCxnSpPr>
            <p:cNvPr id="24" name="直接箭头连接符 23"/>
            <p:cNvCxnSpPr>
              <a:stCxn id="18" idx="1"/>
              <a:endCxn id="19" idx="3"/>
            </p:cNvCxnSpPr>
            <p:nvPr/>
          </p:nvCxnSpPr>
          <p:spPr>
            <a:xfrm flipH="1">
              <a:off x="3411815" y="3809855"/>
              <a:ext cx="2085092" cy="0"/>
            </a:xfrm>
            <a:prstGeom prst="straightConnector1">
              <a:avLst/>
            </a:prstGeom>
            <a:ln w="28575">
              <a:solidFill>
                <a:srgbClr val="CC00CC"/>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3926822" y="3715264"/>
              <a:ext cx="1032035" cy="178674"/>
            </a:xfrm>
            <a:prstGeom prst="rect">
              <a:avLst/>
            </a:prstGeom>
            <a:solidFill>
              <a:srgbClr val="66FFFF"/>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b="1" dirty="0">
                  <a:solidFill>
                    <a:schemeClr val="tx1"/>
                  </a:solidFill>
                  <a:latin typeface="微软雅黑" panose="020B0503020204020204" pitchFamily="34" charset="-122"/>
                  <a:ea typeface="微软雅黑" panose="020B0503020204020204" pitchFamily="34" charset="-122"/>
                </a:rPr>
                <a:t>应答</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5231438" y="2450061"/>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b="1" dirty="0">
                  <a:latin typeface="微软雅黑" panose="020B0503020204020204" pitchFamily="34" charset="-122"/>
                  <a:ea typeface="微软雅黑" panose="020B0503020204020204" pitchFamily="34" charset="-122"/>
                </a:rPr>
                <a:t>被动打开</a:t>
              </a:r>
              <a:endParaRPr lang="zh-CN" altLang="en-US" sz="1000" b="1" dirty="0">
                <a:latin typeface="微软雅黑" panose="020B0503020204020204" pitchFamily="34" charset="-122"/>
                <a:ea typeface="微软雅黑" panose="020B0503020204020204" pitchFamily="34" charset="-122"/>
              </a:endParaRPr>
            </a:p>
          </p:txBody>
        </p:sp>
        <p:sp>
          <p:nvSpPr>
            <p:cNvPr id="31" name="矩形 30"/>
            <p:cNvSpPr/>
            <p:nvPr/>
          </p:nvSpPr>
          <p:spPr>
            <a:xfrm>
              <a:off x="5357558" y="2764225"/>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smtClean="0">
                  <a:latin typeface="微软雅黑" panose="020B0503020204020204" pitchFamily="34" charset="-122"/>
                  <a:ea typeface="微软雅黑" panose="020B0503020204020204" pitchFamily="34" charset="-122"/>
                </a:rPr>
                <a:t>UDP</a:t>
              </a:r>
              <a:endParaRPr lang="zh-CN" altLang="en-US" sz="1000" b="1" dirty="0">
                <a:latin typeface="微软雅黑" panose="020B0503020204020204" pitchFamily="34" charset="-122"/>
                <a:ea typeface="微软雅黑" panose="020B0503020204020204" pitchFamily="34" charset="-122"/>
              </a:endParaRPr>
            </a:p>
          </p:txBody>
        </p:sp>
        <p:sp>
          <p:nvSpPr>
            <p:cNvPr id="32" name="矩形 31"/>
            <p:cNvSpPr/>
            <p:nvPr/>
          </p:nvSpPr>
          <p:spPr>
            <a:xfrm>
              <a:off x="2938855" y="2980685"/>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000" b="1" dirty="0">
                  <a:latin typeface="微软雅黑" panose="020B0503020204020204" pitchFamily="34" charset="-122"/>
                  <a:ea typeface="微软雅黑" panose="020B0503020204020204" pitchFamily="34" charset="-122"/>
                </a:rPr>
                <a:t>主动</a:t>
              </a:r>
              <a:r>
                <a:rPr lang="zh-CN" altLang="en-US" sz="1000" b="1" dirty="0" smtClean="0">
                  <a:latin typeface="微软雅黑" panose="020B0503020204020204" pitchFamily="34" charset="-122"/>
                  <a:ea typeface="微软雅黑" panose="020B0503020204020204" pitchFamily="34" charset="-122"/>
                </a:rPr>
                <a:t>打开</a:t>
              </a:r>
              <a:endParaRPr lang="zh-CN" altLang="en-US" sz="1000" b="1" dirty="0">
                <a:latin typeface="微软雅黑" panose="020B0503020204020204" pitchFamily="34" charset="-122"/>
                <a:ea typeface="微软雅黑" panose="020B0503020204020204" pitchFamily="34" charset="-122"/>
              </a:endParaRPr>
            </a:p>
          </p:txBody>
        </p:sp>
        <p:sp>
          <p:nvSpPr>
            <p:cNvPr id="33" name="矩形 32"/>
            <p:cNvSpPr/>
            <p:nvPr/>
          </p:nvSpPr>
          <p:spPr>
            <a:xfrm>
              <a:off x="2854775" y="3284339"/>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b="1" dirty="0" smtClean="0">
                  <a:latin typeface="微软雅黑" panose="020B0503020204020204" pitchFamily="34" charset="-122"/>
                  <a:ea typeface="微软雅黑" panose="020B0503020204020204" pitchFamily="34" charset="-122"/>
                </a:rPr>
                <a:t>UDP</a:t>
              </a:r>
              <a:endParaRPr lang="zh-CN" altLang="en-US" sz="10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1239401"/>
            <a:ext cx="8048776" cy="308400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690236" y="1896859"/>
            <a:ext cx="5619324" cy="1217260"/>
            <a:chOff x="1690236" y="1767081"/>
            <a:chExt cx="5619324" cy="1217260"/>
          </a:xfrm>
        </p:grpSpPr>
        <p:sp>
          <p:nvSpPr>
            <p:cNvPr id="22" name="弧形 21"/>
            <p:cNvSpPr/>
            <p:nvPr/>
          </p:nvSpPr>
          <p:spPr>
            <a:xfrm>
              <a:off x="3766248"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a:off x="4613181"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弧形 100"/>
            <p:cNvSpPr/>
            <p:nvPr/>
          </p:nvSpPr>
          <p:spPr>
            <a:xfrm>
              <a:off x="5430600"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Rectangle 33"/>
            <p:cNvSpPr>
              <a:spLocks noChangeArrowheads="1"/>
            </p:cNvSpPr>
            <p:nvPr/>
          </p:nvSpPr>
          <p:spPr bwMode="auto">
            <a:xfrm>
              <a:off x="2031252" y="1767081"/>
              <a:ext cx="2098719" cy="667493"/>
            </a:xfrm>
            <a:prstGeom prst="rect">
              <a:avLst/>
            </a:prstGeom>
            <a:solidFill>
              <a:srgbClr val="CC00CC"/>
            </a:solidFill>
            <a:ln w="9525">
              <a:solidFill>
                <a:schemeClr val="tx1"/>
              </a:solidFill>
              <a:miter lim="800000"/>
            </a:ln>
            <a:effectLst/>
          </p:spPr>
          <p:txBody>
            <a:bodyPr wrap="none" anchor="ctr"/>
            <a:lstStyle/>
            <a:p>
              <a:r>
                <a:rPr kumimoji="1" lang="en-US" altLang="zh-CN" sz="1200" b="1" dirty="0" smtClean="0">
                  <a:solidFill>
                    <a:schemeClr val="bg1"/>
                  </a:solidFill>
                  <a:latin typeface="微软雅黑" panose="020B0503020204020204" pitchFamily="34" charset="-122"/>
                  <a:ea typeface="微软雅黑" panose="020B0503020204020204" pitchFamily="34" charset="-122"/>
                </a:rPr>
                <a:t>DHCPDISCOVER </a:t>
              </a:r>
              <a:endParaRPr kumimoji="1" lang="en-US" altLang="zh-CN" sz="1200" b="1" dirty="0" smtClean="0">
                <a:solidFill>
                  <a:schemeClr val="bg1"/>
                </a:solidFill>
                <a:latin typeface="微软雅黑" panose="020B0503020204020204" pitchFamily="34" charset="-122"/>
                <a:ea typeface="微软雅黑" panose="020B0503020204020204" pitchFamily="34" charset="-122"/>
              </a:endParaRPr>
            </a:p>
            <a:p>
              <a:r>
                <a:rPr kumimoji="1" lang="en-US" altLang="zh-CN" sz="1200" b="1" dirty="0" smtClean="0">
                  <a:solidFill>
                    <a:schemeClr val="bg1"/>
                  </a:solidFill>
                  <a:latin typeface="微软雅黑" panose="020B0503020204020204" pitchFamily="34" charset="-122"/>
                  <a:ea typeface="微软雅黑" panose="020B0503020204020204" pitchFamily="34" charset="-122"/>
                </a:rPr>
                <a:t>00:a0:24:71:e4:44</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r>
                <a:rPr kumimoji="1" lang="zh-CN" altLang="en-US" sz="1200" b="1" dirty="0" smtClean="0">
                  <a:solidFill>
                    <a:schemeClr val="bg1"/>
                  </a:solidFill>
                  <a:latin typeface="微软雅黑" panose="020B0503020204020204" pitchFamily="34" charset="-122"/>
                  <a:ea typeface="微软雅黑" panose="020B0503020204020204" pitchFamily="34" charset="-122"/>
                </a:rPr>
                <a:t>发送到：</a:t>
              </a:r>
              <a:r>
                <a:rPr kumimoji="1" lang="en-US" altLang="zh-CN" sz="1200" b="1" dirty="0" smtClean="0">
                  <a:solidFill>
                    <a:schemeClr val="bg1"/>
                  </a:solidFill>
                  <a:latin typeface="微软雅黑" panose="020B0503020204020204" pitchFamily="34" charset="-122"/>
                  <a:ea typeface="微软雅黑" panose="020B0503020204020204" pitchFamily="34" charset="-122"/>
                </a:rPr>
                <a:t>255.255.255.255</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1690236" y="2043327"/>
              <a:ext cx="5619324" cy="0"/>
            </a:xfrm>
            <a:prstGeom prst="straightConnector1">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AutoShape 5"/>
          <p:cNvSpPr>
            <a:spLocks noChangeArrowheads="1"/>
          </p:cNvSpPr>
          <p:nvPr/>
        </p:nvSpPr>
        <p:spPr bwMode="auto">
          <a:xfrm>
            <a:off x="556963" y="76053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365584" y="718262"/>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DHCP </a:t>
            </a:r>
            <a:r>
              <a:rPr lang="zh-CN" altLang="en-US" sz="2400" b="1" dirty="0" smtClean="0">
                <a:solidFill>
                  <a:schemeClr val="bg1"/>
                </a:solidFill>
                <a:latin typeface="微软雅黑" panose="020B0503020204020204" pitchFamily="34" charset="-122"/>
                <a:ea typeface="微软雅黑" panose="020B0503020204020204" pitchFamily="34" charset="-122"/>
              </a:rPr>
              <a:t>工作方式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5" name="Line 5"/>
          <p:cNvSpPr>
            <a:spLocks noChangeShapeType="1"/>
          </p:cNvSpPr>
          <p:nvPr/>
        </p:nvSpPr>
        <p:spPr bwMode="auto">
          <a:xfrm>
            <a:off x="4937556" y="2720493"/>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Text Box 8"/>
          <p:cNvSpPr txBox="1">
            <a:spLocks noChangeArrowheads="1"/>
          </p:cNvSpPr>
          <p:nvPr/>
        </p:nvSpPr>
        <p:spPr bwMode="auto">
          <a:xfrm>
            <a:off x="819222" y="1461109"/>
            <a:ext cx="1700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smtClean="0">
                <a:latin typeface="微软雅黑" panose="020B0503020204020204" pitchFamily="34" charset="-122"/>
                <a:ea typeface="微软雅黑" panose="020B0503020204020204" pitchFamily="34" charset="-122"/>
              </a:rPr>
              <a:t>主机 </a:t>
            </a:r>
            <a:r>
              <a:rPr kumimoji="1" lang="en-US" altLang="zh-CN" sz="1200" b="1" dirty="0" smtClean="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a:p>
            <a:pPr algn="ctr"/>
            <a:r>
              <a:rPr kumimoji="1" lang="en-US" altLang="zh-CN" sz="1200" b="1" dirty="0">
                <a:latin typeface="微软雅黑" panose="020B0503020204020204" pitchFamily="34" charset="-122"/>
                <a:ea typeface="微软雅黑" panose="020B0503020204020204" pitchFamily="34" charset="-122"/>
              </a:rPr>
              <a:t>00:a0:24:71:e4:44</a:t>
            </a:r>
            <a:endParaRPr kumimoji="1" lang="zh-CN" altLang="en-US" sz="1200" b="1" dirty="0">
              <a:latin typeface="微软雅黑" panose="020B0503020204020204" pitchFamily="34" charset="-122"/>
              <a:ea typeface="微软雅黑" panose="020B0503020204020204" pitchFamily="34" charset="-122"/>
            </a:endParaRPr>
          </a:p>
        </p:txBody>
      </p:sp>
      <p:sp>
        <p:nvSpPr>
          <p:cNvPr id="38" name="Text Box 9"/>
          <p:cNvSpPr txBox="1">
            <a:spLocks noChangeArrowheads="1"/>
          </p:cNvSpPr>
          <p:nvPr/>
        </p:nvSpPr>
        <p:spPr bwMode="auto">
          <a:xfrm>
            <a:off x="6875698" y="1433840"/>
            <a:ext cx="13431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smtClean="0">
                <a:latin typeface="微软雅黑" panose="020B0503020204020204" pitchFamily="34" charset="-122"/>
                <a:ea typeface="微软雅黑" panose="020B0503020204020204" pitchFamily="34" charset="-122"/>
              </a:rPr>
              <a:t>DHCP </a:t>
            </a:r>
            <a:r>
              <a:rPr kumimoji="1" lang="zh-CN" altLang="en-US" sz="1400" b="1" dirty="0" smtClean="0">
                <a:latin typeface="微软雅黑" panose="020B0503020204020204" pitchFamily="34" charset="-122"/>
                <a:ea typeface="微软雅黑" panose="020B0503020204020204" pitchFamily="34" charset="-122"/>
              </a:rPr>
              <a:t>服务器</a:t>
            </a:r>
            <a:endParaRPr kumimoji="1" lang="zh-CN" altLang="en-US" sz="1400" b="1" dirty="0">
              <a:latin typeface="微软雅黑" panose="020B0503020204020204" pitchFamily="34" charset="-122"/>
              <a:ea typeface="微软雅黑" panose="020B0503020204020204" pitchFamily="34" charset="-122"/>
            </a:endParaRPr>
          </a:p>
        </p:txBody>
      </p:sp>
      <p:sp>
        <p:nvSpPr>
          <p:cNvPr id="51" name="Line 22"/>
          <p:cNvSpPr>
            <a:spLocks noChangeShapeType="1"/>
          </p:cNvSpPr>
          <p:nvPr/>
        </p:nvSpPr>
        <p:spPr bwMode="auto">
          <a:xfrm>
            <a:off x="1198175" y="2704058"/>
            <a:ext cx="64218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2" name="Line 23"/>
          <p:cNvSpPr>
            <a:spLocks noChangeShapeType="1"/>
          </p:cNvSpPr>
          <p:nvPr/>
        </p:nvSpPr>
        <p:spPr bwMode="auto">
          <a:xfrm>
            <a:off x="1630353" y="2407032"/>
            <a:ext cx="0" cy="313461"/>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8" name="Text Box 34"/>
          <p:cNvSpPr txBox="1">
            <a:spLocks noChangeArrowheads="1"/>
          </p:cNvSpPr>
          <p:nvPr/>
        </p:nvSpPr>
        <p:spPr bwMode="auto">
          <a:xfrm>
            <a:off x="5339174" y="1853100"/>
            <a:ext cx="544351" cy="30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广播</a:t>
            </a:r>
            <a:endParaRPr kumimoji="1" lang="zh-CN" altLang="en-US" sz="1400" b="1" dirty="0">
              <a:latin typeface="微软雅黑" panose="020B0503020204020204" pitchFamily="34" charset="-122"/>
              <a:ea typeface="微软雅黑" panose="020B0503020204020204" pitchFamily="34" charset="-122"/>
            </a:endParaRPr>
          </a:p>
        </p:txBody>
      </p:sp>
      <p:grpSp>
        <p:nvGrpSpPr>
          <p:cNvPr id="61" name="Group 42"/>
          <p:cNvGrpSpPr/>
          <p:nvPr/>
        </p:nvGrpSpPr>
        <p:grpSpPr bwMode="auto">
          <a:xfrm>
            <a:off x="958162" y="2897282"/>
            <a:ext cx="2065481" cy="619879"/>
            <a:chOff x="2334" y="2025"/>
            <a:chExt cx="1624" cy="528"/>
          </a:xfrm>
        </p:grpSpPr>
        <p:grpSp>
          <p:nvGrpSpPr>
            <p:cNvPr id="62" name="Group 28"/>
            <p:cNvGrpSpPr/>
            <p:nvPr/>
          </p:nvGrpSpPr>
          <p:grpSpPr bwMode="auto">
            <a:xfrm>
              <a:off x="2334" y="2287"/>
              <a:ext cx="1624" cy="266"/>
              <a:chOff x="1008" y="2400"/>
              <a:chExt cx="1296" cy="192"/>
            </a:xfrm>
          </p:grpSpPr>
          <p:sp>
            <p:nvSpPr>
              <p:cNvPr id="64" name="AutoShape 29"/>
              <p:cNvSpPr>
                <a:spLocks noChangeArrowheads="1"/>
              </p:cNvSpPr>
              <p:nvPr/>
            </p:nvSpPr>
            <p:spPr bwMode="auto">
              <a:xfrm>
                <a:off x="2064" y="2448"/>
                <a:ext cx="240" cy="96"/>
              </a:xfrm>
              <a:prstGeom prst="rightArrow">
                <a:avLst>
                  <a:gd name="adj1" fmla="val 50000"/>
                  <a:gd name="adj2" fmla="val 62500"/>
                </a:avLst>
              </a:prstGeom>
              <a:solidFill>
                <a:srgbClr val="CC00CC"/>
              </a:solidFill>
              <a:ln w="9525">
                <a:solidFill>
                  <a:schemeClr val="folHlink"/>
                </a:solidFill>
                <a:miter lim="800000"/>
              </a:ln>
              <a:effectLst/>
            </p:spPr>
            <p:txBody>
              <a:bodyPr wrap="none" anchor="ctr"/>
              <a:lstStyle/>
              <a:p>
                <a:pPr eaLnBrk="1" hangingPunct="1"/>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65" name="Rectangle 30"/>
              <p:cNvSpPr>
                <a:spLocks noChangeArrowheads="1"/>
              </p:cNvSpPr>
              <p:nvPr/>
            </p:nvSpPr>
            <p:spPr bwMode="auto">
              <a:xfrm>
                <a:off x="1008" y="2400"/>
                <a:ext cx="1056" cy="192"/>
              </a:xfrm>
              <a:prstGeom prst="rect">
                <a:avLst/>
              </a:prstGeom>
              <a:solidFill>
                <a:srgbClr val="CC00CC"/>
              </a:solidFill>
              <a:ln w="9525">
                <a:solidFill>
                  <a:schemeClr val="folHlink"/>
                </a:solidFill>
                <a:miter lim="800000"/>
              </a:ln>
              <a:effec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DHCPDISCOVER</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63" name="Text Box 35"/>
            <p:cNvSpPr txBox="1">
              <a:spLocks noChangeArrowheads="1"/>
            </p:cNvSpPr>
            <p:nvPr/>
          </p:nvSpPr>
          <p:spPr bwMode="auto">
            <a:xfrm>
              <a:off x="2764" y="2025"/>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单播</a:t>
              </a:r>
              <a:endParaRPr kumimoji="1" lang="zh-CN" altLang="en-US" sz="1400" b="1" dirty="0">
                <a:latin typeface="微软雅黑" panose="020B0503020204020204" pitchFamily="34" charset="-122"/>
                <a:ea typeface="微软雅黑" panose="020B0503020204020204" pitchFamily="34" charset="-122"/>
              </a:endParaRPr>
            </a:p>
          </p:txBody>
        </p:sp>
      </p:grpSp>
      <p:sp>
        <p:nvSpPr>
          <p:cNvPr id="66" name="矩形 65"/>
          <p:cNvSpPr/>
          <p:nvPr/>
        </p:nvSpPr>
        <p:spPr>
          <a:xfrm>
            <a:off x="679269" y="3766741"/>
            <a:ext cx="7785462" cy="338554"/>
          </a:xfrm>
          <a:prstGeom prst="rect">
            <a:avLst/>
          </a:prstGeom>
          <a:noFill/>
          <a:ln>
            <a:noFill/>
          </a:ln>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需要</a:t>
            </a:r>
            <a:r>
              <a:rPr lang="en-US" altLang="zh-CN" sz="1600" b="1" dirty="0">
                <a:latin typeface="微软雅黑" panose="020B0503020204020204" pitchFamily="34" charset="-122"/>
                <a:ea typeface="微软雅黑" panose="020B0503020204020204" pitchFamily="34" charset="-122"/>
              </a:rPr>
              <a:t>IP</a:t>
            </a:r>
            <a:r>
              <a:rPr lang="zh-CN" altLang="en-US" sz="1600" b="1" dirty="0">
                <a:latin typeface="微软雅黑" panose="020B0503020204020204" pitchFamily="34" charset="-122"/>
                <a:ea typeface="微软雅黑" panose="020B0503020204020204" pitchFamily="34" charset="-122"/>
              </a:rPr>
              <a:t>地址的</a:t>
            </a:r>
            <a:r>
              <a:rPr lang="zh-CN" altLang="en-US" sz="1600" b="1" dirty="0" smtClean="0">
                <a:latin typeface="微软雅黑" panose="020B0503020204020204" pitchFamily="34" charset="-122"/>
                <a:ea typeface="微软雅黑" panose="020B0503020204020204" pitchFamily="34" charset="-122"/>
              </a:rPr>
              <a:t>主机向</a:t>
            </a:r>
            <a:r>
              <a:rPr lang="en-US" altLang="zh-CN" sz="1600" b="1" dirty="0">
                <a:latin typeface="微软雅黑" panose="020B0503020204020204" pitchFamily="34" charset="-122"/>
                <a:ea typeface="微软雅黑" panose="020B0503020204020204" pitchFamily="34" charset="-122"/>
              </a:rPr>
              <a:t>DHCP</a:t>
            </a:r>
            <a:r>
              <a:rPr lang="zh-CN" altLang="en-US" sz="1600" b="1" dirty="0">
                <a:latin typeface="微软雅黑" panose="020B0503020204020204" pitchFamily="34" charset="-122"/>
                <a:ea typeface="微软雅黑" panose="020B0503020204020204" pitchFamily="34" charset="-122"/>
              </a:rPr>
              <a:t>服务器广播发送发现</a:t>
            </a:r>
            <a:r>
              <a:rPr lang="zh-CN" altLang="en-US" sz="1600" b="1" dirty="0" smtClean="0">
                <a:latin typeface="微软雅黑" panose="020B0503020204020204" pitchFamily="34" charset="-122"/>
                <a:ea typeface="微软雅黑" panose="020B0503020204020204" pitchFamily="34" charset="-122"/>
              </a:rPr>
              <a:t>报文 </a:t>
            </a:r>
            <a:r>
              <a:rPr lang="en-US" altLang="zh-CN" sz="1600" b="1" dirty="0" smtClean="0">
                <a:latin typeface="微软雅黑" panose="020B0503020204020204" pitchFamily="34" charset="-122"/>
                <a:ea typeface="微软雅黑" panose="020B0503020204020204" pitchFamily="34" charset="-122"/>
              </a:rPr>
              <a:t>(DHCPDISCOVER) </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pic>
        <p:nvPicPr>
          <p:cNvPr id="69"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981" y="2977552"/>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71" name="Line 24"/>
          <p:cNvSpPr>
            <a:spLocks noChangeShapeType="1"/>
          </p:cNvSpPr>
          <p:nvPr/>
        </p:nvSpPr>
        <p:spPr bwMode="auto">
          <a:xfrm>
            <a:off x="7609482" y="2390258"/>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2" name="Line 5"/>
          <p:cNvSpPr>
            <a:spLocks noChangeShapeType="1"/>
          </p:cNvSpPr>
          <p:nvPr/>
        </p:nvSpPr>
        <p:spPr bwMode="auto">
          <a:xfrm>
            <a:off x="5784490" y="2720493"/>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4" name="Line 5"/>
          <p:cNvSpPr>
            <a:spLocks noChangeShapeType="1"/>
          </p:cNvSpPr>
          <p:nvPr/>
        </p:nvSpPr>
        <p:spPr bwMode="auto">
          <a:xfrm>
            <a:off x="6628050" y="2720493"/>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76" name="Group 50"/>
          <p:cNvGrpSpPr>
            <a:grpSpLocks noChangeAspect="1"/>
          </p:cNvGrpSpPr>
          <p:nvPr/>
        </p:nvGrpSpPr>
        <p:grpSpPr bwMode="auto">
          <a:xfrm>
            <a:off x="5545250" y="2924377"/>
            <a:ext cx="478479" cy="734218"/>
            <a:chOff x="3104" y="1028"/>
            <a:chExt cx="406" cy="623"/>
          </a:xfrm>
        </p:grpSpPr>
        <p:sp>
          <p:nvSpPr>
            <p:cNvPr id="77"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 name="Freeform 52"/>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0" name="Freeform 54"/>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 name="Freeform 55"/>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3"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4"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5"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grpSp>
        <p:nvGrpSpPr>
          <p:cNvPr id="88" name="Group 50"/>
          <p:cNvGrpSpPr>
            <a:grpSpLocks noChangeAspect="1"/>
          </p:cNvGrpSpPr>
          <p:nvPr/>
        </p:nvGrpSpPr>
        <p:grpSpPr bwMode="auto">
          <a:xfrm>
            <a:off x="6388810" y="2924377"/>
            <a:ext cx="478479" cy="734218"/>
            <a:chOff x="3104" y="1028"/>
            <a:chExt cx="406" cy="623"/>
          </a:xfrm>
        </p:grpSpPr>
        <p:sp>
          <p:nvSpPr>
            <p:cNvPr id="8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 name="Freeform 52"/>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2" name="Freeform 54"/>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55"/>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pic>
        <p:nvPicPr>
          <p:cNvPr id="70"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5055" y="1890159"/>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9560" y="1690536"/>
            <a:ext cx="582712" cy="815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1233502"/>
            <a:ext cx="8048776" cy="308400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75463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365584" y="712363"/>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DHCP </a:t>
            </a:r>
            <a:r>
              <a:rPr lang="zh-CN" altLang="en-US" sz="2400" b="1" dirty="0" smtClean="0">
                <a:solidFill>
                  <a:schemeClr val="bg1"/>
                </a:solidFill>
                <a:latin typeface="微软雅黑" panose="020B0503020204020204" pitchFamily="34" charset="-122"/>
                <a:ea typeface="微软雅黑" panose="020B0503020204020204" pitchFamily="34" charset="-122"/>
              </a:rPr>
              <a:t>工作方式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5" name="Line 5"/>
          <p:cNvSpPr>
            <a:spLocks noChangeShapeType="1"/>
          </p:cNvSpPr>
          <p:nvPr/>
        </p:nvSpPr>
        <p:spPr bwMode="auto">
          <a:xfrm>
            <a:off x="4937556" y="2714594"/>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Text Box 8"/>
          <p:cNvSpPr txBox="1">
            <a:spLocks noChangeArrowheads="1"/>
          </p:cNvSpPr>
          <p:nvPr/>
        </p:nvSpPr>
        <p:spPr bwMode="auto">
          <a:xfrm>
            <a:off x="819222" y="1297562"/>
            <a:ext cx="1700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smtClean="0">
                <a:latin typeface="微软雅黑" panose="020B0503020204020204" pitchFamily="34" charset="-122"/>
                <a:ea typeface="微软雅黑" panose="020B0503020204020204" pitchFamily="34" charset="-122"/>
              </a:rPr>
              <a:t>主机 </a:t>
            </a:r>
            <a:r>
              <a:rPr kumimoji="1" lang="en-US" altLang="zh-CN" sz="1200" b="1" dirty="0" smtClean="0">
                <a:latin typeface="微软雅黑" panose="020B0503020204020204" pitchFamily="34" charset="-122"/>
                <a:ea typeface="微软雅黑" panose="020B0503020204020204" pitchFamily="34" charset="-122"/>
              </a:rPr>
              <a:t>A</a:t>
            </a:r>
            <a:endParaRPr kumimoji="1" lang="en-US" altLang="zh-CN" sz="1200" b="1" dirty="0" smtClean="0">
              <a:latin typeface="微软雅黑" panose="020B0503020204020204" pitchFamily="34" charset="-122"/>
              <a:ea typeface="微软雅黑" panose="020B0503020204020204" pitchFamily="34" charset="-122"/>
            </a:endParaRPr>
          </a:p>
          <a:p>
            <a:pPr algn="ctr" eaLnBrk="1" hangingPunct="1"/>
            <a:r>
              <a:rPr kumimoji="1" lang="en-US" altLang="zh-CN" sz="1200" b="1" dirty="0" smtClean="0">
                <a:latin typeface="微软雅黑" panose="020B0503020204020204" pitchFamily="34" charset="-122"/>
                <a:ea typeface="微软雅黑" panose="020B0503020204020204" pitchFamily="34" charset="-122"/>
              </a:rPr>
              <a:t>10.12.18.112</a:t>
            </a:r>
            <a:endParaRPr kumimoji="1" lang="en-US" altLang="zh-CN" sz="1200" b="1" dirty="0">
              <a:latin typeface="微软雅黑" panose="020B0503020204020204" pitchFamily="34" charset="-122"/>
              <a:ea typeface="微软雅黑" panose="020B0503020204020204" pitchFamily="34" charset="-122"/>
            </a:endParaRPr>
          </a:p>
          <a:p>
            <a:pPr algn="ctr"/>
            <a:r>
              <a:rPr kumimoji="1" lang="en-US" altLang="zh-CN" sz="1200" b="1" dirty="0">
                <a:latin typeface="微软雅黑" panose="020B0503020204020204" pitchFamily="34" charset="-122"/>
                <a:ea typeface="微软雅黑" panose="020B0503020204020204" pitchFamily="34" charset="-122"/>
              </a:rPr>
              <a:t>00:a0:24:71:e4:44</a:t>
            </a:r>
            <a:endParaRPr kumimoji="1" lang="zh-CN" altLang="en-US" sz="1200" b="1" dirty="0">
              <a:latin typeface="微软雅黑" panose="020B0503020204020204" pitchFamily="34" charset="-122"/>
              <a:ea typeface="微软雅黑" panose="020B0503020204020204" pitchFamily="34" charset="-122"/>
            </a:endParaRPr>
          </a:p>
        </p:txBody>
      </p:sp>
      <p:sp>
        <p:nvSpPr>
          <p:cNvPr id="38" name="Text Box 9"/>
          <p:cNvSpPr txBox="1">
            <a:spLocks noChangeArrowheads="1"/>
          </p:cNvSpPr>
          <p:nvPr/>
        </p:nvSpPr>
        <p:spPr bwMode="auto">
          <a:xfrm>
            <a:off x="6875698" y="1427941"/>
            <a:ext cx="13431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smtClean="0">
                <a:latin typeface="微软雅黑" panose="020B0503020204020204" pitchFamily="34" charset="-122"/>
                <a:ea typeface="微软雅黑" panose="020B0503020204020204" pitchFamily="34" charset="-122"/>
              </a:rPr>
              <a:t>DHCP </a:t>
            </a:r>
            <a:r>
              <a:rPr kumimoji="1" lang="zh-CN" altLang="en-US" sz="1400" b="1" dirty="0" smtClean="0">
                <a:latin typeface="微软雅黑" panose="020B0503020204020204" pitchFamily="34" charset="-122"/>
                <a:ea typeface="微软雅黑" panose="020B0503020204020204" pitchFamily="34" charset="-122"/>
              </a:rPr>
              <a:t>服务器</a:t>
            </a:r>
            <a:endParaRPr kumimoji="1" lang="zh-CN" altLang="en-US" sz="1400" b="1" dirty="0">
              <a:latin typeface="微软雅黑" panose="020B0503020204020204" pitchFamily="34" charset="-122"/>
              <a:ea typeface="微软雅黑" panose="020B0503020204020204" pitchFamily="34" charset="-122"/>
            </a:endParaRPr>
          </a:p>
        </p:txBody>
      </p:sp>
      <p:sp>
        <p:nvSpPr>
          <p:cNvPr id="51" name="Line 22"/>
          <p:cNvSpPr>
            <a:spLocks noChangeShapeType="1"/>
          </p:cNvSpPr>
          <p:nvPr/>
        </p:nvSpPr>
        <p:spPr bwMode="auto">
          <a:xfrm>
            <a:off x="1198175" y="2698159"/>
            <a:ext cx="642181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2" name="Line 23"/>
          <p:cNvSpPr>
            <a:spLocks noChangeShapeType="1"/>
          </p:cNvSpPr>
          <p:nvPr/>
        </p:nvSpPr>
        <p:spPr bwMode="auto">
          <a:xfrm>
            <a:off x="1630353" y="2401133"/>
            <a:ext cx="0" cy="313461"/>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8" name="Text Box 34"/>
          <p:cNvSpPr txBox="1">
            <a:spLocks noChangeArrowheads="1"/>
          </p:cNvSpPr>
          <p:nvPr/>
        </p:nvSpPr>
        <p:spPr bwMode="auto">
          <a:xfrm>
            <a:off x="5027403" y="141506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单播</a:t>
            </a:r>
            <a:endParaRPr kumimoji="1" lang="zh-CN" altLang="en-US" sz="1400" b="1" dirty="0">
              <a:latin typeface="微软雅黑" panose="020B0503020204020204" pitchFamily="34" charset="-122"/>
              <a:ea typeface="微软雅黑" panose="020B0503020204020204" pitchFamily="34" charset="-122"/>
            </a:endParaRPr>
          </a:p>
        </p:txBody>
      </p:sp>
      <p:sp>
        <p:nvSpPr>
          <p:cNvPr id="66" name="矩形 65"/>
          <p:cNvSpPr/>
          <p:nvPr/>
        </p:nvSpPr>
        <p:spPr>
          <a:xfrm>
            <a:off x="897008" y="3760842"/>
            <a:ext cx="7434072" cy="338554"/>
          </a:xfrm>
          <a:prstGeom prst="rect">
            <a:avLst/>
          </a:prstGeom>
          <a:noFill/>
          <a:ln>
            <a:noFill/>
          </a:ln>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DHCP</a:t>
            </a:r>
            <a:r>
              <a:rPr lang="zh-CN" altLang="en-US" sz="1600" b="1" dirty="0" smtClean="0">
                <a:latin typeface="微软雅黑" panose="020B0503020204020204" pitchFamily="34" charset="-122"/>
                <a:ea typeface="微软雅黑" panose="020B0503020204020204" pitchFamily="34" charset="-122"/>
              </a:rPr>
              <a:t>服务器回答提供报文 </a:t>
            </a:r>
            <a:r>
              <a:rPr lang="en-US" altLang="zh-CN" sz="1600" b="1" dirty="0" smtClean="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DHCPOFFER)</a:t>
            </a:r>
            <a:r>
              <a:rPr lang="zh-CN" altLang="en-US" sz="1600" b="1" dirty="0">
                <a:latin typeface="微软雅黑" panose="020B0503020204020204" pitchFamily="34" charset="-122"/>
                <a:ea typeface="微软雅黑" panose="020B0503020204020204" pitchFamily="34" charset="-122"/>
              </a:rPr>
              <a:t>，表示</a:t>
            </a:r>
            <a:r>
              <a:rPr lang="zh-CN" altLang="en-US" sz="1600" b="1" dirty="0" smtClean="0">
                <a:latin typeface="微软雅黑" panose="020B0503020204020204" pitchFamily="34" charset="-122"/>
                <a:ea typeface="微软雅黑" panose="020B0503020204020204" pitchFamily="34" charset="-122"/>
              </a:rPr>
              <a:t>“提供”</a:t>
            </a:r>
            <a:r>
              <a:rPr lang="en-US" altLang="zh-CN" sz="1600" b="1" dirty="0" smtClean="0">
                <a:latin typeface="微软雅黑" panose="020B0503020204020204" pitchFamily="34" charset="-122"/>
                <a:ea typeface="微软雅黑" panose="020B0503020204020204" pitchFamily="34" charset="-122"/>
              </a:rPr>
              <a:t>IP</a:t>
            </a:r>
            <a:r>
              <a:rPr lang="zh-CN" altLang="en-US" sz="1600" b="1" dirty="0">
                <a:latin typeface="微软雅黑" panose="020B0503020204020204" pitchFamily="34" charset="-122"/>
                <a:ea typeface="微软雅黑" panose="020B0503020204020204" pitchFamily="34" charset="-122"/>
              </a:rPr>
              <a:t>地址等配置信息。</a:t>
            </a:r>
            <a:endParaRPr lang="zh-CN" altLang="en-US" sz="1600" b="1" dirty="0">
              <a:latin typeface="微软雅黑" panose="020B0503020204020204" pitchFamily="34" charset="-122"/>
              <a:ea typeface="微软雅黑" panose="020B0503020204020204" pitchFamily="34" charset="-122"/>
            </a:endParaRPr>
          </a:p>
        </p:txBody>
      </p:sp>
      <p:pic>
        <p:nvPicPr>
          <p:cNvPr id="69"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981" y="2971653"/>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71" name="Line 24"/>
          <p:cNvSpPr>
            <a:spLocks noChangeShapeType="1"/>
          </p:cNvSpPr>
          <p:nvPr/>
        </p:nvSpPr>
        <p:spPr bwMode="auto">
          <a:xfrm>
            <a:off x="7609482" y="2384359"/>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2" name="Line 5"/>
          <p:cNvSpPr>
            <a:spLocks noChangeShapeType="1"/>
          </p:cNvSpPr>
          <p:nvPr/>
        </p:nvSpPr>
        <p:spPr bwMode="auto">
          <a:xfrm>
            <a:off x="5784490" y="2714594"/>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4" name="Line 5"/>
          <p:cNvSpPr>
            <a:spLocks noChangeShapeType="1"/>
          </p:cNvSpPr>
          <p:nvPr/>
        </p:nvSpPr>
        <p:spPr bwMode="auto">
          <a:xfrm>
            <a:off x="6628050" y="2714594"/>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76" name="Group 50"/>
          <p:cNvGrpSpPr>
            <a:grpSpLocks noChangeAspect="1"/>
          </p:cNvGrpSpPr>
          <p:nvPr/>
        </p:nvGrpSpPr>
        <p:grpSpPr bwMode="auto">
          <a:xfrm>
            <a:off x="5545250" y="2918478"/>
            <a:ext cx="478479" cy="734218"/>
            <a:chOff x="3104" y="1028"/>
            <a:chExt cx="406" cy="623"/>
          </a:xfrm>
        </p:grpSpPr>
        <p:sp>
          <p:nvSpPr>
            <p:cNvPr id="77"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 name="Freeform 52"/>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0" name="Freeform 54"/>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 name="Freeform 55"/>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3"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4"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5"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grpSp>
        <p:nvGrpSpPr>
          <p:cNvPr id="88" name="Group 50"/>
          <p:cNvGrpSpPr>
            <a:grpSpLocks noChangeAspect="1"/>
          </p:cNvGrpSpPr>
          <p:nvPr/>
        </p:nvGrpSpPr>
        <p:grpSpPr bwMode="auto">
          <a:xfrm>
            <a:off x="6388810" y="2918478"/>
            <a:ext cx="478479" cy="734218"/>
            <a:chOff x="3104" y="1028"/>
            <a:chExt cx="406" cy="623"/>
          </a:xfrm>
        </p:grpSpPr>
        <p:sp>
          <p:nvSpPr>
            <p:cNvPr id="8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 name="Freeform 52"/>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2" name="Freeform 54"/>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55"/>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pic>
        <p:nvPicPr>
          <p:cNvPr id="70"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5055" y="188426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9560" y="1684637"/>
            <a:ext cx="582712" cy="815797"/>
          </a:xfrm>
          <a:prstGeom prst="rect">
            <a:avLst/>
          </a:prstGeom>
        </p:spPr>
      </p:pic>
      <p:grpSp>
        <p:nvGrpSpPr>
          <p:cNvPr id="6" name="组合 5"/>
          <p:cNvGrpSpPr/>
          <p:nvPr/>
        </p:nvGrpSpPr>
        <p:grpSpPr>
          <a:xfrm>
            <a:off x="1910946" y="1686042"/>
            <a:ext cx="5398614" cy="872411"/>
            <a:chOff x="1910946" y="1562163"/>
            <a:chExt cx="5398614" cy="872411"/>
          </a:xfrm>
        </p:grpSpPr>
        <p:cxnSp>
          <p:nvCxnSpPr>
            <p:cNvPr id="7" name="直接箭头连接符 6"/>
            <p:cNvCxnSpPr>
              <a:stCxn id="70" idx="3"/>
            </p:cNvCxnSpPr>
            <p:nvPr/>
          </p:nvCxnSpPr>
          <p:spPr>
            <a:xfrm>
              <a:off x="1910946" y="2167206"/>
              <a:ext cx="5398614" cy="0"/>
            </a:xfrm>
            <a:prstGeom prst="straightConnector1">
              <a:avLst/>
            </a:prstGeom>
            <a:ln w="28575">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33"/>
            <p:cNvSpPr>
              <a:spLocks noChangeArrowheads="1"/>
            </p:cNvSpPr>
            <p:nvPr/>
          </p:nvSpPr>
          <p:spPr bwMode="auto">
            <a:xfrm>
              <a:off x="3971109" y="1562163"/>
              <a:ext cx="2656941" cy="872411"/>
            </a:xfrm>
            <a:prstGeom prst="rect">
              <a:avLst/>
            </a:prstGeom>
            <a:solidFill>
              <a:srgbClr val="CC00CC"/>
            </a:solidFill>
            <a:ln w="9525">
              <a:solidFill>
                <a:schemeClr val="tx1"/>
              </a:solidFill>
              <a:miter lim="800000"/>
            </a:ln>
            <a:effectLst/>
          </p:spPr>
          <p:txBody>
            <a:bodyPr wrap="none" anchor="ctr"/>
            <a:lstStyle/>
            <a:p>
              <a:r>
                <a:rPr kumimoji="1" lang="en-US" altLang="zh-CN" sz="1200" b="1" dirty="0" smtClean="0">
                  <a:solidFill>
                    <a:schemeClr val="bg1"/>
                  </a:solidFill>
                  <a:latin typeface="微软雅黑" panose="020B0503020204020204" pitchFamily="34" charset="-122"/>
                  <a:ea typeface="微软雅黑" panose="020B0503020204020204" pitchFamily="34" charset="-122"/>
                </a:rPr>
                <a:t>DHCPOFFER </a:t>
              </a:r>
              <a:endParaRPr kumimoji="1" lang="en-US" altLang="zh-CN" sz="1200" b="1" dirty="0" smtClean="0">
                <a:solidFill>
                  <a:schemeClr val="bg1"/>
                </a:solidFill>
                <a:latin typeface="微软雅黑" panose="020B0503020204020204" pitchFamily="34" charset="-122"/>
                <a:ea typeface="微软雅黑" panose="020B0503020204020204" pitchFamily="34" charset="-122"/>
              </a:endParaRPr>
            </a:p>
            <a:p>
              <a:r>
                <a:rPr kumimoji="1" lang="en-US" altLang="zh-CN" sz="1200" b="1" dirty="0" smtClean="0">
                  <a:solidFill>
                    <a:schemeClr val="bg1"/>
                  </a:solidFill>
                  <a:latin typeface="微软雅黑" panose="020B0503020204020204" pitchFamily="34" charset="-122"/>
                  <a:ea typeface="微软雅黑" panose="020B0503020204020204" pitchFamily="34" charset="-122"/>
                </a:rPr>
                <a:t>IP </a:t>
              </a:r>
              <a:r>
                <a:rPr kumimoji="1" lang="en-US" altLang="zh-CN" sz="1200" b="1" dirty="0">
                  <a:solidFill>
                    <a:schemeClr val="bg1"/>
                  </a:solidFill>
                  <a:latin typeface="微软雅黑" panose="020B0503020204020204" pitchFamily="34" charset="-122"/>
                  <a:ea typeface="微软雅黑" panose="020B0503020204020204" pitchFamily="34" charset="-122"/>
                </a:rPr>
                <a:t>address: </a:t>
              </a:r>
              <a:r>
                <a:rPr kumimoji="1" lang="en-US" altLang="zh-CN" sz="1200" b="1" dirty="0" smtClean="0">
                  <a:solidFill>
                    <a:schemeClr val="bg1"/>
                  </a:solidFill>
                  <a:latin typeface="微软雅黑" panose="020B0503020204020204" pitchFamily="34" charset="-122"/>
                  <a:ea typeface="微软雅黑" panose="020B0503020204020204" pitchFamily="34" charset="-122"/>
                </a:rPr>
                <a:t>10.12.18.112</a:t>
              </a:r>
              <a:r>
                <a:rPr kumimoji="1" lang="en-US" altLang="zh-CN" sz="1200" b="1" dirty="0">
                  <a:solidFill>
                    <a:schemeClr val="bg1"/>
                  </a:solidFill>
                  <a:latin typeface="微软雅黑" panose="020B0503020204020204" pitchFamily="34" charset="-122"/>
                  <a:ea typeface="微软雅黑" panose="020B0503020204020204" pitchFamily="34" charset="-122"/>
                </a:rPr>
                <a:t> </a:t>
              </a:r>
              <a:endParaRPr kumimoji="1" lang="en-US" altLang="zh-CN" sz="1200" b="1" dirty="0" smtClean="0">
                <a:solidFill>
                  <a:schemeClr val="bg1"/>
                </a:solidFill>
                <a:latin typeface="微软雅黑" panose="020B0503020204020204" pitchFamily="34" charset="-122"/>
                <a:ea typeface="微软雅黑" panose="020B0503020204020204" pitchFamily="34" charset="-122"/>
              </a:endParaRPr>
            </a:p>
            <a:p>
              <a:r>
                <a:rPr kumimoji="1" lang="en-US" altLang="zh-CN" sz="1200" b="1" dirty="0" smtClean="0">
                  <a:solidFill>
                    <a:schemeClr val="bg1"/>
                  </a:solidFill>
                  <a:latin typeface="微软雅黑" panose="020B0503020204020204" pitchFamily="34" charset="-122"/>
                  <a:ea typeface="微软雅黑" panose="020B0503020204020204" pitchFamily="34" charset="-122"/>
                </a:rPr>
                <a:t>Default </a:t>
              </a:r>
              <a:r>
                <a:rPr kumimoji="1" lang="en-US" altLang="zh-CN" sz="1200" b="1" dirty="0">
                  <a:solidFill>
                    <a:schemeClr val="bg1"/>
                  </a:solidFill>
                  <a:latin typeface="微软雅黑" panose="020B0503020204020204" pitchFamily="34" charset="-122"/>
                  <a:ea typeface="微软雅黑" panose="020B0503020204020204" pitchFamily="34" charset="-122"/>
                </a:rPr>
                <a:t>gateway: </a:t>
              </a:r>
              <a:r>
                <a:rPr kumimoji="1" lang="en-US" altLang="zh-CN" sz="1200" b="1" dirty="0" smtClean="0">
                  <a:solidFill>
                    <a:schemeClr val="bg1"/>
                  </a:solidFill>
                  <a:latin typeface="微软雅黑" panose="020B0503020204020204" pitchFamily="34" charset="-122"/>
                  <a:ea typeface="微软雅黑" panose="020B0503020204020204" pitchFamily="34" charset="-122"/>
                </a:rPr>
                <a:t>10.12.18.1</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r>
                <a:rPr kumimoji="1" lang="en-US" altLang="zh-CN" sz="1200" b="1" dirty="0" err="1">
                  <a:solidFill>
                    <a:schemeClr val="bg1"/>
                  </a:solidFill>
                  <a:latin typeface="微软雅黑" panose="020B0503020204020204" pitchFamily="34" charset="-122"/>
                  <a:ea typeface="微软雅黑" panose="020B0503020204020204" pitchFamily="34" charset="-122"/>
                </a:rPr>
                <a:t>Netmask</a:t>
              </a:r>
              <a:r>
                <a:rPr kumimoji="1" lang="en-US" altLang="zh-CN" sz="1200" b="1" dirty="0">
                  <a:solidFill>
                    <a:schemeClr val="bg1"/>
                  </a:solidFill>
                  <a:latin typeface="微软雅黑" panose="020B0503020204020204" pitchFamily="34" charset="-122"/>
                  <a:ea typeface="微软雅黑" panose="020B0503020204020204" pitchFamily="34" charset="-122"/>
                </a:rPr>
                <a:t>: 255.255.0.0</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651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32384" y="965420"/>
            <a:ext cx="4479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DHCP </a:t>
            </a:r>
            <a:r>
              <a:rPr lang="zh-CN" altLang="en-US" sz="2400" b="1" dirty="0">
                <a:solidFill>
                  <a:schemeClr val="bg1"/>
                </a:solidFill>
                <a:latin typeface="微软雅黑" panose="020B0503020204020204" pitchFamily="34" charset="-122"/>
                <a:ea typeface="微软雅黑" panose="020B0503020204020204" pitchFamily="34" charset="-122"/>
              </a:rPr>
              <a:t>中继代理</a:t>
            </a:r>
            <a:r>
              <a:rPr lang="en-US" altLang="zh-CN" sz="2400" b="1" dirty="0">
                <a:solidFill>
                  <a:schemeClr val="bg1"/>
                </a:solidFill>
                <a:latin typeface="微软雅黑" panose="020B0503020204020204" pitchFamily="34" charset="-122"/>
                <a:ea typeface="微软雅黑" panose="020B0503020204020204" pitchFamily="34" charset="-122"/>
              </a:rPr>
              <a:t>(relay agent)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556964" y="1390733"/>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并不是每个网络上都</a:t>
            </a:r>
            <a:r>
              <a:rPr lang="zh-CN" altLang="en-US" sz="2000" b="1" dirty="0" smtClean="0">
                <a:latin typeface="微软雅黑" panose="020B0503020204020204" pitchFamily="34" charset="-122"/>
                <a:ea typeface="微软雅黑" panose="020B0503020204020204" pitchFamily="34" charset="-122"/>
              </a:rPr>
              <a:t>有</a:t>
            </a:r>
            <a:r>
              <a:rPr lang="en-US" altLang="zh-CN" sz="2000" b="1" dirty="0" smtClean="0">
                <a:latin typeface="微软雅黑" panose="020B0503020204020204" pitchFamily="34" charset="-122"/>
                <a:ea typeface="微软雅黑" panose="020B0503020204020204" pitchFamily="34" charset="-122"/>
              </a:rPr>
              <a:t>DHCP</a:t>
            </a:r>
            <a:r>
              <a:rPr lang="zh-CN" altLang="en-US" sz="2000" b="1" dirty="0" smtClean="0">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，这样会</a:t>
            </a:r>
            <a:r>
              <a:rPr lang="zh-CN" altLang="en-US" sz="2000" b="1" dirty="0" smtClean="0">
                <a:latin typeface="微软雅黑" panose="020B0503020204020204" pitchFamily="34" charset="-122"/>
                <a:ea typeface="微软雅黑" panose="020B0503020204020204" pitchFamily="34" charset="-122"/>
              </a:rPr>
              <a:t>使</a:t>
            </a:r>
            <a:r>
              <a:rPr lang="en-US" altLang="zh-CN" sz="2000" b="1" dirty="0" smtClean="0">
                <a:latin typeface="微软雅黑" panose="020B0503020204020204" pitchFamily="34" charset="-122"/>
                <a:ea typeface="微软雅黑" panose="020B0503020204020204" pitchFamily="34" charset="-122"/>
              </a:rPr>
              <a:t>DHCP</a:t>
            </a:r>
            <a:r>
              <a:rPr lang="zh-CN" altLang="en-US" sz="2000" b="1" dirty="0" smtClean="0">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的数量太多。现在是每一个网络至少有一个 </a:t>
            </a:r>
            <a:r>
              <a:rPr lang="en-US" altLang="zh-CN" sz="2000" b="1" dirty="0">
                <a:latin typeface="微软雅黑" panose="020B0503020204020204" pitchFamily="34" charset="-122"/>
                <a:ea typeface="微软雅黑" panose="020B0503020204020204" pitchFamily="34" charset="-122"/>
              </a:rPr>
              <a:t>DHCP </a:t>
            </a:r>
            <a:r>
              <a:rPr lang="zh-CN" altLang="en-US" sz="2000" b="1" dirty="0">
                <a:solidFill>
                  <a:srgbClr val="0000FF"/>
                </a:solidFill>
                <a:latin typeface="微软雅黑" panose="020B0503020204020204" pitchFamily="34" charset="-122"/>
                <a:ea typeface="微软雅黑" panose="020B0503020204020204" pitchFamily="34" charset="-122"/>
              </a:rPr>
              <a:t>中继代理</a:t>
            </a:r>
            <a:r>
              <a:rPr lang="zh-CN" altLang="en-US" sz="2000" b="1" dirty="0">
                <a:latin typeface="微软雅黑" panose="020B0503020204020204" pitchFamily="34" charset="-122"/>
                <a:ea typeface="微软雅黑" panose="020B0503020204020204" pitchFamily="34" charset="-122"/>
              </a:rPr>
              <a:t>，它配置了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地址信息。</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中继代理收到主机发送的发现报文后，就以单播方式向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服务器转发此报文，并等待其回答。收到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服务器回答的提供报文后，</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中继代理再将此提供报文发回给主机。</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133760"/>
            <a:ext cx="8048776" cy="320226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71055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110965" y="677341"/>
            <a:ext cx="4940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中继</a:t>
            </a:r>
            <a:r>
              <a:rPr lang="zh-CN" altLang="en-US" sz="2000" b="1" dirty="0" smtClean="0">
                <a:solidFill>
                  <a:schemeClr val="bg1"/>
                </a:solidFill>
                <a:latin typeface="微软雅黑" panose="020B0503020204020204" pitchFamily="34" charset="-122"/>
                <a:ea typeface="微软雅黑" panose="020B0503020204020204" pitchFamily="34" charset="-122"/>
              </a:rPr>
              <a:t>代理以</a:t>
            </a:r>
            <a:r>
              <a:rPr lang="zh-CN" altLang="en-US" sz="2000" b="1" dirty="0">
                <a:solidFill>
                  <a:schemeClr val="bg1"/>
                </a:solidFill>
                <a:latin typeface="微软雅黑" panose="020B0503020204020204" pitchFamily="34" charset="-122"/>
                <a:ea typeface="微软雅黑" panose="020B0503020204020204" pitchFamily="34" charset="-122"/>
              </a:rPr>
              <a:t>单播方式转发发现报文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Line 5"/>
          <p:cNvSpPr>
            <a:spLocks noChangeShapeType="1"/>
          </p:cNvSpPr>
          <p:nvPr/>
        </p:nvSpPr>
        <p:spPr bwMode="auto">
          <a:xfrm>
            <a:off x="1946778" y="2500307"/>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 name="Line 6"/>
          <p:cNvSpPr>
            <a:spLocks noChangeShapeType="1"/>
          </p:cNvSpPr>
          <p:nvPr/>
        </p:nvSpPr>
        <p:spPr bwMode="auto">
          <a:xfrm flipV="1">
            <a:off x="3782056" y="3124882"/>
            <a:ext cx="389821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 name="Text Box 8"/>
          <p:cNvSpPr txBox="1">
            <a:spLocks noChangeArrowheads="1"/>
          </p:cNvSpPr>
          <p:nvPr/>
        </p:nvSpPr>
        <p:spPr bwMode="auto">
          <a:xfrm>
            <a:off x="1001488" y="152278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主机</a:t>
            </a:r>
            <a:endParaRPr kumimoji="1" lang="zh-CN" altLang="en-US" sz="1400" b="1" dirty="0">
              <a:latin typeface="微软雅黑" panose="020B0503020204020204" pitchFamily="34" charset="-122"/>
              <a:ea typeface="微软雅黑" panose="020B0503020204020204" pitchFamily="34" charset="-122"/>
            </a:endParaRPr>
          </a:p>
        </p:txBody>
      </p:sp>
      <p:sp>
        <p:nvSpPr>
          <p:cNvPr id="9" name="Text Box 9"/>
          <p:cNvSpPr txBox="1">
            <a:spLocks noChangeArrowheads="1"/>
          </p:cNvSpPr>
          <p:nvPr/>
        </p:nvSpPr>
        <p:spPr bwMode="auto">
          <a:xfrm>
            <a:off x="7522125" y="180294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a:latin typeface="微软雅黑" panose="020B0503020204020204" pitchFamily="34" charset="-122"/>
                <a:ea typeface="微软雅黑" panose="020B0503020204020204" pitchFamily="34" charset="-122"/>
              </a:rPr>
              <a:t>DHCP</a:t>
            </a:r>
            <a:endParaRPr kumimoji="1" lang="en-US" altLang="zh-CN" sz="1400" b="1">
              <a:latin typeface="微软雅黑" panose="020B0503020204020204" pitchFamily="34" charset="-122"/>
              <a:ea typeface="微软雅黑" panose="020B0503020204020204" pitchFamily="34" charset="-122"/>
            </a:endParaRPr>
          </a:p>
          <a:p>
            <a:pPr algn="ctr" eaLnBrk="1" hangingPunct="1"/>
            <a:r>
              <a:rPr kumimoji="1" lang="zh-CN" altLang="en-US" sz="1400" b="1">
                <a:latin typeface="微软雅黑" panose="020B0503020204020204" pitchFamily="34" charset="-122"/>
                <a:ea typeface="微软雅黑" panose="020B0503020204020204" pitchFamily="34" charset="-122"/>
              </a:rPr>
              <a:t>服务器</a:t>
            </a:r>
            <a:endParaRPr kumimoji="1" lang="zh-CN" altLang="en-US" sz="1400" b="1">
              <a:latin typeface="微软雅黑" panose="020B0503020204020204" pitchFamily="34" charset="-122"/>
              <a:ea typeface="微软雅黑" panose="020B0503020204020204" pitchFamily="34" charset="-122"/>
            </a:endParaRPr>
          </a:p>
        </p:txBody>
      </p:sp>
      <p:grpSp>
        <p:nvGrpSpPr>
          <p:cNvPr id="10" name="Group 10"/>
          <p:cNvGrpSpPr/>
          <p:nvPr/>
        </p:nvGrpSpPr>
        <p:grpSpPr bwMode="auto">
          <a:xfrm>
            <a:off x="6035462" y="2577792"/>
            <a:ext cx="1052951" cy="936151"/>
            <a:chOff x="3204" y="2684"/>
            <a:chExt cx="1080" cy="854"/>
          </a:xfrm>
          <a:solidFill>
            <a:srgbClr val="99FFCC"/>
          </a:solidFill>
        </p:grpSpPr>
        <p:sp>
          <p:nvSpPr>
            <p:cNvPr id="11" name="Oval 11"/>
            <p:cNvSpPr>
              <a:spLocks noChangeArrowheads="1"/>
            </p:cNvSpPr>
            <p:nvPr/>
          </p:nvSpPr>
          <p:spPr bwMode="auto">
            <a:xfrm>
              <a:off x="3457" y="2684"/>
              <a:ext cx="464" cy="228"/>
            </a:xfrm>
            <a:prstGeom prst="ellipse">
              <a:avLst/>
            </a:prstGeom>
            <a:grpFill/>
            <a:ln w="12700">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2" name="Freeform 12"/>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 name="Freeform 13"/>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Freeform 14"/>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Oval 15"/>
            <p:cNvSpPr>
              <a:spLocks noChangeArrowheads="1"/>
            </p:cNvSpPr>
            <p:nvPr/>
          </p:nvSpPr>
          <p:spPr bwMode="auto">
            <a:xfrm>
              <a:off x="3514" y="3201"/>
              <a:ext cx="538" cy="337"/>
            </a:xfrm>
            <a:prstGeom prst="ellipse">
              <a:avLst/>
            </a:prstGeom>
            <a:grpFill/>
            <a:ln w="12700">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6" name="Freeform 16"/>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Oval 17"/>
            <p:cNvSpPr>
              <a:spLocks noChangeArrowheads="1"/>
            </p:cNvSpPr>
            <p:nvPr/>
          </p:nvSpPr>
          <p:spPr bwMode="auto">
            <a:xfrm>
              <a:off x="3204" y="3023"/>
              <a:ext cx="245" cy="219"/>
            </a:xfrm>
            <a:prstGeom prst="ellipse">
              <a:avLst/>
            </a:prstGeom>
            <a:grpFill/>
            <a:ln w="12700">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8" name="Freeform 18"/>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 name="Freeform 19"/>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Freeform 20"/>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1" name="Freeform 21"/>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22" name="Line 22"/>
          <p:cNvSpPr>
            <a:spLocks noChangeShapeType="1"/>
          </p:cNvSpPr>
          <p:nvPr/>
        </p:nvSpPr>
        <p:spPr bwMode="auto">
          <a:xfrm>
            <a:off x="1073020" y="2483872"/>
            <a:ext cx="286038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1258709" y="2186846"/>
            <a:ext cx="0" cy="313461"/>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4" name="Line 24"/>
          <p:cNvSpPr>
            <a:spLocks noChangeShapeType="1"/>
          </p:cNvSpPr>
          <p:nvPr/>
        </p:nvSpPr>
        <p:spPr bwMode="auto">
          <a:xfrm>
            <a:off x="3628161" y="2500307"/>
            <a:ext cx="0" cy="3122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Text Box 26"/>
          <p:cNvSpPr txBox="1">
            <a:spLocks noChangeArrowheads="1"/>
          </p:cNvSpPr>
          <p:nvPr/>
        </p:nvSpPr>
        <p:spPr bwMode="auto">
          <a:xfrm>
            <a:off x="6296803" y="2783245"/>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a:latin typeface="微软雅黑" panose="020B0503020204020204" pitchFamily="34" charset="-122"/>
                <a:ea typeface="微软雅黑" panose="020B0503020204020204" pitchFamily="34" charset="-122"/>
              </a:rPr>
              <a:t>其他</a:t>
            </a:r>
            <a:endParaRPr kumimoji="1" lang="zh-CN" altLang="en-US" sz="1400" b="1">
              <a:latin typeface="微软雅黑" panose="020B0503020204020204" pitchFamily="34" charset="-122"/>
              <a:ea typeface="微软雅黑" panose="020B0503020204020204" pitchFamily="34" charset="-122"/>
            </a:endParaRPr>
          </a:p>
          <a:p>
            <a:pPr algn="ctr" eaLnBrk="1" hangingPunct="1"/>
            <a:r>
              <a:rPr kumimoji="1" lang="zh-CN" altLang="en-US" sz="1400" b="1">
                <a:latin typeface="微软雅黑" panose="020B0503020204020204" pitchFamily="34" charset="-122"/>
                <a:ea typeface="微软雅黑" panose="020B0503020204020204" pitchFamily="34" charset="-122"/>
              </a:rPr>
              <a:t>网络</a:t>
            </a:r>
            <a:endParaRPr kumimoji="1" lang="zh-CN" altLang="en-US" sz="1400" b="1">
              <a:latin typeface="微软雅黑" panose="020B0503020204020204" pitchFamily="34" charset="-122"/>
              <a:ea typeface="微软雅黑" panose="020B0503020204020204" pitchFamily="34" charset="-122"/>
            </a:endParaRPr>
          </a:p>
        </p:txBody>
      </p:sp>
      <p:sp>
        <p:nvSpPr>
          <p:cNvPr id="27" name="Text Box 27"/>
          <p:cNvSpPr txBox="1">
            <a:spLocks noChangeArrowheads="1"/>
          </p:cNvSpPr>
          <p:nvPr/>
        </p:nvSpPr>
        <p:spPr bwMode="auto">
          <a:xfrm>
            <a:off x="3207279" y="3229370"/>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a:latin typeface="微软雅黑" panose="020B0503020204020204" pitchFamily="34" charset="-122"/>
                <a:ea typeface="微软雅黑" panose="020B0503020204020204" pitchFamily="34" charset="-122"/>
              </a:rPr>
              <a:t>DHCP</a:t>
            </a:r>
            <a:endParaRPr kumimoji="1" lang="en-US" altLang="zh-CN" sz="1400" b="1" dirty="0">
              <a:latin typeface="微软雅黑" panose="020B0503020204020204" pitchFamily="34" charset="-122"/>
              <a:ea typeface="微软雅黑" panose="020B0503020204020204" pitchFamily="34" charset="-122"/>
            </a:endParaRPr>
          </a:p>
          <a:p>
            <a:pPr algn="ctr" eaLnBrk="1" hangingPunct="1"/>
            <a:r>
              <a:rPr kumimoji="1" lang="zh-CN" altLang="en-US" sz="1400" b="1" dirty="0">
                <a:latin typeface="微软雅黑" panose="020B0503020204020204" pitchFamily="34" charset="-122"/>
                <a:ea typeface="微软雅黑" panose="020B0503020204020204" pitchFamily="34" charset="-122"/>
              </a:rPr>
              <a:t>中继代理</a:t>
            </a:r>
            <a:endParaRPr kumimoji="1" lang="zh-CN" altLang="en-US" sz="1400" b="1" dirty="0">
              <a:latin typeface="微软雅黑" panose="020B0503020204020204" pitchFamily="34" charset="-122"/>
              <a:ea typeface="微软雅黑" panose="020B0503020204020204" pitchFamily="34" charset="-122"/>
            </a:endParaRPr>
          </a:p>
        </p:txBody>
      </p:sp>
      <p:grpSp>
        <p:nvGrpSpPr>
          <p:cNvPr id="28" name="Group 41"/>
          <p:cNvGrpSpPr/>
          <p:nvPr/>
        </p:nvGrpSpPr>
        <p:grpSpPr bwMode="auto">
          <a:xfrm>
            <a:off x="1691138" y="1709023"/>
            <a:ext cx="2064208" cy="635141"/>
            <a:chOff x="571" y="1480"/>
            <a:chExt cx="1623" cy="541"/>
          </a:xfrm>
        </p:grpSpPr>
        <p:grpSp>
          <p:nvGrpSpPr>
            <p:cNvPr id="29" name="Group 31"/>
            <p:cNvGrpSpPr/>
            <p:nvPr/>
          </p:nvGrpSpPr>
          <p:grpSpPr bwMode="auto">
            <a:xfrm>
              <a:off x="571" y="1754"/>
              <a:ext cx="1623" cy="267"/>
              <a:chOff x="1008" y="2400"/>
              <a:chExt cx="1296" cy="192"/>
            </a:xfrm>
          </p:grpSpPr>
          <p:sp>
            <p:nvSpPr>
              <p:cNvPr id="31" name="AutoShape 32"/>
              <p:cNvSpPr>
                <a:spLocks noChangeArrowheads="1"/>
              </p:cNvSpPr>
              <p:nvPr/>
            </p:nvSpPr>
            <p:spPr bwMode="auto">
              <a:xfrm>
                <a:off x="2064" y="2448"/>
                <a:ext cx="240" cy="96"/>
              </a:xfrm>
              <a:prstGeom prst="rightArrow">
                <a:avLst>
                  <a:gd name="adj1" fmla="val 50000"/>
                  <a:gd name="adj2" fmla="val 62500"/>
                </a:avLst>
              </a:prstGeom>
              <a:solidFill>
                <a:srgbClr val="0066FF"/>
              </a:solidFill>
              <a:ln w="9525">
                <a:solidFill>
                  <a:schemeClr val="tx1"/>
                </a:solidFill>
                <a:miter lim="800000"/>
              </a:ln>
              <a:effectLst/>
            </p:spPr>
            <p:txBody>
              <a:bodyPr wrap="none" anchor="ctr"/>
              <a:lstStyle/>
              <a:p>
                <a:pPr eaLnBrk="1" hangingPunct="1"/>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1008" y="2400"/>
                <a:ext cx="1056" cy="192"/>
              </a:xfrm>
              <a:prstGeom prst="rect">
                <a:avLst/>
              </a:prstGeom>
              <a:solidFill>
                <a:srgbClr val="0066FF"/>
              </a:solidFill>
              <a:ln w="9525">
                <a:solidFill>
                  <a:schemeClr val="tx1"/>
                </a:solidFill>
                <a:miter lim="800000"/>
              </a:ln>
              <a:effectLst/>
            </p:spPr>
            <p:txBody>
              <a:bodyPr wrap="none" anchor="ct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DHCPDISCOVER</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30" name="Text Box 34"/>
            <p:cNvSpPr txBox="1">
              <a:spLocks noChangeArrowheads="1"/>
            </p:cNvSpPr>
            <p:nvPr/>
          </p:nvSpPr>
          <p:spPr bwMode="auto">
            <a:xfrm>
              <a:off x="967" y="1480"/>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广播</a:t>
              </a:r>
              <a:endParaRPr kumimoji="1" lang="zh-CN" altLang="en-US" sz="1400" b="1" dirty="0">
                <a:latin typeface="微软雅黑" panose="020B0503020204020204" pitchFamily="34" charset="-122"/>
                <a:ea typeface="微软雅黑" panose="020B0503020204020204" pitchFamily="34" charset="-122"/>
              </a:endParaRPr>
            </a:p>
          </p:txBody>
        </p:sp>
      </p:grpSp>
      <p:grpSp>
        <p:nvGrpSpPr>
          <p:cNvPr id="33" name="Group 42"/>
          <p:cNvGrpSpPr/>
          <p:nvPr/>
        </p:nvGrpSpPr>
        <p:grpSpPr bwMode="auto">
          <a:xfrm>
            <a:off x="3933405" y="2348860"/>
            <a:ext cx="2065481" cy="619879"/>
            <a:chOff x="2334" y="2025"/>
            <a:chExt cx="1624" cy="528"/>
          </a:xfrm>
        </p:grpSpPr>
        <p:grpSp>
          <p:nvGrpSpPr>
            <p:cNvPr id="34" name="Group 28"/>
            <p:cNvGrpSpPr/>
            <p:nvPr/>
          </p:nvGrpSpPr>
          <p:grpSpPr bwMode="auto">
            <a:xfrm>
              <a:off x="2334" y="2287"/>
              <a:ext cx="1624" cy="266"/>
              <a:chOff x="1008" y="2400"/>
              <a:chExt cx="1296" cy="192"/>
            </a:xfrm>
          </p:grpSpPr>
          <p:sp>
            <p:nvSpPr>
              <p:cNvPr id="36" name="AutoShape 29"/>
              <p:cNvSpPr>
                <a:spLocks noChangeArrowheads="1"/>
              </p:cNvSpPr>
              <p:nvPr/>
            </p:nvSpPr>
            <p:spPr bwMode="auto">
              <a:xfrm>
                <a:off x="2064" y="2448"/>
                <a:ext cx="240" cy="96"/>
              </a:xfrm>
              <a:prstGeom prst="rightArrow">
                <a:avLst>
                  <a:gd name="adj1" fmla="val 50000"/>
                  <a:gd name="adj2" fmla="val 62500"/>
                </a:avLst>
              </a:prstGeom>
              <a:solidFill>
                <a:srgbClr val="CC00CC"/>
              </a:solidFill>
              <a:ln w="9525">
                <a:solidFill>
                  <a:schemeClr val="folHlink"/>
                </a:solidFill>
                <a:miter lim="800000"/>
              </a:ln>
              <a:effectLst/>
            </p:spPr>
            <p:txBody>
              <a:bodyPr wrap="none" anchor="ctr"/>
              <a:lstStyle/>
              <a:p>
                <a:pPr eaLnBrk="1" hangingPunct="1"/>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37" name="Rectangle 30"/>
              <p:cNvSpPr>
                <a:spLocks noChangeArrowheads="1"/>
              </p:cNvSpPr>
              <p:nvPr/>
            </p:nvSpPr>
            <p:spPr bwMode="auto">
              <a:xfrm>
                <a:off x="1008" y="2400"/>
                <a:ext cx="1056" cy="192"/>
              </a:xfrm>
              <a:prstGeom prst="rect">
                <a:avLst/>
              </a:prstGeom>
              <a:solidFill>
                <a:srgbClr val="CC00CC"/>
              </a:solidFill>
              <a:ln w="9525">
                <a:solidFill>
                  <a:schemeClr val="folHlink"/>
                </a:solidFill>
                <a:miter lim="800000"/>
              </a:ln>
              <a:effectLst/>
            </p:spPr>
            <p:txBody>
              <a:bodyPr wrap="none" anchor="ctr"/>
              <a:lstStyle/>
              <a:p>
                <a:pPr algn="ctr" eaLnBrk="1" hangingPunct="1"/>
                <a:r>
                  <a:rPr kumimoji="1" lang="en-US" altLang="zh-CN" sz="1400" b="1">
                    <a:solidFill>
                      <a:schemeClr val="bg1"/>
                    </a:solidFill>
                    <a:latin typeface="微软雅黑" panose="020B0503020204020204" pitchFamily="34" charset="-122"/>
                    <a:ea typeface="微软雅黑" panose="020B0503020204020204" pitchFamily="34" charset="-122"/>
                  </a:rPr>
                  <a:t>DHCPDISCOVER</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grpSp>
        <p:sp>
          <p:nvSpPr>
            <p:cNvPr id="35" name="Text Box 35"/>
            <p:cNvSpPr txBox="1">
              <a:spLocks noChangeArrowheads="1"/>
            </p:cNvSpPr>
            <p:nvPr/>
          </p:nvSpPr>
          <p:spPr bwMode="auto">
            <a:xfrm>
              <a:off x="2764" y="2025"/>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单播</a:t>
              </a:r>
              <a:endParaRPr kumimoji="1" lang="zh-CN" altLang="en-US" sz="1400" b="1" dirty="0">
                <a:latin typeface="微软雅黑" panose="020B0503020204020204" pitchFamily="34" charset="-122"/>
                <a:ea typeface="微软雅黑" panose="020B0503020204020204" pitchFamily="34" charset="-122"/>
              </a:endParaRPr>
            </a:p>
          </p:txBody>
        </p:sp>
      </p:grpSp>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49301" y="2330228"/>
            <a:ext cx="728974" cy="1020563"/>
          </a:xfrm>
          <a:prstGeom prst="rect">
            <a:avLst/>
          </a:prstGeom>
        </p:spPr>
      </p:pic>
      <p:pic>
        <p:nvPicPr>
          <p:cNvPr id="44"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7514" y="262073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5203" y="262073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411" y="1806603"/>
            <a:ext cx="565891" cy="565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000"/>
                                        <p:tgtEl>
                                          <p:spTgt spid="28"/>
                                        </p:tgtEl>
                                      </p:cBhvr>
                                    </p:animEffect>
                                  </p:childTnLst>
                                </p:cTn>
                              </p:par>
                            </p:childTnLst>
                          </p:cTn>
                        </p:par>
                        <p:par>
                          <p:cTn id="8" fill="hold">
                            <p:stCondLst>
                              <p:cond delay="2500"/>
                            </p:stCondLst>
                            <p:childTnLst>
                              <p:par>
                                <p:cTn id="9" presetID="22" presetClass="entr" presetSubtype="8" fill="hold" nodeType="afterEffect">
                                  <p:stCondLst>
                                    <p:cond delay="20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6966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863331" y="1036540"/>
            <a:ext cx="3417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租用期 </a:t>
            </a:r>
            <a:r>
              <a:rPr lang="en-US" altLang="zh-CN" sz="2400" b="1" dirty="0">
                <a:solidFill>
                  <a:schemeClr val="bg1"/>
                </a:solidFill>
                <a:latin typeface="微软雅黑" panose="020B0503020204020204" pitchFamily="34" charset="-122"/>
                <a:ea typeface="微软雅黑" panose="020B0503020204020204" pitchFamily="34" charset="-122"/>
              </a:rPr>
              <a:t>(lease period)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463885"/>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服务器分配给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客户的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地址的</a:t>
            </a:r>
            <a:r>
              <a:rPr lang="zh-CN" altLang="en-US" sz="2000" b="1" dirty="0">
                <a:solidFill>
                  <a:srgbClr val="0000FF"/>
                </a:solidFill>
                <a:latin typeface="微软雅黑" panose="020B0503020204020204" pitchFamily="34" charset="-122"/>
                <a:ea typeface="微软雅黑" panose="020B0503020204020204" pitchFamily="34" charset="-122"/>
              </a:rPr>
              <a:t>临时的</a:t>
            </a:r>
            <a:r>
              <a:rPr lang="zh-CN" altLang="en-US" sz="2000" b="1" dirty="0">
                <a:latin typeface="微软雅黑" panose="020B0503020204020204" pitchFamily="34" charset="-122"/>
                <a:ea typeface="微软雅黑" panose="020B0503020204020204" pitchFamily="34" charset="-122"/>
              </a:rPr>
              <a:t>，因此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客户只能在一段有限的时间内使用这个分配到的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协议称这段时间为</a:t>
            </a:r>
            <a:r>
              <a:rPr lang="zh-CN" altLang="en-US" sz="2000" b="1" dirty="0">
                <a:solidFill>
                  <a:srgbClr val="0000FF"/>
                </a:solidFill>
                <a:latin typeface="微软雅黑" panose="020B0503020204020204" pitchFamily="34" charset="-122"/>
                <a:ea typeface="微软雅黑" panose="020B0503020204020204" pitchFamily="34" charset="-122"/>
              </a:rPr>
              <a:t>租用期</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租用期的数值应由 </a:t>
            </a: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服务器自己决定。</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DHCP </a:t>
            </a:r>
            <a:r>
              <a:rPr lang="zh-CN" altLang="en-US" sz="2000" b="1" dirty="0">
                <a:latin typeface="微软雅黑" panose="020B0503020204020204" pitchFamily="34" charset="-122"/>
                <a:ea typeface="微软雅黑" panose="020B0503020204020204" pitchFamily="34" charset="-122"/>
              </a:rPr>
              <a:t>客户也可在自己发送的报文中（例如，发现报文）提出对租用期的要求。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1933015" y="1075502"/>
            <a:ext cx="5259764" cy="3324076"/>
            <a:chOff x="-34130" y="587046"/>
            <a:chExt cx="9932621" cy="6277239"/>
          </a:xfrm>
        </p:grpSpPr>
        <p:sp>
          <p:nvSpPr>
            <p:cNvPr id="83"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4"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5"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86"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87"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88"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89"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90"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91"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92"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93"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94"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95"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96"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97"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98"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99"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00"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01"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02"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103"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04"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05"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106"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07"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08"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09"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10"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111"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2"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13"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114"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15"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16"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17"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18"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119"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20"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1"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122"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23"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24"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25"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26"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127"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28"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9"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130"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31"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32"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33"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34"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135"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36"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37"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138"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39"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40"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41"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42"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143"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44"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45"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146"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47"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48"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49"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150"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51"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152"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3"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4"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5"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6"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7"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8"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9"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160"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161"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168" name="组合 167"/>
          <p:cNvGrpSpPr/>
          <p:nvPr/>
        </p:nvGrpSpPr>
        <p:grpSpPr>
          <a:xfrm>
            <a:off x="1252728" y="3207283"/>
            <a:ext cx="6757416" cy="1081681"/>
            <a:chOff x="1252728" y="3207283"/>
            <a:chExt cx="6757416" cy="1081681"/>
          </a:xfrm>
        </p:grpSpPr>
        <p:sp>
          <p:nvSpPr>
            <p:cNvPr id="167"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166" name="矩形 165"/>
            <p:cNvSpPr/>
            <p:nvPr/>
          </p:nvSpPr>
          <p:spPr>
            <a:xfrm>
              <a:off x="2325737" y="3379567"/>
              <a:ext cx="4885718" cy="707886"/>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服务器被动打开 </a:t>
              </a:r>
              <a:r>
                <a:rPr lang="en-US" altLang="zh-CN" sz="1600" b="1" dirty="0">
                  <a:latin typeface="微软雅黑" panose="020B0503020204020204" pitchFamily="34" charset="-122"/>
                  <a:ea typeface="微软雅黑" panose="020B0503020204020204" pitchFamily="34" charset="-122"/>
                </a:rPr>
                <a:t>UDP </a:t>
              </a:r>
              <a:r>
                <a:rPr lang="zh-CN" altLang="en-US" sz="1600" b="1" dirty="0">
                  <a:latin typeface="微软雅黑" panose="020B0503020204020204" pitchFamily="34" charset="-122"/>
                  <a:ea typeface="微软雅黑" panose="020B0503020204020204" pitchFamily="34" charset="-122"/>
                </a:rPr>
                <a:t>端口 </a:t>
              </a:r>
              <a:r>
                <a:rPr lang="en-US" altLang="zh-CN" sz="1600" b="1" dirty="0">
                  <a:latin typeface="微软雅黑" panose="020B0503020204020204" pitchFamily="34" charset="-122"/>
                  <a:ea typeface="微软雅黑" panose="020B0503020204020204" pitchFamily="34" charset="-122"/>
                </a:rPr>
                <a:t>67</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等待客户端发来的报文。</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p:cNvSpPr>
            <a:spLocks noChangeArrowheads="1"/>
          </p:cNvSpPr>
          <p:nvPr/>
        </p:nvSpPr>
        <p:spPr bwMode="auto">
          <a:xfrm>
            <a:off x="1684337" y="280404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3" name="Rectangle 11"/>
          <p:cNvSpPr>
            <a:spLocks noChangeArrowheads="1"/>
          </p:cNvSpPr>
          <p:nvPr/>
        </p:nvSpPr>
        <p:spPr bwMode="auto">
          <a:xfrm>
            <a:off x="1684337" y="321174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4" name="Rectangle 12"/>
          <p:cNvSpPr>
            <a:spLocks noChangeArrowheads="1"/>
          </p:cNvSpPr>
          <p:nvPr/>
        </p:nvSpPr>
        <p:spPr bwMode="auto">
          <a:xfrm>
            <a:off x="1684337" y="3608796"/>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5" name="Rectangle 13"/>
          <p:cNvSpPr>
            <a:spLocks noChangeArrowheads="1"/>
          </p:cNvSpPr>
          <p:nvPr/>
        </p:nvSpPr>
        <p:spPr bwMode="auto">
          <a:xfrm>
            <a:off x="1684337" y="4025604"/>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6" name="Rectangle 9"/>
          <p:cNvSpPr>
            <a:spLocks noChangeArrowheads="1"/>
          </p:cNvSpPr>
          <p:nvPr/>
        </p:nvSpPr>
        <p:spPr bwMode="auto">
          <a:xfrm>
            <a:off x="1684337" y="77571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7" name="Rectangle 10"/>
          <p:cNvSpPr>
            <a:spLocks noChangeArrowheads="1"/>
          </p:cNvSpPr>
          <p:nvPr/>
        </p:nvSpPr>
        <p:spPr bwMode="auto">
          <a:xfrm>
            <a:off x="1684337" y="119182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8" name="Rectangle 11"/>
          <p:cNvSpPr>
            <a:spLocks noChangeArrowheads="1"/>
          </p:cNvSpPr>
          <p:nvPr/>
        </p:nvSpPr>
        <p:spPr bwMode="auto">
          <a:xfrm>
            <a:off x="1684337" y="159038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19" name="Rectangle 12"/>
          <p:cNvSpPr>
            <a:spLocks noChangeArrowheads="1"/>
          </p:cNvSpPr>
          <p:nvPr/>
        </p:nvSpPr>
        <p:spPr bwMode="auto">
          <a:xfrm>
            <a:off x="1684337" y="200572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20" name="Rectangle 13"/>
          <p:cNvSpPr>
            <a:spLocks noChangeArrowheads="1"/>
          </p:cNvSpPr>
          <p:nvPr/>
        </p:nvSpPr>
        <p:spPr bwMode="auto">
          <a:xfrm>
            <a:off x="1684337" y="2404244"/>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panose="02010600030101010101" pitchFamily="2" charset="-122"/>
            </a:endParaRPr>
          </a:p>
        </p:txBody>
      </p:sp>
      <p:sp>
        <p:nvSpPr>
          <p:cNvPr id="21" name="Rectangle 17"/>
          <p:cNvSpPr>
            <a:spLocks noChangeArrowheads="1"/>
          </p:cNvSpPr>
          <p:nvPr/>
        </p:nvSpPr>
        <p:spPr bwMode="auto">
          <a:xfrm>
            <a:off x="1716085" y="678924"/>
            <a:ext cx="5603173"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域名</a:t>
            </a:r>
            <a:r>
              <a:rPr lang="zh-CN" altLang="en-US" sz="2000" b="1" dirty="0">
                <a:solidFill>
                  <a:schemeClr val="bg1"/>
                </a:solidFill>
                <a:latin typeface="微软雅黑" panose="020B0503020204020204" pitchFamily="34" charset="-122"/>
                <a:ea typeface="微软雅黑" panose="020B0503020204020204" pitchFamily="34" charset="-122"/>
              </a:rPr>
              <a:t>系统 </a:t>
            </a:r>
            <a:r>
              <a:rPr lang="en-US" altLang="zh-CN" sz="2000" b="1" dirty="0">
                <a:solidFill>
                  <a:schemeClr val="bg1"/>
                </a:solidFill>
                <a:latin typeface="微软雅黑" panose="020B0503020204020204" pitchFamily="34" charset="-122"/>
                <a:ea typeface="微软雅黑" panose="020B0503020204020204" pitchFamily="34" charset="-122"/>
              </a:rPr>
              <a:t>DNS</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文件传送协议</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远程终端</a:t>
            </a:r>
            <a:r>
              <a:rPr lang="zh-CN" altLang="en-US" sz="2000" b="1" dirty="0">
                <a:solidFill>
                  <a:schemeClr val="bg1"/>
                </a:solidFill>
                <a:latin typeface="微软雅黑" panose="020B0503020204020204" pitchFamily="34" charset="-122"/>
                <a:ea typeface="微软雅黑" panose="020B0503020204020204" pitchFamily="34" charset="-122"/>
              </a:rPr>
              <a:t>协议 </a:t>
            </a:r>
            <a:r>
              <a:rPr lang="en-US" altLang="zh-CN" sz="2000" b="1" dirty="0">
                <a:solidFill>
                  <a:schemeClr val="bg1"/>
                </a:solidFill>
                <a:latin typeface="微软雅黑" panose="020B0503020204020204" pitchFamily="34" charset="-122"/>
                <a:ea typeface="微软雅黑" panose="020B0503020204020204" pitchFamily="34" charset="-122"/>
              </a:rPr>
              <a:t>TELNET</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万维网 </a:t>
            </a:r>
            <a:r>
              <a:rPr lang="en-US" altLang="zh-CN" sz="2000" b="1" dirty="0">
                <a:solidFill>
                  <a:schemeClr val="bg1"/>
                </a:solidFill>
                <a:latin typeface="微软雅黑" panose="020B0503020204020204" pitchFamily="34" charset="-122"/>
                <a:ea typeface="微软雅黑" panose="020B0503020204020204" pitchFamily="34" charset="-122"/>
              </a:rPr>
              <a:t>WWW</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6.5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电子邮件</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6.6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动态</a:t>
            </a:r>
            <a:r>
              <a:rPr lang="zh-CN" altLang="en-US" sz="2000" b="1" dirty="0">
                <a:solidFill>
                  <a:schemeClr val="bg1"/>
                </a:solidFill>
                <a:latin typeface="微软雅黑" panose="020B0503020204020204" pitchFamily="34" charset="-122"/>
                <a:ea typeface="微软雅黑" panose="020B0503020204020204" pitchFamily="34" charset="-122"/>
              </a:rPr>
              <a:t>主机配置协议 </a:t>
            </a:r>
            <a:r>
              <a:rPr lang="en-US" altLang="zh-CN" sz="2000" b="1" dirty="0">
                <a:solidFill>
                  <a:schemeClr val="bg1"/>
                </a:solidFill>
                <a:latin typeface="微软雅黑" panose="020B0503020204020204" pitchFamily="34" charset="-122"/>
                <a:ea typeface="微软雅黑" panose="020B0503020204020204" pitchFamily="34" charset="-122"/>
              </a:rPr>
              <a:t>DHCP</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6.7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简单</a:t>
            </a:r>
            <a:r>
              <a:rPr lang="zh-CN" altLang="en-US" sz="2000" b="1" dirty="0">
                <a:solidFill>
                  <a:schemeClr val="bg1"/>
                </a:solidFill>
                <a:latin typeface="微软雅黑" panose="020B0503020204020204" pitchFamily="34" charset="-122"/>
                <a:ea typeface="微软雅黑" panose="020B0503020204020204" pitchFamily="34" charset="-122"/>
              </a:rPr>
              <a:t>网络管理协议 </a:t>
            </a:r>
            <a:r>
              <a:rPr lang="en-US" altLang="zh-CN" sz="2000" b="1" dirty="0">
                <a:solidFill>
                  <a:schemeClr val="bg1"/>
                </a:solidFill>
                <a:latin typeface="微软雅黑" panose="020B0503020204020204" pitchFamily="34" charset="-122"/>
                <a:ea typeface="微软雅黑" panose="020B0503020204020204" pitchFamily="34" charset="-122"/>
              </a:rPr>
              <a:t>SNMP</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6.8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应用</a:t>
            </a:r>
            <a:r>
              <a:rPr lang="zh-CN" altLang="en-US" sz="2000" b="1" dirty="0">
                <a:solidFill>
                  <a:schemeClr val="bg1"/>
                </a:solidFill>
                <a:latin typeface="微软雅黑" panose="020B0503020204020204" pitchFamily="34" charset="-122"/>
                <a:ea typeface="微软雅黑" panose="020B0503020204020204" pitchFamily="34" charset="-122"/>
              </a:rPr>
              <a:t>进程跨越网络的通信</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200"/>
              </a:lnSpc>
            </a:pPr>
            <a:r>
              <a:rPr lang="en-US" altLang="zh-CN" sz="2000" b="1" dirty="0">
                <a:solidFill>
                  <a:schemeClr val="bg1"/>
                </a:solidFill>
                <a:latin typeface="微软雅黑" panose="020B0503020204020204" pitchFamily="34" charset="-122"/>
                <a:ea typeface="微软雅黑" panose="020B0503020204020204" pitchFamily="34" charset="-122"/>
              </a:rPr>
              <a:t>6.9  </a:t>
            </a:r>
            <a:r>
              <a:rPr lang="en-US" altLang="zh-CN" sz="2000" b="1" dirty="0" smtClean="0">
                <a:solidFill>
                  <a:schemeClr val="bg1"/>
                </a:solidFill>
                <a:latin typeface="微软雅黑" panose="020B0503020204020204" pitchFamily="34" charset="-122"/>
                <a:ea typeface="微软雅黑" panose="020B0503020204020204" pitchFamily="34" charset="-122"/>
              </a:rPr>
              <a:t>                                                 P2P </a:t>
            </a:r>
            <a:r>
              <a:rPr lang="zh-CN" altLang="en-US" sz="2000" b="1" dirty="0">
                <a:solidFill>
                  <a:schemeClr val="bg1"/>
                </a:solidFill>
                <a:latin typeface="微软雅黑" panose="020B0503020204020204" pitchFamily="34" charset="-122"/>
                <a:ea typeface="微软雅黑" panose="020B0503020204020204" pitchFamily="34" charset="-122"/>
              </a:rPr>
              <a:t>应用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9339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38" y="126018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顶级域名服务器</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738793"/>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顶级域名服务器（即 </a:t>
            </a:r>
            <a:r>
              <a:rPr lang="en-US" altLang="zh-CN" sz="2000" b="1" dirty="0">
                <a:solidFill>
                  <a:srgbClr val="0000FF"/>
                </a:solidFill>
                <a:latin typeface="微软雅黑" panose="020B0503020204020204" pitchFamily="34" charset="-122"/>
                <a:ea typeface="微软雅黑" panose="020B0503020204020204" pitchFamily="34" charset="-122"/>
              </a:rPr>
              <a:t>TLD </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）负责管理在该顶级域名服务器注册的</a:t>
            </a:r>
            <a:r>
              <a:rPr lang="zh-CN" altLang="en-US" sz="2000" b="1" dirty="0">
                <a:solidFill>
                  <a:srgbClr val="0000FF"/>
                </a:solidFill>
                <a:latin typeface="微软雅黑" panose="020B0503020204020204" pitchFamily="34" charset="-122"/>
                <a:ea typeface="微软雅黑" panose="020B0503020204020204" pitchFamily="34" charset="-122"/>
              </a:rPr>
              <a:t>所有二级域名</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当收到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查询请求时，就给出相应的回答（可能是最后的结果，也可能是下一步应当找的域名服务器的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281675" y="3382179"/>
            <a:ext cx="4911104" cy="646331"/>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❷</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客户从 </a:t>
            </a:r>
            <a:r>
              <a:rPr lang="en-US" altLang="zh-CN" sz="1600" b="1" dirty="0">
                <a:latin typeface="微软雅黑" panose="020B0503020204020204" pitchFamily="34" charset="-122"/>
                <a:ea typeface="微软雅黑" panose="020B0503020204020204" pitchFamily="34" charset="-122"/>
              </a:rPr>
              <a:t>UDP </a:t>
            </a:r>
            <a:r>
              <a:rPr lang="zh-CN" altLang="en-US" sz="1600" b="1" dirty="0">
                <a:latin typeface="微软雅黑" panose="020B0503020204020204" pitchFamily="34" charset="-122"/>
                <a:ea typeface="微软雅黑" panose="020B0503020204020204" pitchFamily="34" charset="-122"/>
              </a:rPr>
              <a:t>端口 </a:t>
            </a:r>
            <a:r>
              <a:rPr lang="en-US" altLang="zh-CN" sz="1600" b="1" dirty="0">
                <a:latin typeface="微软雅黑" panose="020B0503020204020204" pitchFamily="34" charset="-122"/>
                <a:ea typeface="微软雅黑" panose="020B0503020204020204" pitchFamily="34" charset="-122"/>
              </a:rPr>
              <a:t>68</a:t>
            </a:r>
            <a:endParaRPr lang="en-US" altLang="zh-CN" sz="1600" b="1" dirty="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发送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发现</a:t>
            </a:r>
            <a:r>
              <a:rPr lang="zh-CN" altLang="en-US" sz="1600" b="1" dirty="0" smtClean="0">
                <a:latin typeface="微软雅黑" panose="020B0503020204020204" pitchFamily="34" charset="-122"/>
                <a:ea typeface="微软雅黑" panose="020B0503020204020204" pitchFamily="34" charset="-122"/>
              </a:rPr>
              <a:t>报文 </a:t>
            </a:r>
            <a:r>
              <a:rPr lang="en-US" altLang="zh-CN" sz="1600" b="1" dirty="0" smtClean="0">
                <a:latin typeface="微软雅黑" panose="020B0503020204020204" pitchFamily="34" charset="-122"/>
                <a:ea typeface="微软雅黑" panose="020B0503020204020204" pitchFamily="34" charset="-122"/>
              </a:rPr>
              <a:t>DHCPDISCOVER</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1" y="3324703"/>
            <a:ext cx="5179580" cy="89255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❸</a:t>
            </a:r>
            <a:r>
              <a:rPr lang="zh-CN" altLang="en-US" sz="1600" b="1" dirty="0">
                <a:latin typeface="微软雅黑" panose="020B0503020204020204" pitchFamily="34" charset="-122"/>
                <a:ea typeface="微软雅黑" panose="020B0503020204020204" pitchFamily="34" charset="-122"/>
              </a:rPr>
              <a:t>：凡收到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发现报文的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都发出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提供</a:t>
            </a:r>
            <a:r>
              <a:rPr lang="zh-CN" altLang="en-US" sz="1600" b="1" dirty="0" smtClean="0">
                <a:latin typeface="微软雅黑" panose="020B0503020204020204" pitchFamily="34" charset="-122"/>
                <a:ea typeface="微软雅黑" panose="020B0503020204020204" pitchFamily="34" charset="-122"/>
              </a:rPr>
              <a:t>报文 </a:t>
            </a:r>
            <a:r>
              <a:rPr lang="en-US" altLang="zh-CN" sz="1600" b="1" dirty="0" smtClean="0">
                <a:latin typeface="微软雅黑" panose="020B0503020204020204" pitchFamily="34" charset="-122"/>
                <a:ea typeface="微软雅黑" panose="020B0503020204020204" pitchFamily="34" charset="-122"/>
              </a:rPr>
              <a:t>DHCPOFFER</a:t>
            </a:r>
            <a:r>
              <a:rPr lang="zh-CN" altLang="en-US" sz="1600" b="1" dirty="0" smtClean="0">
                <a:latin typeface="微软雅黑" panose="020B0503020204020204" pitchFamily="34" charset="-122"/>
                <a:ea typeface="微软雅黑" panose="020B0503020204020204" pitchFamily="34" charset="-122"/>
              </a:rPr>
              <a:t>，因此</a:t>
            </a:r>
            <a:endParaRPr lang="en-US" altLang="zh-CN" sz="1600" b="1" dirty="0" smtClean="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DHCP </a:t>
            </a:r>
            <a:r>
              <a:rPr lang="zh-CN" altLang="en-US" sz="1600" b="1" dirty="0" smtClean="0">
                <a:latin typeface="微软雅黑" panose="020B0503020204020204" pitchFamily="34" charset="-122"/>
                <a:ea typeface="微软雅黑" panose="020B0503020204020204" pitchFamily="34" charset="-122"/>
              </a:rPr>
              <a:t>客户可能</a:t>
            </a:r>
            <a:r>
              <a:rPr lang="zh-CN" altLang="en-US" sz="1600" b="1" dirty="0">
                <a:latin typeface="微软雅黑" panose="020B0503020204020204" pitchFamily="34" charset="-122"/>
                <a:ea typeface="微软雅黑" panose="020B0503020204020204" pitchFamily="34" charset="-122"/>
              </a:rPr>
              <a:t>收到多个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提供</a:t>
            </a:r>
            <a:r>
              <a:rPr lang="zh-CN" altLang="en-US" sz="1600" b="1" dirty="0" smtClean="0">
                <a:latin typeface="微软雅黑" panose="020B0503020204020204" pitchFamily="34" charset="-122"/>
                <a:ea typeface="微软雅黑" panose="020B0503020204020204" pitchFamily="34" charset="-122"/>
              </a:rPr>
              <a:t>报文 。</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0" y="3324703"/>
            <a:ext cx="5334049" cy="89255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❹</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客户从几个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服务器中选择</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其中的一个，并向所选择的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器发送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请求</a:t>
            </a:r>
            <a:r>
              <a:rPr lang="zh-CN" altLang="en-US" sz="1600" b="1" dirty="0" smtClean="0">
                <a:latin typeface="微软雅黑" panose="020B0503020204020204" pitchFamily="34" charset="-122"/>
                <a:ea typeface="微软雅黑" panose="020B0503020204020204" pitchFamily="34" charset="-122"/>
              </a:rPr>
              <a:t>报文 </a:t>
            </a:r>
            <a:r>
              <a:rPr lang="en-US" altLang="zh-CN" sz="1600" b="1" dirty="0" smtClean="0">
                <a:latin typeface="微软雅黑" panose="020B0503020204020204" pitchFamily="34" charset="-122"/>
                <a:ea typeface="微软雅黑" panose="020B0503020204020204" pitchFamily="34" charset="-122"/>
              </a:rPr>
              <a:t>DHCPREQUEST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455817" y="3324703"/>
            <a:ext cx="5070674" cy="89255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❺</a:t>
            </a:r>
            <a:r>
              <a:rPr lang="zh-CN" altLang="en-US" sz="1600" b="1" dirty="0">
                <a:latin typeface="微软雅黑" panose="020B0503020204020204" pitchFamily="34" charset="-122"/>
                <a:ea typeface="微软雅黑" panose="020B0503020204020204" pitchFamily="34" charset="-122"/>
              </a:rPr>
              <a:t>：被选择的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服务器发送确认报文</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DHCPACK</a:t>
            </a:r>
            <a:r>
              <a:rPr lang="zh-CN" altLang="en-US" sz="1600" b="1" dirty="0">
                <a:latin typeface="微软雅黑" panose="020B0503020204020204" pitchFamily="34" charset="-122"/>
                <a:ea typeface="微软雅黑" panose="020B0503020204020204" pitchFamily="34" charset="-122"/>
              </a:rPr>
              <a:t>，进入已绑定状态，并可</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开始使用得到的临时 </a:t>
            </a:r>
            <a:r>
              <a:rPr lang="en-US" altLang="zh-CN" sz="1600" b="1" dirty="0">
                <a:latin typeface="微软雅黑" panose="020B0503020204020204" pitchFamily="34" charset="-122"/>
                <a:ea typeface="微软雅黑" panose="020B0503020204020204" pitchFamily="34" charset="-122"/>
              </a:rPr>
              <a:t>IP </a:t>
            </a:r>
            <a:r>
              <a:rPr lang="zh-CN" altLang="en-US" sz="1600" b="1" dirty="0">
                <a:latin typeface="微软雅黑" panose="020B0503020204020204" pitchFamily="34" charset="-122"/>
                <a:ea typeface="微软雅黑" panose="020B0503020204020204" pitchFamily="34" charset="-122"/>
              </a:rPr>
              <a:t>地址了。</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66453" y="3324703"/>
            <a:ext cx="4885718" cy="830997"/>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客户现在要根据服务器提供的租用期 </a:t>
            </a:r>
            <a:r>
              <a:rPr lang="en-US" altLang="zh-CN" sz="1600" b="1" dirty="0">
                <a:latin typeface="微软雅黑" panose="020B0503020204020204" pitchFamily="34" charset="-122"/>
                <a:ea typeface="微软雅黑" panose="020B0503020204020204" pitchFamily="34" charset="-122"/>
              </a:rPr>
              <a:t>T </a:t>
            </a:r>
            <a:r>
              <a:rPr lang="zh-CN" altLang="en-US" sz="1600" b="1" dirty="0">
                <a:latin typeface="微软雅黑" panose="020B0503020204020204" pitchFamily="34" charset="-122"/>
                <a:ea typeface="微软雅黑" panose="020B0503020204020204" pitchFamily="34" charset="-122"/>
              </a:rPr>
              <a:t>设置两个计时器 </a:t>
            </a:r>
            <a:r>
              <a:rPr lang="en-US" altLang="zh-CN" sz="1600" b="1" dirty="0">
                <a:latin typeface="微软雅黑" panose="020B0503020204020204" pitchFamily="34" charset="-122"/>
                <a:ea typeface="微软雅黑" panose="020B0503020204020204" pitchFamily="34" charset="-122"/>
              </a:rPr>
              <a:t>T1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T2</a:t>
            </a:r>
            <a:r>
              <a:rPr lang="zh-CN" altLang="en-US" sz="1600" b="1" dirty="0">
                <a:latin typeface="微软雅黑" panose="020B0503020204020204" pitchFamily="34" charset="-122"/>
                <a:ea typeface="微软雅黑" panose="020B0503020204020204" pitchFamily="34" charset="-122"/>
              </a:rPr>
              <a:t>，它们的超时时间分别是 </a:t>
            </a:r>
            <a:r>
              <a:rPr lang="en-US" altLang="zh-CN" sz="1600" b="1" dirty="0">
                <a:latin typeface="微软雅黑" panose="020B0503020204020204" pitchFamily="34" charset="-122"/>
                <a:ea typeface="微软雅黑" panose="020B0503020204020204" pitchFamily="34" charset="-122"/>
              </a:rPr>
              <a:t>0.5T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0.875T</a:t>
            </a:r>
            <a:r>
              <a:rPr lang="zh-CN" altLang="en-US" sz="1600" b="1" dirty="0">
                <a:latin typeface="微软雅黑" panose="020B0503020204020204" pitchFamily="34" charset="-122"/>
                <a:ea typeface="微软雅黑" panose="020B0503020204020204" pitchFamily="34" charset="-122"/>
              </a:rPr>
              <a:t>。当超时时间到就要请求更新租用期。</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66453" y="3324703"/>
            <a:ext cx="4885718" cy="646331"/>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❻</a:t>
            </a:r>
            <a:r>
              <a:rPr lang="zh-CN" altLang="en-US" sz="1600" b="1" dirty="0">
                <a:latin typeface="微软雅黑" panose="020B0503020204020204" pitchFamily="34" charset="-122"/>
                <a:ea typeface="微软雅黑" panose="020B0503020204020204" pitchFamily="34" charset="-122"/>
              </a:rPr>
              <a:t>：租用期过了一半（</a:t>
            </a:r>
            <a:r>
              <a:rPr lang="en-US" altLang="zh-CN" sz="1600" b="1" dirty="0">
                <a:latin typeface="微软雅黑" panose="020B0503020204020204" pitchFamily="34" charset="-122"/>
                <a:ea typeface="微软雅黑" panose="020B0503020204020204" pitchFamily="34" charset="-122"/>
              </a:rPr>
              <a:t>T1 </a:t>
            </a:r>
            <a:r>
              <a:rPr lang="zh-CN" altLang="en-US" sz="1600" b="1" dirty="0">
                <a:latin typeface="微软雅黑" panose="020B0503020204020204" pitchFamily="34" charset="-122"/>
                <a:ea typeface="微软雅黑" panose="020B0503020204020204" pitchFamily="34" charset="-122"/>
              </a:rPr>
              <a:t>时间到），</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发送</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请求报文 </a:t>
            </a:r>
            <a:r>
              <a:rPr lang="en-US" altLang="zh-CN" sz="1600" b="1" dirty="0" smtClean="0">
                <a:latin typeface="微软雅黑" panose="020B0503020204020204" pitchFamily="34" charset="-122"/>
                <a:ea typeface="微软雅黑" panose="020B0503020204020204" pitchFamily="34" charset="-122"/>
              </a:rPr>
              <a:t>DHCPREQUEST</a:t>
            </a:r>
            <a:r>
              <a:rPr lang="zh-CN" altLang="en-US" sz="1600" b="1" dirty="0" smtClean="0">
                <a:latin typeface="微软雅黑" panose="020B0503020204020204" pitchFamily="34" charset="-122"/>
                <a:ea typeface="微软雅黑" panose="020B0503020204020204" pitchFamily="34" charset="-122"/>
              </a:rPr>
              <a:t>，要求</a:t>
            </a:r>
            <a:r>
              <a:rPr lang="zh-CN" altLang="en-US" sz="1600" b="1" dirty="0">
                <a:latin typeface="微软雅黑" panose="020B0503020204020204" pitchFamily="34" charset="-122"/>
                <a:ea typeface="微软雅黑" panose="020B0503020204020204" pitchFamily="34" charset="-122"/>
              </a:rPr>
              <a:t>更新租用期。 </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1" y="3324703"/>
              <a:ext cx="4905260" cy="89255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❼</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服务器若同意，则发回确认报文</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DHCPACK</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客户得到了新的租</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用期，重新设置计时器。</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281674" y="3324703"/>
              <a:ext cx="5728470" cy="89255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❽</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服务器若不同意，则发回否认</a:t>
              </a:r>
              <a:r>
                <a:rPr lang="zh-CN" altLang="en-US" sz="1600" b="1" dirty="0" smtClean="0">
                  <a:latin typeface="微软雅黑" panose="020B0503020204020204" pitchFamily="34" charset="-122"/>
                  <a:ea typeface="微软雅黑" panose="020B0503020204020204" pitchFamily="34" charset="-122"/>
                </a:rPr>
                <a:t>报 </a:t>
              </a:r>
              <a:r>
                <a:rPr lang="en-US" altLang="zh-CN" sz="1600" b="1" dirty="0" smtClean="0">
                  <a:latin typeface="微软雅黑" panose="020B0503020204020204" pitchFamily="34" charset="-122"/>
                  <a:ea typeface="微软雅黑" panose="020B0503020204020204" pitchFamily="34" charset="-122"/>
                </a:rPr>
                <a:t>DHCPNACK</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这时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客户必须</a:t>
              </a:r>
              <a:r>
                <a:rPr lang="zh-CN" altLang="en-US" sz="1600" b="1" dirty="0" smtClean="0">
                  <a:latin typeface="微软雅黑" panose="020B0503020204020204" pitchFamily="34" charset="-122"/>
                  <a:ea typeface="微软雅黑" panose="020B0503020204020204" pitchFamily="34" charset="-122"/>
                </a:rPr>
                <a:t>立即停止</a:t>
              </a:r>
              <a:r>
                <a:rPr lang="zh-CN" altLang="en-US" sz="1600" b="1" dirty="0">
                  <a:latin typeface="微软雅黑" panose="020B0503020204020204" pitchFamily="34" charset="-122"/>
                  <a:ea typeface="微软雅黑" panose="020B0503020204020204" pitchFamily="34" charset="-122"/>
                </a:rPr>
                <a:t>使用原来的 </a:t>
              </a:r>
              <a:r>
                <a:rPr lang="en-US" altLang="zh-CN" sz="1600" b="1" dirty="0">
                  <a:latin typeface="微软雅黑" panose="020B0503020204020204" pitchFamily="34" charset="-122"/>
                  <a:ea typeface="微软雅黑" panose="020B0503020204020204" pitchFamily="34" charset="-122"/>
                </a:rPr>
                <a:t>IP </a:t>
              </a:r>
              <a:r>
                <a:rPr lang="zh-CN" altLang="en-US" sz="1600" b="1" dirty="0">
                  <a:latin typeface="微软雅黑" panose="020B0503020204020204" pitchFamily="34" charset="-122"/>
                  <a:ea typeface="微软雅黑" panose="020B0503020204020204" pitchFamily="34" charset="-122"/>
                </a:rPr>
                <a:t>地址</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而</a:t>
              </a:r>
              <a:r>
                <a:rPr lang="zh-CN" altLang="en-US" sz="1600" b="1" dirty="0">
                  <a:latin typeface="微软雅黑" panose="020B0503020204020204" pitchFamily="34" charset="-122"/>
                  <a:ea typeface="微软雅黑" panose="020B0503020204020204" pitchFamily="34" charset="-122"/>
                </a:rPr>
                <a:t>必须重新</a:t>
              </a:r>
              <a:r>
                <a:rPr lang="zh-CN" altLang="en-US" sz="1600" b="1" dirty="0" smtClean="0">
                  <a:latin typeface="微软雅黑" panose="020B0503020204020204" pitchFamily="34" charset="-122"/>
                  <a:ea typeface="微软雅黑" panose="020B0503020204020204" pitchFamily="34" charset="-122"/>
                </a:rPr>
                <a:t>申请 </a:t>
              </a:r>
              <a:r>
                <a:rPr lang="en-US" altLang="zh-CN" sz="1600" b="1" dirty="0">
                  <a:latin typeface="微软雅黑" panose="020B0503020204020204" pitchFamily="34" charset="-122"/>
                  <a:ea typeface="微软雅黑" panose="020B0503020204020204" pitchFamily="34" charset="-122"/>
                </a:rPr>
                <a:t>IP </a:t>
              </a:r>
              <a:r>
                <a:rPr lang="zh-CN" altLang="en-US" sz="1600" b="1" dirty="0">
                  <a:latin typeface="微软雅黑" panose="020B0503020204020204" pitchFamily="34" charset="-122"/>
                  <a:ea typeface="微软雅黑" panose="020B0503020204020204" pitchFamily="34" charset="-122"/>
                </a:rPr>
                <a:t>地址（回到</a:t>
              </a:r>
              <a:r>
                <a:rPr lang="zh-CN" altLang="en-US" sz="1600" b="1" dirty="0" smtClean="0">
                  <a:latin typeface="微软雅黑" panose="020B0503020204020204" pitchFamily="34" charset="-122"/>
                  <a:ea typeface="微软雅黑" panose="020B0503020204020204" pitchFamily="34" charset="-122"/>
                </a:rPr>
                <a:t>步骤  ❷</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1682496" y="3333847"/>
              <a:ext cx="6007608" cy="830997"/>
            </a:xfrm>
            <a:prstGeom prst="rect">
              <a:avLst/>
            </a:prstGeom>
            <a:noFill/>
          </p:spPr>
          <p:txBody>
            <a:bodyPr wrap="square">
              <a:spAutoFit/>
            </a:bodyPr>
            <a:lstStyle/>
            <a:p>
              <a:r>
                <a:rPr lang="zh-CN" altLang="en-US" sz="1600" b="1" dirty="0" smtClean="0">
                  <a:latin typeface="微软雅黑" panose="020B0503020204020204" pitchFamily="34" charset="-122"/>
                  <a:ea typeface="微软雅黑" panose="020B0503020204020204" pitchFamily="34" charset="-122"/>
                </a:rPr>
                <a:t>若 </a:t>
              </a:r>
              <a:r>
                <a:rPr lang="en-US" altLang="zh-CN" sz="1600" b="1" dirty="0" smtClean="0">
                  <a:latin typeface="微软雅黑" panose="020B0503020204020204" pitchFamily="34" charset="-122"/>
                  <a:ea typeface="微软雅黑" panose="020B0503020204020204" pitchFamily="34" charset="-122"/>
                </a:rPr>
                <a:t>DHCP </a:t>
              </a:r>
              <a:r>
                <a:rPr lang="zh-CN" altLang="en-US" sz="1600" b="1" dirty="0" smtClean="0">
                  <a:latin typeface="微软雅黑" panose="020B0503020204020204" pitchFamily="34" charset="-122"/>
                  <a:ea typeface="微软雅黑" panose="020B0503020204020204" pitchFamily="34" charset="-122"/>
                </a:rPr>
                <a:t>服务器</a:t>
              </a:r>
              <a:r>
                <a:rPr lang="zh-CN" altLang="en-US" sz="1600" b="1" dirty="0">
                  <a:latin typeface="微软雅黑" panose="020B0503020204020204" pitchFamily="34" charset="-122"/>
                  <a:ea typeface="微软雅黑" panose="020B0503020204020204" pitchFamily="34" charset="-122"/>
                </a:rPr>
                <a:t>不响应</a:t>
              </a:r>
              <a:r>
                <a:rPr lang="zh-CN" altLang="en-US" sz="1600" b="1" dirty="0" smtClean="0">
                  <a:latin typeface="微软雅黑" panose="020B0503020204020204" pitchFamily="34" charset="-122"/>
                  <a:ea typeface="微软雅黑" panose="020B0503020204020204" pitchFamily="34" charset="-122"/>
                </a:rPr>
                <a:t>步骤  ❻ 的</a:t>
              </a:r>
              <a:r>
                <a:rPr lang="zh-CN" altLang="en-US" sz="1600" b="1" dirty="0">
                  <a:latin typeface="微软雅黑" panose="020B0503020204020204" pitchFamily="34" charset="-122"/>
                  <a:ea typeface="微软雅黑" panose="020B0503020204020204" pitchFamily="34" charset="-122"/>
                </a:rPr>
                <a:t>请求</a:t>
              </a:r>
              <a:r>
                <a:rPr lang="zh-CN" altLang="en-US" sz="1600" b="1" dirty="0" smtClean="0">
                  <a:latin typeface="微软雅黑" panose="020B0503020204020204" pitchFamily="34" charset="-122"/>
                  <a:ea typeface="微软雅黑" panose="020B0503020204020204" pitchFamily="34" charset="-122"/>
                </a:rPr>
                <a:t>报文 </a:t>
              </a:r>
              <a:r>
                <a:rPr lang="en-US" altLang="zh-CN" sz="1600" b="1" dirty="0" smtClean="0">
                  <a:latin typeface="微软雅黑" panose="020B0503020204020204" pitchFamily="34" charset="-122"/>
                  <a:ea typeface="微软雅黑" panose="020B0503020204020204" pitchFamily="34" charset="-122"/>
                </a:rPr>
                <a:t>DHCPREQUEST</a:t>
              </a:r>
              <a:r>
                <a:rPr lang="zh-CN" altLang="en-US" sz="1600" b="1" dirty="0">
                  <a:latin typeface="微软雅黑" panose="020B0503020204020204" pitchFamily="34" charset="-122"/>
                  <a:ea typeface="微软雅黑" panose="020B0503020204020204" pitchFamily="34" charset="-122"/>
                </a:rPr>
                <a:t>，则在租用期过了 </a:t>
              </a:r>
              <a:r>
                <a:rPr lang="en-US" altLang="zh-CN" sz="1600" b="1" dirty="0">
                  <a:latin typeface="微软雅黑" panose="020B0503020204020204" pitchFamily="34" charset="-122"/>
                  <a:ea typeface="微软雅黑" panose="020B0503020204020204" pitchFamily="34" charset="-122"/>
                </a:rPr>
                <a:t>87.5% </a:t>
              </a:r>
              <a:r>
                <a:rPr lang="zh-CN" altLang="en-US" sz="1600" b="1" dirty="0">
                  <a:latin typeface="微软雅黑" panose="020B0503020204020204" pitchFamily="34" charset="-122"/>
                  <a:ea typeface="微软雅黑" panose="020B0503020204020204" pitchFamily="34" charset="-122"/>
                </a:rPr>
                <a:t>时，</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客户必须重新发送请求报文 </a:t>
              </a:r>
              <a:r>
                <a:rPr lang="en-US" altLang="zh-CN" sz="1600" b="1" dirty="0">
                  <a:latin typeface="微软雅黑" panose="020B0503020204020204" pitchFamily="34" charset="-122"/>
                  <a:ea typeface="微软雅黑" panose="020B0503020204020204" pitchFamily="34" charset="-122"/>
                </a:rPr>
                <a:t>DHCPREQUEST</a:t>
              </a:r>
              <a:r>
                <a:rPr lang="zh-CN" altLang="en-US" sz="1600" b="1" dirty="0">
                  <a:latin typeface="微软雅黑" panose="020B0503020204020204" pitchFamily="34" charset="-122"/>
                  <a:ea typeface="微软雅黑" panose="020B0503020204020204" pitchFamily="34" charset="-122"/>
                </a:rPr>
                <a:t>（重复步骤  ❻</a:t>
              </a:r>
              <a:r>
                <a:rPr lang="zh-CN" altLang="en-US" sz="1600" b="1" dirty="0" smtClean="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然后又继续后面的步骤。 </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DHCP </a:t>
            </a:r>
            <a:r>
              <a:rPr lang="zh-CN" altLang="en-US" sz="2000" b="1" dirty="0">
                <a:solidFill>
                  <a:schemeClr val="bg1"/>
                </a:solidFill>
                <a:latin typeface="微软雅黑" panose="020B0503020204020204" pitchFamily="34" charset="-122"/>
                <a:ea typeface="微软雅黑" panose="020B0503020204020204" pitchFamily="34" charset="-122"/>
              </a:rPr>
              <a:t>协议的</a:t>
            </a:r>
            <a:r>
              <a:rPr lang="zh-CN" altLang="en-US" sz="2000" b="1" dirty="0" smtClean="0">
                <a:solidFill>
                  <a:schemeClr val="bg1"/>
                </a:solidFill>
                <a:latin typeface="微软雅黑" panose="020B0503020204020204" pitchFamily="34" charset="-122"/>
                <a:ea typeface="微软雅黑" panose="020B0503020204020204" pitchFamily="34" charset="-122"/>
              </a:rPr>
              <a:t>工作过程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客户</a:t>
              </a:r>
              <a:endParaRPr kumimoji="1" lang="zh-CN" altLang="en-US" sz="1100" b="1" dirty="0">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DHCPDISCOVER</a:t>
              </a:r>
              <a:endParaRPr kumimoji="1" lang="en-US" altLang="zh-CN" sz="11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DHCPOFFER</a:t>
              </a:r>
              <a:endParaRPr kumimoji="1" lang="en-US" altLang="zh-CN" sz="1100" b="1">
                <a:latin typeface="微软雅黑" panose="020B0503020204020204" pitchFamily="34" charset="-122"/>
                <a:ea typeface="微软雅黑" panose="020B0503020204020204" pitchFamily="34" charset="-122"/>
              </a:endParaRP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68</a:t>
              </a:r>
              <a:endParaRPr kumimoji="1" lang="en-US" altLang="zh-CN" sz="11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DHCPREQUEST</a:t>
              </a:r>
              <a:endParaRPr kumimoji="1" lang="en-US" altLang="zh-CN" sz="1100" b="1">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DHCPNACK</a:t>
              </a:r>
              <a:endParaRPr kumimoji="1" lang="en-US" altLang="zh-CN" sz="1100" b="1">
                <a:latin typeface="微软雅黑" panose="020B0503020204020204" pitchFamily="34" charset="-122"/>
                <a:ea typeface="微软雅黑" panose="020B0503020204020204" pitchFamily="34" charset="-122"/>
              </a:endParaRP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DHCPACK</a:t>
              </a:r>
              <a:endParaRPr kumimoji="1" lang="en-US" altLang="zh-CN" sz="1100" b="1">
                <a:latin typeface="微软雅黑" panose="020B0503020204020204" pitchFamily="34" charset="-122"/>
                <a:ea typeface="微软雅黑" panose="020B0503020204020204" pitchFamily="34" charset="-122"/>
              </a:endParaRP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anose="020B0503020204020204" pitchFamily="34" charset="-122"/>
                <a:ea typeface="微软雅黑" panose="020B0503020204020204"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anose="020B0503020204020204" pitchFamily="34" charset="-122"/>
                  <a:ea typeface="微软雅黑" panose="020B0503020204020204" pitchFamily="34" charset="-122"/>
                </a:rPr>
                <a:t>客户</a:t>
              </a:r>
              <a:endParaRPr kumimoji="1" lang="zh-CN" altLang="en-US" sz="1100" b="1">
                <a:latin typeface="微软雅黑" panose="020B0503020204020204" pitchFamily="34" charset="-122"/>
                <a:ea typeface="微软雅黑" panose="020B0503020204020204" pitchFamily="34" charset="-122"/>
              </a:endParaRP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DHCPRELEASE</a:t>
              </a:r>
              <a:endParaRPr kumimoji="1" lang="en-US" altLang="zh-CN" sz="1100" b="1">
                <a:latin typeface="微软雅黑" panose="020B0503020204020204" pitchFamily="34" charset="-122"/>
                <a:ea typeface="微软雅黑" panose="020B0503020204020204" pitchFamily="34" charset="-122"/>
              </a:endParaRP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anose="020B0503020204020204" pitchFamily="34" charset="-122"/>
                  <a:ea typeface="微软雅黑" panose="020B0503020204020204" pitchFamily="34" charset="-122"/>
                </a:rPr>
                <a:t>服务器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67</a:t>
              </a:r>
              <a:endParaRPr kumimoji="1" lang="en-US" altLang="zh-CN" sz="1100" b="1">
                <a:latin typeface="微软雅黑" panose="020B0503020204020204" pitchFamily="34" charset="-122"/>
                <a:ea typeface="微软雅黑" panose="020B0503020204020204" pitchFamily="34" charset="-122"/>
              </a:endParaRP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anose="020B0503020204020204" pitchFamily="34" charset="-122"/>
                  <a:ea typeface="微软雅黑" panose="020B0503020204020204" pitchFamily="34" charset="-122"/>
                </a:rPr>
                <a:t>68</a:t>
              </a:r>
              <a:endParaRPr kumimoji="1" lang="en-US" altLang="zh-CN" sz="1100" b="1">
                <a:latin typeface="微软雅黑" panose="020B0503020204020204" pitchFamily="34" charset="-122"/>
                <a:ea typeface="微软雅黑" panose="020B0503020204020204" pitchFamily="34" charset="-122"/>
              </a:endParaRP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solidFill>
                    <a:srgbClr val="0000FF"/>
                  </a:solidFill>
                  <a:latin typeface="微软雅黑" panose="020B0503020204020204" pitchFamily="34" charset="-122"/>
                  <a:ea typeface="微软雅黑" panose="020B0503020204020204" pitchFamily="34" charset="-122"/>
                </a:rPr>
                <a:t>UDP</a:t>
              </a:r>
              <a:endParaRPr kumimoji="1" lang="en-US" altLang="zh-CN" sz="1100" b="1">
                <a:solidFill>
                  <a:srgbClr val="0000FF"/>
                </a:solidFill>
                <a:latin typeface="微软雅黑" panose="020B0503020204020204" pitchFamily="34" charset="-122"/>
                <a:ea typeface="微软雅黑" panose="020B0503020204020204" pitchFamily="34" charset="-122"/>
              </a:endParaRP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anose="020B0503020204020204" pitchFamily="34" charset="-122"/>
                  <a:ea typeface="微软雅黑" panose="020B0503020204020204" pitchFamily="34" charset="-122"/>
                </a:rPr>
                <a:t>服务器</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anose="020B0503020204020204" pitchFamily="34" charset="-122"/>
                  <a:ea typeface="微软雅黑" panose="020B0503020204020204" pitchFamily="34" charset="-122"/>
                </a:rPr>
                <a:t>67</a:t>
              </a:r>
              <a:endParaRPr kumimoji="1" lang="en-US" altLang="zh-CN" sz="1100" b="1" dirty="0">
                <a:latin typeface="微软雅黑" panose="020B0503020204020204" pitchFamily="34" charset="-122"/>
                <a:ea typeface="微软雅黑" panose="020B0503020204020204" pitchFamily="34" charset="-122"/>
              </a:endParaRP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dirty="0">
                  <a:solidFill>
                    <a:srgbClr val="0000FF"/>
                  </a:solidFill>
                  <a:latin typeface="微软雅黑" panose="020B0503020204020204" pitchFamily="34" charset="-122"/>
                  <a:ea typeface="微软雅黑" panose="020B0503020204020204" pitchFamily="34" charset="-122"/>
                </a:rPr>
                <a:t>UDP</a:t>
              </a:r>
              <a:endParaRPr kumimoji="1" lang="en-US" altLang="zh-CN" sz="1100" b="1" dirty="0">
                <a:solidFill>
                  <a:srgbClr val="0000FF"/>
                </a:solidFill>
                <a:latin typeface="微软雅黑" panose="020B0503020204020204" pitchFamily="34" charset="-122"/>
                <a:ea typeface="微软雅黑" panose="020B0503020204020204" pitchFamily="34" charset="-122"/>
              </a:endParaRP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zh-CN" altLang="en-US" sz="1100" b="1" dirty="0">
                  <a:latin typeface="微软雅黑" panose="020B0503020204020204" pitchFamily="34" charset="-122"/>
                  <a:ea typeface="微软雅黑" panose="020B0503020204020204" pitchFamily="34" charset="-122"/>
                </a:rPr>
                <a:t>被动打开</a:t>
              </a:r>
              <a:endParaRPr kumimoji="1" lang="zh-CN" altLang="en-US" sz="1100" b="1" dirty="0">
                <a:latin typeface="微软雅黑" panose="020B0503020204020204" pitchFamily="34" charset="-122"/>
                <a:ea typeface="微软雅黑" panose="020B0503020204020204" pitchFamily="34" charset="-122"/>
              </a:endParaRP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ts val="1700"/>
                </a:lnSpc>
              </a:pPr>
              <a:r>
                <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2" y="3333847"/>
              <a:ext cx="4654266" cy="89255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❾</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客户可随时提前终止服务器所提供的</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租用期，这时只需向 </a:t>
              </a:r>
              <a:r>
                <a:rPr lang="en-US" altLang="zh-CN" sz="1600" b="1" dirty="0">
                  <a:latin typeface="微软雅黑" panose="020B0503020204020204" pitchFamily="34" charset="-122"/>
                  <a:ea typeface="微软雅黑" panose="020B0503020204020204" pitchFamily="34" charset="-122"/>
                </a:rPr>
                <a:t>DHCP </a:t>
              </a:r>
              <a:r>
                <a:rPr lang="zh-CN" altLang="en-US" sz="1600" b="1" dirty="0">
                  <a:latin typeface="微软雅黑" panose="020B0503020204020204" pitchFamily="34" charset="-122"/>
                  <a:ea typeface="微软雅黑" panose="020B0503020204020204" pitchFamily="34" charset="-122"/>
                </a:rPr>
                <a:t>服务器发送释</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        放报文 </a:t>
              </a:r>
              <a:r>
                <a:rPr lang="en-US" altLang="zh-CN" sz="1600" b="1" dirty="0">
                  <a:latin typeface="微软雅黑" panose="020B0503020204020204" pitchFamily="34" charset="-122"/>
                  <a:ea typeface="微软雅黑" panose="020B0503020204020204" pitchFamily="34" charset="-122"/>
                </a:rPr>
                <a:t>DHCPRELEASE </a:t>
              </a:r>
              <a:r>
                <a:rPr lang="zh-CN" altLang="en-US" sz="1600" b="1" dirty="0">
                  <a:latin typeface="微软雅黑" panose="020B0503020204020204" pitchFamily="34" charset="-122"/>
                  <a:ea typeface="微软雅黑" panose="020B0503020204020204" pitchFamily="34" charset="-122"/>
                </a:rPr>
                <a:t>即可。</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56963" y="141278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3" name="Rectangle 6"/>
          <p:cNvSpPr>
            <a:spLocks noChangeArrowheads="1"/>
          </p:cNvSpPr>
          <p:nvPr/>
        </p:nvSpPr>
        <p:spPr bwMode="auto">
          <a:xfrm>
            <a:off x="3552866" y="1379576"/>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权限域名</a:t>
            </a:r>
            <a:r>
              <a:rPr lang="zh-CN" altLang="en-US" sz="2000" b="1" dirty="0" smtClean="0">
                <a:solidFill>
                  <a:schemeClr val="bg1"/>
                </a:solidFill>
                <a:latin typeface="微软雅黑" panose="020B0503020204020204" pitchFamily="34" charset="-122"/>
                <a:ea typeface="微软雅黑" panose="020B0503020204020204" pitchFamily="34" charset="-122"/>
              </a:rPr>
              <a:t>服务器</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4" name="Rectangle 68"/>
          <p:cNvSpPr>
            <a:spLocks noChangeArrowheads="1"/>
          </p:cNvSpPr>
          <p:nvPr/>
        </p:nvSpPr>
        <p:spPr bwMode="auto">
          <a:xfrm>
            <a:off x="483810" y="1858182"/>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负责一个区的域名服务器。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当一个权限域名服务器还不能给出最后的查询回答时，就会告诉发出查询请求的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客户，下一步应当找哪一个权限域名服务器。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2629135" y="28376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9"/>
          <p:cNvSpPr>
            <a:spLocks noChangeArrowheads="1"/>
          </p:cNvSpPr>
          <p:nvPr/>
        </p:nvSpPr>
        <p:spPr bwMode="auto">
          <a:xfrm>
            <a:off x="2629135" y="238196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9"/>
          <p:cNvSpPr>
            <a:spLocks noChangeArrowheads="1"/>
          </p:cNvSpPr>
          <p:nvPr/>
        </p:nvSpPr>
        <p:spPr bwMode="auto">
          <a:xfrm>
            <a:off x="2629135" y="145965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19234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Line 16"/>
          <p:cNvSpPr>
            <a:spLocks noChangeShapeType="1"/>
          </p:cNvSpPr>
          <p:nvPr/>
        </p:nvSpPr>
        <p:spPr bwMode="auto">
          <a:xfrm>
            <a:off x="3637198" y="1388218"/>
            <a:ext cx="0" cy="215051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Rectangle 27"/>
          <p:cNvSpPr>
            <a:spLocks noChangeArrowheads="1"/>
          </p:cNvSpPr>
          <p:nvPr/>
        </p:nvSpPr>
        <p:spPr bwMode="auto">
          <a:xfrm>
            <a:off x="639730" y="145965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0" name="Rectangle 29"/>
          <p:cNvSpPr>
            <a:spLocks noChangeArrowheads="1"/>
          </p:cNvSpPr>
          <p:nvPr/>
        </p:nvSpPr>
        <p:spPr bwMode="auto">
          <a:xfrm>
            <a:off x="648619" y="1554588"/>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anose="020B0503020204020204" pitchFamily="34" charset="-122"/>
                <a:ea typeface="微软雅黑" panose="020B0503020204020204" pitchFamily="34" charset="-122"/>
              </a:rPr>
              <a:t>6.7</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简单网络管理协议 </a:t>
            </a:r>
            <a:r>
              <a:rPr lang="en-US" altLang="zh-CN" sz="2000" b="1" dirty="0">
                <a:solidFill>
                  <a:schemeClr val="bg1"/>
                </a:solidFill>
                <a:latin typeface="微软雅黑" panose="020B0503020204020204" pitchFamily="34" charset="-122"/>
                <a:ea typeface="微软雅黑" panose="020B0503020204020204" pitchFamily="34" charset="-122"/>
              </a:rPr>
              <a:t>SNMP</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2700573" y="1335355"/>
            <a:ext cx="57560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6.7.1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网络管理</a:t>
            </a:r>
            <a:r>
              <a:rPr lang="zh-CN" altLang="en-US" sz="2000" b="1" dirty="0">
                <a:solidFill>
                  <a:schemeClr val="bg1"/>
                </a:solidFill>
                <a:latin typeface="微软雅黑" panose="020B0503020204020204" pitchFamily="34" charset="-122"/>
                <a:ea typeface="微软雅黑" panose="020B0503020204020204" pitchFamily="34" charset="-122"/>
              </a:rPr>
              <a:t>的基本概念</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6.7.2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管理</a:t>
            </a:r>
            <a:r>
              <a:rPr lang="zh-CN" altLang="en-US" sz="2000" b="1" dirty="0">
                <a:solidFill>
                  <a:schemeClr val="bg1"/>
                </a:solidFill>
                <a:latin typeface="微软雅黑" panose="020B0503020204020204" pitchFamily="34" charset="-122"/>
                <a:ea typeface="微软雅黑" panose="020B0503020204020204" pitchFamily="34" charset="-122"/>
              </a:rPr>
              <a:t>信息结构 </a:t>
            </a:r>
            <a:r>
              <a:rPr lang="en-US" altLang="zh-CN" sz="2000" b="1" dirty="0">
                <a:solidFill>
                  <a:schemeClr val="bg1"/>
                </a:solidFill>
                <a:latin typeface="微软雅黑" panose="020B0503020204020204" pitchFamily="34" charset="-122"/>
                <a:ea typeface="微软雅黑" panose="020B0503020204020204" pitchFamily="34" charset="-122"/>
              </a:rPr>
              <a:t>SMI</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6.7.3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管理</a:t>
            </a:r>
            <a:r>
              <a:rPr lang="zh-CN" altLang="en-US" sz="2000" b="1" dirty="0">
                <a:solidFill>
                  <a:schemeClr val="bg1"/>
                </a:solidFill>
                <a:latin typeface="微软雅黑" panose="020B0503020204020204" pitchFamily="34" charset="-122"/>
                <a:ea typeface="微软雅黑" panose="020B0503020204020204" pitchFamily="34" charset="-122"/>
              </a:rPr>
              <a:t>信息库 </a:t>
            </a:r>
            <a:r>
              <a:rPr lang="en-US" altLang="zh-CN" sz="2000" b="1" dirty="0">
                <a:solidFill>
                  <a:schemeClr val="bg1"/>
                </a:solidFill>
                <a:latin typeface="微软雅黑" panose="020B0503020204020204" pitchFamily="34" charset="-122"/>
                <a:ea typeface="微软雅黑" panose="020B0503020204020204" pitchFamily="34" charset="-122"/>
              </a:rPr>
              <a:t>MIB</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6.7.4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的协议数据单元和报文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025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631408" y="1127980"/>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6.7.1  </a:t>
            </a:r>
            <a:r>
              <a:rPr lang="zh-CN" altLang="en-US" sz="2400" b="1" dirty="0">
                <a:solidFill>
                  <a:schemeClr val="bg1"/>
                </a:solidFill>
                <a:latin typeface="微软雅黑" panose="020B0503020204020204" pitchFamily="34" charset="-122"/>
                <a:ea typeface="微软雅黑" panose="020B0503020204020204" pitchFamily="34" charset="-122"/>
              </a:rPr>
              <a:t>网络管理的基本概念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564469"/>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网络管理</a:t>
            </a:r>
            <a:r>
              <a:rPr lang="zh-CN" altLang="en-US" sz="2000" b="1" dirty="0">
                <a:latin typeface="微软雅黑" panose="020B0503020204020204" pitchFamily="34" charset="-122"/>
                <a:ea typeface="微软雅黑" panose="020B0503020204020204" pitchFamily="34" charset="-122"/>
              </a:rPr>
              <a:t>包括对硬件、软件和人力的使用、综合与协调，以便对网络资源进行监视、测试、配置、分析、评价和控制，这样就能以合理的价格满足网络的一些需求，如实时运行性能，服务质量等。网络管理常简称为</a:t>
            </a:r>
            <a:r>
              <a:rPr lang="zh-CN" altLang="en-US" sz="2000" b="1" dirty="0">
                <a:solidFill>
                  <a:srgbClr val="0000FF"/>
                </a:solidFill>
                <a:latin typeface="微软雅黑" panose="020B0503020204020204" pitchFamily="34" charset="-122"/>
                <a:ea typeface="微软雅黑" panose="020B0503020204020204" pitchFamily="34" charset="-122"/>
              </a:rPr>
              <a:t>网管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网络管理并不是指对网络进行行政上的管理。</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7235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61" y="1039143"/>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网络管理的五大功能</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433444"/>
            <a:ext cx="816641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故障</a:t>
            </a:r>
            <a:r>
              <a:rPr lang="zh-CN" altLang="en-US" sz="2000" b="1" dirty="0">
                <a:solidFill>
                  <a:srgbClr val="0000FF"/>
                </a:solidFill>
                <a:latin typeface="微软雅黑" panose="020B0503020204020204" pitchFamily="34" charset="-122"/>
                <a:ea typeface="微软雅黑" panose="020B0503020204020204" pitchFamily="34" charset="-122"/>
              </a:rPr>
              <a:t>管理</a:t>
            </a:r>
            <a:r>
              <a:rPr lang="zh-CN" altLang="en-US" sz="2000" b="1" dirty="0">
                <a:latin typeface="微软雅黑" panose="020B0503020204020204" pitchFamily="34" charset="-122"/>
                <a:ea typeface="微软雅黑" panose="020B0503020204020204" pitchFamily="34" charset="-122"/>
              </a:rPr>
              <a:t>：故障检测、隔离和</a:t>
            </a:r>
            <a:r>
              <a:rPr lang="zh-CN" altLang="en-US" sz="2000" b="1" dirty="0" smtClean="0">
                <a:latin typeface="微软雅黑" panose="020B0503020204020204" pitchFamily="34" charset="-122"/>
                <a:ea typeface="微软雅黑" panose="020B0503020204020204" pitchFamily="34" charset="-122"/>
              </a:rPr>
              <a:t>纠正。</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配置管理</a:t>
            </a:r>
            <a:r>
              <a:rPr lang="zh-CN" altLang="en-US" sz="2000" b="1" dirty="0">
                <a:latin typeface="微软雅黑" panose="020B0503020204020204" pitchFamily="34" charset="-122"/>
                <a:ea typeface="微软雅黑" panose="020B0503020204020204" pitchFamily="34" charset="-122"/>
              </a:rPr>
              <a:t>：初始化网络、并配置</a:t>
            </a:r>
            <a:r>
              <a:rPr lang="zh-CN" altLang="en-US" sz="2000" b="1" dirty="0" smtClean="0">
                <a:latin typeface="微软雅黑" panose="020B0503020204020204" pitchFamily="34" charset="-122"/>
                <a:ea typeface="微软雅黑" panose="020B0503020204020204" pitchFamily="34" charset="-122"/>
              </a:rPr>
              <a:t>网络。</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计费</a:t>
            </a:r>
            <a:r>
              <a:rPr lang="zh-CN" altLang="en-US" sz="2000" b="1" dirty="0">
                <a:solidFill>
                  <a:srgbClr val="0000FF"/>
                </a:solidFill>
                <a:latin typeface="微软雅黑" panose="020B0503020204020204" pitchFamily="34" charset="-122"/>
                <a:ea typeface="微软雅黑" panose="020B0503020204020204" pitchFamily="34" charset="-122"/>
              </a:rPr>
              <a:t>管理</a:t>
            </a:r>
            <a:r>
              <a:rPr lang="zh-CN" altLang="en-US" sz="2000" b="1" dirty="0">
                <a:latin typeface="微软雅黑" panose="020B0503020204020204" pitchFamily="34" charset="-122"/>
                <a:ea typeface="微软雅黑" panose="020B0503020204020204" pitchFamily="34" charset="-122"/>
              </a:rPr>
              <a:t>：记录网络资源的</a:t>
            </a:r>
            <a:r>
              <a:rPr lang="zh-CN" altLang="en-US" sz="2000" b="1" dirty="0" smtClean="0">
                <a:latin typeface="微软雅黑" panose="020B0503020204020204" pitchFamily="34" charset="-122"/>
                <a:ea typeface="微软雅黑" panose="020B0503020204020204" pitchFamily="34" charset="-122"/>
              </a:rPr>
              <a:t>使用。</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性能</a:t>
            </a:r>
            <a:r>
              <a:rPr lang="zh-CN" altLang="en-US" sz="2000" b="1" dirty="0">
                <a:solidFill>
                  <a:srgbClr val="0000FF"/>
                </a:solidFill>
                <a:latin typeface="微软雅黑" panose="020B0503020204020204" pitchFamily="34" charset="-122"/>
                <a:ea typeface="微软雅黑" panose="020B0503020204020204" pitchFamily="34" charset="-122"/>
              </a:rPr>
              <a:t>管理</a:t>
            </a:r>
            <a:r>
              <a:rPr lang="zh-CN" altLang="en-US" sz="2000" b="1" dirty="0">
                <a:latin typeface="微软雅黑" panose="020B0503020204020204" pitchFamily="34" charset="-122"/>
                <a:ea typeface="微软雅黑" panose="020B0503020204020204" pitchFamily="34" charset="-122"/>
              </a:rPr>
              <a:t>：估价系统资源的运行状况及通信效率</a:t>
            </a:r>
            <a:r>
              <a:rPr lang="zh-CN" altLang="en-US" sz="2000" b="1" dirty="0" smtClean="0">
                <a:latin typeface="微软雅黑" panose="020B0503020204020204" pitchFamily="34" charset="-122"/>
                <a:ea typeface="微软雅黑" panose="020B0503020204020204" pitchFamily="34" charset="-122"/>
              </a:rPr>
              <a:t>等。</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网络</a:t>
            </a:r>
            <a:r>
              <a:rPr lang="zh-CN" altLang="en-US" sz="2000" b="1" dirty="0">
                <a:solidFill>
                  <a:srgbClr val="0000FF"/>
                </a:solidFill>
                <a:latin typeface="微软雅黑" panose="020B0503020204020204" pitchFamily="34" charset="-122"/>
                <a:ea typeface="微软雅黑" panose="020B0503020204020204" pitchFamily="34" charset="-122"/>
              </a:rPr>
              <a:t>安全管理</a:t>
            </a:r>
            <a:r>
              <a:rPr lang="zh-CN" altLang="en-US" sz="2000" b="1" dirty="0">
                <a:latin typeface="微软雅黑" panose="020B0503020204020204" pitchFamily="34" charset="-122"/>
                <a:ea typeface="微软雅黑" panose="020B0503020204020204" pitchFamily="34" charset="-122"/>
              </a:rPr>
              <a:t>：对授权机制、访问控制、加密和加密关键字的</a:t>
            </a:r>
            <a:r>
              <a:rPr lang="zh-CN" altLang="en-US" sz="2000" b="1" dirty="0" smtClean="0">
                <a:latin typeface="微软雅黑" panose="020B0503020204020204" pitchFamily="34" charset="-122"/>
                <a:ea typeface="微软雅黑" panose="020B0503020204020204" pitchFamily="34" charset="-122"/>
              </a:rPr>
              <a:t>管理。</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6"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54889" y="1625158"/>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70584" y="1609358"/>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296385" y="600654"/>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网络管理的一般</a:t>
            </a:r>
            <a:r>
              <a:rPr lang="zh-CN" altLang="en-US" sz="2000" b="1" dirty="0" smtClean="0">
                <a:solidFill>
                  <a:schemeClr val="bg1"/>
                </a:solidFill>
                <a:latin typeface="微软雅黑" panose="020B0503020204020204" pitchFamily="34" charset="-122"/>
                <a:ea typeface="微软雅黑" panose="020B0503020204020204" pitchFamily="34" charset="-122"/>
              </a:rPr>
              <a:t>模型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5" name="Group 5"/>
          <p:cNvGrpSpPr/>
          <p:nvPr/>
        </p:nvGrpSpPr>
        <p:grpSpPr bwMode="auto">
          <a:xfrm>
            <a:off x="5114868" y="2689762"/>
            <a:ext cx="1313973" cy="1543910"/>
            <a:chOff x="3072" y="2208"/>
            <a:chExt cx="1056" cy="1056"/>
          </a:xfrm>
        </p:grpSpPr>
        <p:grpSp>
          <p:nvGrpSpPr>
            <p:cNvPr id="6" name="Group 6"/>
            <p:cNvGrpSpPr/>
            <p:nvPr/>
          </p:nvGrpSpPr>
          <p:grpSpPr bwMode="auto">
            <a:xfrm flipH="1">
              <a:off x="3072" y="2543"/>
              <a:ext cx="888" cy="721"/>
              <a:chOff x="2565" y="2202"/>
              <a:chExt cx="355" cy="297"/>
            </a:xfrm>
          </p:grpSpPr>
          <p:sp>
            <p:nvSpPr>
              <p:cNvPr id="146" name="Freeform 7"/>
              <p:cNvSpPr/>
              <p:nvPr/>
            </p:nvSpPr>
            <p:spPr bwMode="auto">
              <a:xfrm>
                <a:off x="2646" y="2242"/>
                <a:ext cx="125" cy="189"/>
              </a:xfrm>
              <a:custGeom>
                <a:avLst/>
                <a:gdLst>
                  <a:gd name="T0" fmla="*/ 0 w 876"/>
                  <a:gd name="T1" fmla="*/ 0 h 1326"/>
                  <a:gd name="T2" fmla="*/ 0 w 876"/>
                  <a:gd name="T3" fmla="*/ 0 h 1326"/>
                  <a:gd name="T4" fmla="*/ 0 w 876"/>
                  <a:gd name="T5" fmla="*/ 0 h 1326"/>
                  <a:gd name="T6" fmla="*/ 0 w 876"/>
                  <a:gd name="T7" fmla="*/ 0 h 13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6" h="1326">
                    <a:moveTo>
                      <a:pt x="582" y="23"/>
                    </a:moveTo>
                    <a:lnTo>
                      <a:pt x="876" y="1209"/>
                    </a:lnTo>
                    <a:lnTo>
                      <a:pt x="0" y="1326"/>
                    </a:lnTo>
                    <a:lnTo>
                      <a:pt x="225" y="0"/>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147" name="Group 8"/>
              <p:cNvGrpSpPr/>
              <p:nvPr/>
            </p:nvGrpSpPr>
            <p:grpSpPr bwMode="auto">
              <a:xfrm>
                <a:off x="2565" y="2202"/>
                <a:ext cx="351" cy="78"/>
                <a:chOff x="2565" y="2202"/>
                <a:chExt cx="351" cy="78"/>
              </a:xfrm>
            </p:grpSpPr>
            <p:sp>
              <p:nvSpPr>
                <p:cNvPr id="149" name="Freeform 9"/>
                <p:cNvSpPr/>
                <p:nvPr/>
              </p:nvSpPr>
              <p:spPr bwMode="auto">
                <a:xfrm>
                  <a:off x="2565" y="2202"/>
                  <a:ext cx="351" cy="66"/>
                </a:xfrm>
                <a:custGeom>
                  <a:avLst/>
                  <a:gdLst>
                    <a:gd name="T0" fmla="*/ 0 w 2454"/>
                    <a:gd name="T1" fmla="*/ 0 h 468"/>
                    <a:gd name="T2" fmla="*/ 0 w 2454"/>
                    <a:gd name="T3" fmla="*/ 0 h 468"/>
                    <a:gd name="T4" fmla="*/ 0 w 2454"/>
                    <a:gd name="T5" fmla="*/ 0 h 468"/>
                    <a:gd name="T6" fmla="*/ 0 w 2454"/>
                    <a:gd name="T7" fmla="*/ 0 h 468"/>
                    <a:gd name="T8" fmla="*/ 0 w 2454"/>
                    <a:gd name="T9" fmla="*/ 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4" h="468">
                      <a:moveTo>
                        <a:pt x="2454" y="242"/>
                      </a:moveTo>
                      <a:lnTo>
                        <a:pt x="906" y="468"/>
                      </a:lnTo>
                      <a:lnTo>
                        <a:pt x="0" y="118"/>
                      </a:lnTo>
                      <a:lnTo>
                        <a:pt x="1162" y="0"/>
                      </a:lnTo>
                      <a:lnTo>
                        <a:pt x="2454" y="242"/>
                      </a:lnTo>
                      <a:close/>
                    </a:path>
                  </a:pathLst>
                </a:custGeom>
                <a:solidFill>
                  <a:srgbClr val="FFFFFF"/>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0" name="Freeform 10"/>
                <p:cNvSpPr/>
                <p:nvPr/>
              </p:nvSpPr>
              <p:spPr bwMode="auto">
                <a:xfrm>
                  <a:off x="2694" y="2236"/>
                  <a:ext cx="221" cy="44"/>
                </a:xfrm>
                <a:custGeom>
                  <a:avLst/>
                  <a:gdLst>
                    <a:gd name="T0" fmla="*/ 0 w 1542"/>
                    <a:gd name="T1" fmla="*/ 0 h 303"/>
                    <a:gd name="T2" fmla="*/ 0 w 1542"/>
                    <a:gd name="T3" fmla="*/ 0 h 303"/>
                    <a:gd name="T4" fmla="*/ 0 w 1542"/>
                    <a:gd name="T5" fmla="*/ 0 h 303"/>
                    <a:gd name="T6" fmla="*/ 0 w 1542"/>
                    <a:gd name="T7" fmla="*/ 0 h 303"/>
                    <a:gd name="T8" fmla="*/ 0 w 1542"/>
                    <a:gd name="T9" fmla="*/ 0 h 3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303">
                      <a:moveTo>
                        <a:pt x="1542" y="0"/>
                      </a:moveTo>
                      <a:lnTo>
                        <a:pt x="0" y="225"/>
                      </a:lnTo>
                      <a:lnTo>
                        <a:pt x="0" y="303"/>
                      </a:lnTo>
                      <a:lnTo>
                        <a:pt x="1542" y="79"/>
                      </a:lnTo>
                      <a:lnTo>
                        <a:pt x="1542" y="0"/>
                      </a:lnTo>
                      <a:close/>
                    </a:path>
                  </a:pathLst>
                </a:custGeom>
                <a:solidFill>
                  <a:srgbClr val="E0E0E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1" name="Freeform 11"/>
                <p:cNvSpPr/>
                <p:nvPr/>
              </p:nvSpPr>
              <p:spPr bwMode="auto">
                <a:xfrm>
                  <a:off x="2565" y="2218"/>
                  <a:ext cx="129" cy="62"/>
                </a:xfrm>
                <a:custGeom>
                  <a:avLst/>
                  <a:gdLst>
                    <a:gd name="T0" fmla="*/ 0 w 906"/>
                    <a:gd name="T1" fmla="*/ 0 h 428"/>
                    <a:gd name="T2" fmla="*/ 0 w 906"/>
                    <a:gd name="T3" fmla="*/ 0 h 428"/>
                    <a:gd name="T4" fmla="*/ 0 w 906"/>
                    <a:gd name="T5" fmla="*/ 0 h 428"/>
                    <a:gd name="T6" fmla="*/ 0 w 906"/>
                    <a:gd name="T7" fmla="*/ 0 h 428"/>
                    <a:gd name="T8" fmla="*/ 0 w 906"/>
                    <a:gd name="T9" fmla="*/ 0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6" h="428">
                      <a:moveTo>
                        <a:pt x="906" y="428"/>
                      </a:moveTo>
                      <a:lnTo>
                        <a:pt x="906" y="350"/>
                      </a:lnTo>
                      <a:lnTo>
                        <a:pt x="0" y="0"/>
                      </a:lnTo>
                      <a:lnTo>
                        <a:pt x="0" y="54"/>
                      </a:lnTo>
                      <a:lnTo>
                        <a:pt x="906" y="428"/>
                      </a:lnTo>
                      <a:close/>
                    </a:path>
                  </a:pathLst>
                </a:custGeom>
                <a:solidFill>
                  <a:srgbClr val="C0C0C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148" name="Freeform 12"/>
              <p:cNvSpPr/>
              <p:nvPr/>
            </p:nvSpPr>
            <p:spPr bwMode="auto">
              <a:xfrm>
                <a:off x="2767" y="2256"/>
                <a:ext cx="153" cy="243"/>
              </a:xfrm>
              <a:custGeom>
                <a:avLst/>
                <a:gdLst>
                  <a:gd name="T0" fmla="*/ 0 w 1066"/>
                  <a:gd name="T1" fmla="*/ 0 h 1700"/>
                  <a:gd name="T2" fmla="*/ 0 w 1066"/>
                  <a:gd name="T3" fmla="*/ 0 h 1700"/>
                  <a:gd name="T4" fmla="*/ 0 w 1066"/>
                  <a:gd name="T5" fmla="*/ 0 h 1700"/>
                  <a:gd name="T6" fmla="*/ 0 w 1066"/>
                  <a:gd name="T7" fmla="*/ 0 h 17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 h="1700">
                    <a:moveTo>
                      <a:pt x="589" y="0"/>
                    </a:moveTo>
                    <a:lnTo>
                      <a:pt x="1066" y="1569"/>
                    </a:lnTo>
                    <a:lnTo>
                      <a:pt x="0" y="1700"/>
                    </a:lnTo>
                    <a:lnTo>
                      <a:pt x="170" y="32"/>
                    </a:lnTo>
                  </a:path>
                </a:pathLst>
              </a:custGeom>
              <a:noFill/>
              <a:ln w="1111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7" name="Group 13"/>
            <p:cNvGrpSpPr/>
            <p:nvPr/>
          </p:nvGrpSpPr>
          <p:grpSpPr bwMode="auto">
            <a:xfrm flipH="1">
              <a:off x="3225" y="2269"/>
              <a:ext cx="610" cy="417"/>
              <a:chOff x="2615" y="2089"/>
              <a:chExt cx="244" cy="172"/>
            </a:xfrm>
          </p:grpSpPr>
          <p:grpSp>
            <p:nvGrpSpPr>
              <p:cNvPr id="95" name="Group 14"/>
              <p:cNvGrpSpPr/>
              <p:nvPr/>
            </p:nvGrpSpPr>
            <p:grpSpPr bwMode="auto">
              <a:xfrm>
                <a:off x="2671" y="2089"/>
                <a:ext cx="188" cy="156"/>
                <a:chOff x="2671" y="2089"/>
                <a:chExt cx="188" cy="156"/>
              </a:xfrm>
            </p:grpSpPr>
            <p:grpSp>
              <p:nvGrpSpPr>
                <p:cNvPr id="128" name="Group 15"/>
                <p:cNvGrpSpPr/>
                <p:nvPr/>
              </p:nvGrpSpPr>
              <p:grpSpPr bwMode="auto">
                <a:xfrm>
                  <a:off x="2671" y="2089"/>
                  <a:ext cx="188" cy="156"/>
                  <a:chOff x="2671" y="2089"/>
                  <a:chExt cx="188" cy="156"/>
                </a:xfrm>
              </p:grpSpPr>
              <p:grpSp>
                <p:nvGrpSpPr>
                  <p:cNvPr id="137" name="Group 16"/>
                  <p:cNvGrpSpPr/>
                  <p:nvPr/>
                </p:nvGrpSpPr>
                <p:grpSpPr bwMode="auto">
                  <a:xfrm>
                    <a:off x="2671" y="2177"/>
                    <a:ext cx="188" cy="68"/>
                    <a:chOff x="2671" y="2177"/>
                    <a:chExt cx="188" cy="68"/>
                  </a:xfrm>
                </p:grpSpPr>
                <p:sp>
                  <p:nvSpPr>
                    <p:cNvPr id="143" name="Freeform 17"/>
                    <p:cNvSpPr/>
                    <p:nvPr/>
                  </p:nvSpPr>
                  <p:spPr bwMode="auto">
                    <a:xfrm>
                      <a:off x="2671" y="2177"/>
                      <a:ext cx="108" cy="68"/>
                    </a:xfrm>
                    <a:custGeom>
                      <a:avLst/>
                      <a:gdLst>
                        <a:gd name="T0" fmla="*/ 0 w 758"/>
                        <a:gd name="T1" fmla="*/ 0 h 475"/>
                        <a:gd name="T2" fmla="*/ 0 w 758"/>
                        <a:gd name="T3" fmla="*/ 0 h 475"/>
                        <a:gd name="T4" fmla="*/ 0 w 758"/>
                        <a:gd name="T5" fmla="*/ 0 h 475"/>
                        <a:gd name="T6" fmla="*/ 0 w 758"/>
                        <a:gd name="T7" fmla="*/ 0 h 475"/>
                        <a:gd name="T8" fmla="*/ 0 w 758"/>
                        <a:gd name="T9" fmla="*/ 0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8" h="475">
                          <a:moveTo>
                            <a:pt x="758" y="146"/>
                          </a:moveTo>
                          <a:lnTo>
                            <a:pt x="758" y="475"/>
                          </a:lnTo>
                          <a:lnTo>
                            <a:pt x="0" y="232"/>
                          </a:lnTo>
                          <a:lnTo>
                            <a:pt x="0" y="0"/>
                          </a:lnTo>
                          <a:lnTo>
                            <a:pt x="758" y="146"/>
                          </a:lnTo>
                          <a:close/>
                        </a:path>
                      </a:pathLst>
                    </a:custGeom>
                    <a:solidFill>
                      <a:srgbClr val="A0A0A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4" name="Freeform 18"/>
                    <p:cNvSpPr/>
                    <p:nvPr/>
                  </p:nvSpPr>
                  <p:spPr bwMode="auto">
                    <a:xfrm>
                      <a:off x="2779" y="2193"/>
                      <a:ext cx="80" cy="52"/>
                    </a:xfrm>
                    <a:custGeom>
                      <a:avLst/>
                      <a:gdLst>
                        <a:gd name="T0" fmla="*/ 0 w 563"/>
                        <a:gd name="T1" fmla="*/ 0 h 362"/>
                        <a:gd name="T2" fmla="*/ 0 w 563"/>
                        <a:gd name="T3" fmla="*/ 0 h 362"/>
                        <a:gd name="T4" fmla="*/ 0 w 563"/>
                        <a:gd name="T5" fmla="*/ 0 h 362"/>
                        <a:gd name="T6" fmla="*/ 0 w 563"/>
                        <a:gd name="T7" fmla="*/ 0 h 362"/>
                        <a:gd name="T8" fmla="*/ 0 w 563"/>
                        <a:gd name="T9" fmla="*/ 0 h 3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 h="362">
                          <a:moveTo>
                            <a:pt x="0" y="33"/>
                          </a:moveTo>
                          <a:lnTo>
                            <a:pt x="0" y="362"/>
                          </a:lnTo>
                          <a:lnTo>
                            <a:pt x="563" y="280"/>
                          </a:lnTo>
                          <a:lnTo>
                            <a:pt x="563" y="0"/>
                          </a:lnTo>
                          <a:lnTo>
                            <a:pt x="0" y="33"/>
                          </a:lnTo>
                          <a:close/>
                        </a:path>
                      </a:pathLst>
                    </a:custGeom>
                    <a:solidFill>
                      <a:srgbClr val="80808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5" name="Freeform 19"/>
                    <p:cNvSpPr/>
                    <p:nvPr/>
                  </p:nvSpPr>
                  <p:spPr bwMode="auto">
                    <a:xfrm>
                      <a:off x="2671" y="2177"/>
                      <a:ext cx="188" cy="21"/>
                    </a:xfrm>
                    <a:custGeom>
                      <a:avLst/>
                      <a:gdLst>
                        <a:gd name="T0" fmla="*/ 0 w 1321"/>
                        <a:gd name="T1" fmla="*/ 0 h 146"/>
                        <a:gd name="T2" fmla="*/ 0 w 1321"/>
                        <a:gd name="T3" fmla="*/ 0 h 146"/>
                        <a:gd name="T4" fmla="*/ 0 w 1321"/>
                        <a:gd name="T5" fmla="*/ 0 h 146"/>
                        <a:gd name="T6" fmla="*/ 0 w 1321"/>
                        <a:gd name="T7" fmla="*/ 0 h 146"/>
                        <a:gd name="T8" fmla="*/ 0 w 1321"/>
                        <a:gd name="T9" fmla="*/ 0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46">
                          <a:moveTo>
                            <a:pt x="1321" y="113"/>
                          </a:moveTo>
                          <a:lnTo>
                            <a:pt x="752" y="146"/>
                          </a:lnTo>
                          <a:lnTo>
                            <a:pt x="0" y="0"/>
                          </a:lnTo>
                          <a:lnTo>
                            <a:pt x="553" y="0"/>
                          </a:lnTo>
                          <a:lnTo>
                            <a:pt x="1321" y="113"/>
                          </a:lnTo>
                          <a:close/>
                        </a:path>
                      </a:pathLst>
                    </a:custGeom>
                    <a:solidFill>
                      <a:srgbClr val="C0C0C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138" name="Freeform 20"/>
                  <p:cNvSpPr/>
                  <p:nvPr/>
                </p:nvSpPr>
                <p:spPr bwMode="auto">
                  <a:xfrm>
                    <a:off x="2730" y="2171"/>
                    <a:ext cx="68" cy="20"/>
                  </a:xfrm>
                  <a:custGeom>
                    <a:avLst/>
                    <a:gdLst>
                      <a:gd name="T0" fmla="*/ 0 w 479"/>
                      <a:gd name="T1" fmla="*/ 0 h 136"/>
                      <a:gd name="T2" fmla="*/ 0 w 479"/>
                      <a:gd name="T3" fmla="*/ 0 h 136"/>
                      <a:gd name="T4" fmla="*/ 0 w 479"/>
                      <a:gd name="T5" fmla="*/ 0 h 136"/>
                      <a:gd name="T6" fmla="*/ 0 w 479"/>
                      <a:gd name="T7" fmla="*/ 0 h 136"/>
                      <a:gd name="T8" fmla="*/ 0 w 479"/>
                      <a:gd name="T9" fmla="*/ 0 h 136"/>
                      <a:gd name="T10" fmla="*/ 0 w 479"/>
                      <a:gd name="T11" fmla="*/ 0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136">
                        <a:moveTo>
                          <a:pt x="479" y="77"/>
                        </a:moveTo>
                        <a:lnTo>
                          <a:pt x="479" y="121"/>
                        </a:lnTo>
                        <a:lnTo>
                          <a:pt x="255" y="136"/>
                        </a:lnTo>
                        <a:lnTo>
                          <a:pt x="0" y="87"/>
                        </a:lnTo>
                        <a:lnTo>
                          <a:pt x="0" y="0"/>
                        </a:lnTo>
                        <a:lnTo>
                          <a:pt x="479" y="77"/>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139" name="Group 21"/>
                  <p:cNvGrpSpPr/>
                  <p:nvPr/>
                </p:nvGrpSpPr>
                <p:grpSpPr bwMode="auto">
                  <a:xfrm>
                    <a:off x="2692" y="2089"/>
                    <a:ext cx="153" cy="97"/>
                    <a:chOff x="2692" y="2089"/>
                    <a:chExt cx="153" cy="97"/>
                  </a:xfrm>
                </p:grpSpPr>
                <p:sp>
                  <p:nvSpPr>
                    <p:cNvPr id="140" name="Freeform 22"/>
                    <p:cNvSpPr/>
                    <p:nvPr/>
                  </p:nvSpPr>
                  <p:spPr bwMode="auto">
                    <a:xfrm>
                      <a:off x="2692" y="2089"/>
                      <a:ext cx="88" cy="95"/>
                    </a:xfrm>
                    <a:custGeom>
                      <a:avLst/>
                      <a:gdLst>
                        <a:gd name="T0" fmla="*/ 0 w 612"/>
                        <a:gd name="T1" fmla="*/ 0 h 664"/>
                        <a:gd name="T2" fmla="*/ 0 w 612"/>
                        <a:gd name="T3" fmla="*/ 0 h 664"/>
                        <a:gd name="T4" fmla="*/ 0 w 612"/>
                        <a:gd name="T5" fmla="*/ 0 h 664"/>
                        <a:gd name="T6" fmla="*/ 0 w 612"/>
                        <a:gd name="T7" fmla="*/ 0 h 664"/>
                        <a:gd name="T8" fmla="*/ 0 w 612"/>
                        <a:gd name="T9" fmla="*/ 0 h 6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2" h="664">
                          <a:moveTo>
                            <a:pt x="525" y="664"/>
                          </a:moveTo>
                          <a:lnTo>
                            <a:pt x="612" y="22"/>
                          </a:lnTo>
                          <a:lnTo>
                            <a:pt x="85" y="0"/>
                          </a:lnTo>
                          <a:lnTo>
                            <a:pt x="0" y="572"/>
                          </a:lnTo>
                          <a:lnTo>
                            <a:pt x="525" y="664"/>
                          </a:lnTo>
                          <a:close/>
                        </a:path>
                      </a:pathLst>
                    </a:custGeom>
                    <a:solidFill>
                      <a:srgbClr val="A0A0A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1" name="Freeform 23"/>
                    <p:cNvSpPr/>
                    <p:nvPr/>
                  </p:nvSpPr>
                  <p:spPr bwMode="auto">
                    <a:xfrm>
                      <a:off x="2767" y="2092"/>
                      <a:ext cx="78" cy="94"/>
                    </a:xfrm>
                    <a:custGeom>
                      <a:avLst/>
                      <a:gdLst>
                        <a:gd name="T0" fmla="*/ 0 w 543"/>
                        <a:gd name="T1" fmla="*/ 0 h 660"/>
                        <a:gd name="T2" fmla="*/ 0 w 543"/>
                        <a:gd name="T3" fmla="*/ 0 h 660"/>
                        <a:gd name="T4" fmla="*/ 0 w 543"/>
                        <a:gd name="T5" fmla="*/ 0 h 660"/>
                        <a:gd name="T6" fmla="*/ 0 w 543"/>
                        <a:gd name="T7" fmla="*/ 0 h 660"/>
                        <a:gd name="T8" fmla="*/ 0 w 543"/>
                        <a:gd name="T9" fmla="*/ 0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3" h="660">
                          <a:moveTo>
                            <a:pt x="87" y="0"/>
                          </a:moveTo>
                          <a:lnTo>
                            <a:pt x="543" y="146"/>
                          </a:lnTo>
                          <a:lnTo>
                            <a:pt x="479" y="660"/>
                          </a:lnTo>
                          <a:lnTo>
                            <a:pt x="0" y="643"/>
                          </a:lnTo>
                          <a:lnTo>
                            <a:pt x="87" y="0"/>
                          </a:lnTo>
                          <a:close/>
                        </a:path>
                      </a:pathLst>
                    </a:custGeom>
                    <a:solidFill>
                      <a:srgbClr val="80808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2" name="Freeform 24"/>
                    <p:cNvSpPr/>
                    <p:nvPr/>
                  </p:nvSpPr>
                  <p:spPr bwMode="auto">
                    <a:xfrm>
                      <a:off x="2702" y="2098"/>
                      <a:ext cx="63" cy="72"/>
                    </a:xfrm>
                    <a:custGeom>
                      <a:avLst/>
                      <a:gdLst>
                        <a:gd name="T0" fmla="*/ 0 w 440"/>
                        <a:gd name="T1" fmla="*/ 0 h 499"/>
                        <a:gd name="T2" fmla="*/ 0 w 440"/>
                        <a:gd name="T3" fmla="*/ 0 h 499"/>
                        <a:gd name="T4" fmla="*/ 0 w 440"/>
                        <a:gd name="T5" fmla="*/ 0 h 499"/>
                        <a:gd name="T6" fmla="*/ 0 w 440"/>
                        <a:gd name="T7" fmla="*/ 0 h 499"/>
                        <a:gd name="T8" fmla="*/ 0 w 440"/>
                        <a:gd name="T9" fmla="*/ 0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499">
                          <a:moveTo>
                            <a:pt x="440" y="22"/>
                          </a:moveTo>
                          <a:lnTo>
                            <a:pt x="378" y="499"/>
                          </a:lnTo>
                          <a:lnTo>
                            <a:pt x="0" y="443"/>
                          </a:lnTo>
                          <a:lnTo>
                            <a:pt x="65" y="0"/>
                          </a:lnTo>
                          <a:lnTo>
                            <a:pt x="440" y="22"/>
                          </a:lnTo>
                          <a:close/>
                        </a:path>
                      </a:pathLst>
                    </a:custGeom>
                    <a:solidFill>
                      <a:srgbClr val="00C0C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grpSp>
            </p:grpSp>
            <p:grpSp>
              <p:nvGrpSpPr>
                <p:cNvPr id="129" name="Group 25"/>
                <p:cNvGrpSpPr/>
                <p:nvPr/>
              </p:nvGrpSpPr>
              <p:grpSpPr bwMode="auto">
                <a:xfrm>
                  <a:off x="2678" y="2184"/>
                  <a:ext cx="62" cy="44"/>
                  <a:chOff x="2678" y="2184"/>
                  <a:chExt cx="62" cy="44"/>
                </a:xfrm>
              </p:grpSpPr>
              <p:sp>
                <p:nvSpPr>
                  <p:cNvPr id="130" name="Freeform 26"/>
                  <p:cNvSpPr/>
                  <p:nvPr/>
                </p:nvSpPr>
                <p:spPr bwMode="auto">
                  <a:xfrm>
                    <a:off x="2678" y="2184"/>
                    <a:ext cx="62" cy="44"/>
                  </a:xfrm>
                  <a:custGeom>
                    <a:avLst/>
                    <a:gdLst>
                      <a:gd name="T0" fmla="*/ 0 w 431"/>
                      <a:gd name="T1" fmla="*/ 0 h 311"/>
                      <a:gd name="T2" fmla="*/ 0 w 431"/>
                      <a:gd name="T3" fmla="*/ 0 h 311"/>
                      <a:gd name="T4" fmla="*/ 0 w 431"/>
                      <a:gd name="T5" fmla="*/ 0 h 311"/>
                      <a:gd name="T6" fmla="*/ 0 w 431"/>
                      <a:gd name="T7" fmla="*/ 0 h 311"/>
                      <a:gd name="T8" fmla="*/ 0 w 431"/>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1" h="311">
                        <a:moveTo>
                          <a:pt x="0" y="0"/>
                        </a:moveTo>
                        <a:lnTo>
                          <a:pt x="431" y="94"/>
                        </a:lnTo>
                        <a:lnTo>
                          <a:pt x="431" y="311"/>
                        </a:lnTo>
                        <a:lnTo>
                          <a:pt x="0" y="176"/>
                        </a:lnTo>
                        <a:lnTo>
                          <a:pt x="0" y="0"/>
                        </a:lnTo>
                        <a:close/>
                      </a:path>
                    </a:pathLst>
                  </a:custGeom>
                  <a:solidFill>
                    <a:srgbClr val="40404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1" name="Line 27"/>
                  <p:cNvSpPr>
                    <a:spLocks noChangeShapeType="1"/>
                  </p:cNvSpPr>
                  <p:nvPr/>
                </p:nvSpPr>
                <p:spPr bwMode="auto">
                  <a:xfrm flipH="1" flipV="1">
                    <a:off x="2684" y="2196"/>
                    <a:ext cx="17" cy="3"/>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2" name="Line 28"/>
                  <p:cNvSpPr>
                    <a:spLocks noChangeShapeType="1"/>
                  </p:cNvSpPr>
                  <p:nvPr/>
                </p:nvSpPr>
                <p:spPr bwMode="auto">
                  <a:xfrm>
                    <a:off x="2709" y="2201"/>
                    <a:ext cx="22"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3" name="Line 29"/>
                  <p:cNvSpPr>
                    <a:spLocks noChangeShapeType="1"/>
                  </p:cNvSpPr>
                  <p:nvPr/>
                </p:nvSpPr>
                <p:spPr bwMode="auto">
                  <a:xfrm>
                    <a:off x="2704" y="2189"/>
                    <a:ext cx="1" cy="2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4" name="Line 30"/>
                  <p:cNvSpPr>
                    <a:spLocks noChangeShapeType="1"/>
                  </p:cNvSpPr>
                  <p:nvPr/>
                </p:nvSpPr>
                <p:spPr bwMode="auto">
                  <a:xfrm>
                    <a:off x="2734" y="2196"/>
                    <a:ext cx="1" cy="3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5" name="Line 31"/>
                  <p:cNvSpPr>
                    <a:spLocks noChangeShapeType="1"/>
                  </p:cNvSpPr>
                  <p:nvPr/>
                </p:nvSpPr>
                <p:spPr bwMode="auto">
                  <a:xfrm>
                    <a:off x="2679" y="2195"/>
                    <a:ext cx="56" cy="1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6" name="Line 32"/>
                  <p:cNvSpPr>
                    <a:spLocks noChangeShapeType="1"/>
                  </p:cNvSpPr>
                  <p:nvPr/>
                </p:nvSpPr>
                <p:spPr bwMode="auto">
                  <a:xfrm flipH="1" flipV="1">
                    <a:off x="2678" y="2191"/>
                    <a:ext cx="57" cy="13"/>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grpSp>
            <p:nvGrpSpPr>
              <p:cNvPr id="96" name="Group 33"/>
              <p:cNvGrpSpPr/>
              <p:nvPr/>
            </p:nvGrpSpPr>
            <p:grpSpPr bwMode="auto">
              <a:xfrm>
                <a:off x="2615" y="2185"/>
                <a:ext cx="147" cy="76"/>
                <a:chOff x="2615" y="2185"/>
                <a:chExt cx="147" cy="76"/>
              </a:xfrm>
            </p:grpSpPr>
            <p:grpSp>
              <p:nvGrpSpPr>
                <p:cNvPr id="97" name="Group 34"/>
                <p:cNvGrpSpPr/>
                <p:nvPr/>
              </p:nvGrpSpPr>
              <p:grpSpPr bwMode="auto">
                <a:xfrm>
                  <a:off x="2729" y="2226"/>
                  <a:ext cx="24" cy="18"/>
                  <a:chOff x="2729" y="2226"/>
                  <a:chExt cx="24" cy="18"/>
                </a:xfrm>
              </p:grpSpPr>
              <p:sp>
                <p:nvSpPr>
                  <p:cNvPr id="126" name="Freeform 35"/>
                  <p:cNvSpPr/>
                  <p:nvPr/>
                </p:nvSpPr>
                <p:spPr bwMode="auto">
                  <a:xfrm>
                    <a:off x="2746" y="2226"/>
                    <a:ext cx="7" cy="18"/>
                  </a:xfrm>
                  <a:custGeom>
                    <a:avLst/>
                    <a:gdLst>
                      <a:gd name="T0" fmla="*/ 0 w 48"/>
                      <a:gd name="T1" fmla="*/ 0 h 126"/>
                      <a:gd name="T2" fmla="*/ 0 w 48"/>
                      <a:gd name="T3" fmla="*/ 0 h 126"/>
                      <a:gd name="T4" fmla="*/ 0 w 48"/>
                      <a:gd name="T5" fmla="*/ 0 h 126"/>
                      <a:gd name="T6" fmla="*/ 0 w 48"/>
                      <a:gd name="T7" fmla="*/ 0 h 126"/>
                      <a:gd name="T8" fmla="*/ 0 w 48"/>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126">
                        <a:moveTo>
                          <a:pt x="33" y="0"/>
                        </a:moveTo>
                        <a:lnTo>
                          <a:pt x="48" y="118"/>
                        </a:lnTo>
                        <a:lnTo>
                          <a:pt x="13" y="126"/>
                        </a:lnTo>
                        <a:lnTo>
                          <a:pt x="0" y="6"/>
                        </a:lnTo>
                        <a:lnTo>
                          <a:pt x="33" y="0"/>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7" name="Freeform 36"/>
                  <p:cNvSpPr/>
                  <p:nvPr/>
                </p:nvSpPr>
                <p:spPr bwMode="auto">
                  <a:xfrm>
                    <a:off x="2729" y="2229"/>
                    <a:ext cx="19" cy="15"/>
                  </a:xfrm>
                  <a:custGeom>
                    <a:avLst/>
                    <a:gdLst>
                      <a:gd name="T0" fmla="*/ 0 w 132"/>
                      <a:gd name="T1" fmla="*/ 0 h 109"/>
                      <a:gd name="T2" fmla="*/ 0 w 132"/>
                      <a:gd name="T3" fmla="*/ 0 h 109"/>
                      <a:gd name="T4" fmla="*/ 0 w 132"/>
                      <a:gd name="T5" fmla="*/ 0 h 109"/>
                      <a:gd name="T6" fmla="*/ 0 w 132"/>
                      <a:gd name="T7" fmla="*/ 0 h 109"/>
                      <a:gd name="T8" fmla="*/ 0 w 132"/>
                      <a:gd name="T9" fmla="*/ 0 h 109"/>
                      <a:gd name="T10" fmla="*/ 0 w 132"/>
                      <a:gd name="T11" fmla="*/ 0 h 109"/>
                      <a:gd name="T12" fmla="*/ 0 w 132"/>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2" h="109">
                        <a:moveTo>
                          <a:pt x="121" y="4"/>
                        </a:moveTo>
                        <a:lnTo>
                          <a:pt x="132" y="109"/>
                        </a:lnTo>
                        <a:lnTo>
                          <a:pt x="0" y="54"/>
                        </a:lnTo>
                        <a:lnTo>
                          <a:pt x="52" y="38"/>
                        </a:lnTo>
                        <a:lnTo>
                          <a:pt x="98" y="62"/>
                        </a:lnTo>
                        <a:lnTo>
                          <a:pt x="83" y="0"/>
                        </a:lnTo>
                        <a:lnTo>
                          <a:pt x="121" y="4"/>
                        </a:lnTo>
                        <a:close/>
                      </a:path>
                    </a:pathLst>
                  </a:custGeom>
                  <a:solidFill>
                    <a:srgbClr val="40404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98" name="Group 37"/>
                <p:cNvGrpSpPr/>
                <p:nvPr/>
              </p:nvGrpSpPr>
              <p:grpSpPr bwMode="auto">
                <a:xfrm>
                  <a:off x="2615" y="2185"/>
                  <a:ext cx="147" cy="76"/>
                  <a:chOff x="2615" y="2185"/>
                  <a:chExt cx="147" cy="76"/>
                </a:xfrm>
              </p:grpSpPr>
              <p:sp>
                <p:nvSpPr>
                  <p:cNvPr id="99" name="Freeform 38"/>
                  <p:cNvSpPr/>
                  <p:nvPr/>
                </p:nvSpPr>
                <p:spPr bwMode="auto">
                  <a:xfrm>
                    <a:off x="2616" y="2185"/>
                    <a:ext cx="144" cy="67"/>
                  </a:xfrm>
                  <a:custGeom>
                    <a:avLst/>
                    <a:gdLst>
                      <a:gd name="T0" fmla="*/ 0 w 1009"/>
                      <a:gd name="T1" fmla="*/ 0 h 471"/>
                      <a:gd name="T2" fmla="*/ 0 w 1009"/>
                      <a:gd name="T3" fmla="*/ 0 h 471"/>
                      <a:gd name="T4" fmla="*/ 0 w 1009"/>
                      <a:gd name="T5" fmla="*/ 0 h 471"/>
                      <a:gd name="T6" fmla="*/ 0 w 1009"/>
                      <a:gd name="T7" fmla="*/ 0 h 471"/>
                      <a:gd name="T8" fmla="*/ 0 w 1009"/>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 h="471">
                        <a:moveTo>
                          <a:pt x="1009" y="199"/>
                        </a:moveTo>
                        <a:lnTo>
                          <a:pt x="525" y="471"/>
                        </a:lnTo>
                        <a:lnTo>
                          <a:pt x="0" y="205"/>
                        </a:lnTo>
                        <a:lnTo>
                          <a:pt x="403" y="0"/>
                        </a:lnTo>
                        <a:lnTo>
                          <a:pt x="1009" y="199"/>
                        </a:lnTo>
                        <a:close/>
                      </a:path>
                    </a:pathLst>
                  </a:custGeom>
                  <a:solidFill>
                    <a:srgbClr val="80808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0" name="Freeform 39"/>
                  <p:cNvSpPr/>
                  <p:nvPr/>
                </p:nvSpPr>
                <p:spPr bwMode="auto">
                  <a:xfrm>
                    <a:off x="2690" y="2213"/>
                    <a:ext cx="72" cy="48"/>
                  </a:xfrm>
                  <a:custGeom>
                    <a:avLst/>
                    <a:gdLst>
                      <a:gd name="T0" fmla="*/ 0 w 505"/>
                      <a:gd name="T1" fmla="*/ 0 h 333"/>
                      <a:gd name="T2" fmla="*/ 0 w 505"/>
                      <a:gd name="T3" fmla="*/ 0 h 333"/>
                      <a:gd name="T4" fmla="*/ 0 w 505"/>
                      <a:gd name="T5" fmla="*/ 0 h 333"/>
                      <a:gd name="T6" fmla="*/ 0 w 505"/>
                      <a:gd name="T7" fmla="*/ 0 h 333"/>
                      <a:gd name="T8" fmla="*/ 0 w 505"/>
                      <a:gd name="T9" fmla="*/ 0 h 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5" h="333">
                        <a:moveTo>
                          <a:pt x="487" y="0"/>
                        </a:moveTo>
                        <a:lnTo>
                          <a:pt x="0" y="276"/>
                        </a:lnTo>
                        <a:lnTo>
                          <a:pt x="14" y="333"/>
                        </a:lnTo>
                        <a:lnTo>
                          <a:pt x="505" y="53"/>
                        </a:lnTo>
                        <a:lnTo>
                          <a:pt x="487" y="0"/>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1" name="Freeform 40"/>
                  <p:cNvSpPr/>
                  <p:nvPr/>
                </p:nvSpPr>
                <p:spPr bwMode="auto">
                  <a:xfrm>
                    <a:off x="2615" y="2214"/>
                    <a:ext cx="77" cy="47"/>
                  </a:xfrm>
                  <a:custGeom>
                    <a:avLst/>
                    <a:gdLst>
                      <a:gd name="T0" fmla="*/ 0 w 540"/>
                      <a:gd name="T1" fmla="*/ 0 h 327"/>
                      <a:gd name="T2" fmla="*/ 0 w 540"/>
                      <a:gd name="T3" fmla="*/ 0 h 327"/>
                      <a:gd name="T4" fmla="*/ 0 w 540"/>
                      <a:gd name="T5" fmla="*/ 0 h 327"/>
                      <a:gd name="T6" fmla="*/ 0 w 540"/>
                      <a:gd name="T7" fmla="*/ 0 h 327"/>
                      <a:gd name="T8" fmla="*/ 0 w 540"/>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 h="327">
                        <a:moveTo>
                          <a:pt x="540" y="327"/>
                        </a:moveTo>
                        <a:lnTo>
                          <a:pt x="524" y="266"/>
                        </a:lnTo>
                        <a:lnTo>
                          <a:pt x="0" y="0"/>
                        </a:lnTo>
                        <a:lnTo>
                          <a:pt x="19" y="49"/>
                        </a:lnTo>
                        <a:lnTo>
                          <a:pt x="540" y="327"/>
                        </a:lnTo>
                        <a:close/>
                      </a:path>
                    </a:pathLst>
                  </a:custGeom>
                  <a:solidFill>
                    <a:srgbClr val="40404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2" name="Freeform 41"/>
                  <p:cNvSpPr/>
                  <p:nvPr/>
                </p:nvSpPr>
                <p:spPr bwMode="auto">
                  <a:xfrm>
                    <a:off x="2674" y="2217"/>
                    <a:ext cx="57" cy="29"/>
                  </a:xfrm>
                  <a:custGeom>
                    <a:avLst/>
                    <a:gdLst>
                      <a:gd name="T0" fmla="*/ 0 w 405"/>
                      <a:gd name="T1" fmla="*/ 0 h 207"/>
                      <a:gd name="T2" fmla="*/ 0 w 405"/>
                      <a:gd name="T3" fmla="*/ 0 h 207"/>
                      <a:gd name="T4" fmla="*/ 0 w 405"/>
                      <a:gd name="T5" fmla="*/ 0 h 207"/>
                      <a:gd name="T6" fmla="*/ 0 w 405"/>
                      <a:gd name="T7" fmla="*/ 0 h 207"/>
                      <a:gd name="T8" fmla="*/ 0 w 405"/>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5" h="207">
                        <a:moveTo>
                          <a:pt x="405" y="53"/>
                        </a:moveTo>
                        <a:lnTo>
                          <a:pt x="264" y="0"/>
                        </a:lnTo>
                        <a:lnTo>
                          <a:pt x="0" y="144"/>
                        </a:lnTo>
                        <a:lnTo>
                          <a:pt x="134" y="207"/>
                        </a:lnTo>
                        <a:lnTo>
                          <a:pt x="405" y="5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3" name="Freeform 42"/>
                  <p:cNvSpPr/>
                  <p:nvPr/>
                </p:nvSpPr>
                <p:spPr bwMode="auto">
                  <a:xfrm>
                    <a:off x="2622" y="2196"/>
                    <a:ext cx="86" cy="39"/>
                  </a:xfrm>
                  <a:custGeom>
                    <a:avLst/>
                    <a:gdLst>
                      <a:gd name="T0" fmla="*/ 0 w 597"/>
                      <a:gd name="T1" fmla="*/ 0 h 278"/>
                      <a:gd name="T2" fmla="*/ 0 w 597"/>
                      <a:gd name="T3" fmla="*/ 0 h 278"/>
                      <a:gd name="T4" fmla="*/ 0 w 597"/>
                      <a:gd name="T5" fmla="*/ 0 h 278"/>
                      <a:gd name="T6" fmla="*/ 0 w 597"/>
                      <a:gd name="T7" fmla="*/ 0 h 278"/>
                      <a:gd name="T8" fmla="*/ 0 w 597"/>
                      <a:gd name="T9" fmla="*/ 0 h 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7" h="278">
                        <a:moveTo>
                          <a:pt x="597" y="136"/>
                        </a:moveTo>
                        <a:lnTo>
                          <a:pt x="336" y="278"/>
                        </a:lnTo>
                        <a:lnTo>
                          <a:pt x="0" y="119"/>
                        </a:lnTo>
                        <a:lnTo>
                          <a:pt x="244" y="0"/>
                        </a:lnTo>
                        <a:lnTo>
                          <a:pt x="597" y="136"/>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4" name="Freeform 43"/>
                  <p:cNvSpPr/>
                  <p:nvPr/>
                </p:nvSpPr>
                <p:spPr bwMode="auto">
                  <a:xfrm>
                    <a:off x="2659" y="2187"/>
                    <a:ext cx="94" cy="36"/>
                  </a:xfrm>
                  <a:custGeom>
                    <a:avLst/>
                    <a:gdLst>
                      <a:gd name="T0" fmla="*/ 0 w 658"/>
                      <a:gd name="T1" fmla="*/ 0 h 254"/>
                      <a:gd name="T2" fmla="*/ 0 w 658"/>
                      <a:gd name="T3" fmla="*/ 0 h 254"/>
                      <a:gd name="T4" fmla="*/ 0 w 658"/>
                      <a:gd name="T5" fmla="*/ 0 h 254"/>
                      <a:gd name="T6" fmla="*/ 0 w 658"/>
                      <a:gd name="T7" fmla="*/ 0 h 254"/>
                      <a:gd name="T8" fmla="*/ 0 w 658"/>
                      <a:gd name="T9" fmla="*/ 0 h 2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254">
                        <a:moveTo>
                          <a:pt x="521" y="254"/>
                        </a:moveTo>
                        <a:lnTo>
                          <a:pt x="658" y="183"/>
                        </a:lnTo>
                        <a:lnTo>
                          <a:pt x="106" y="0"/>
                        </a:lnTo>
                        <a:lnTo>
                          <a:pt x="0" y="53"/>
                        </a:lnTo>
                        <a:lnTo>
                          <a:pt x="521" y="254"/>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5" name="Line 44"/>
                  <p:cNvSpPr>
                    <a:spLocks noChangeShapeType="1"/>
                  </p:cNvSpPr>
                  <p:nvPr/>
                </p:nvSpPr>
                <p:spPr bwMode="auto">
                  <a:xfrm flipH="1" flipV="1">
                    <a:off x="2670" y="2189"/>
                    <a:ext cx="81" cy="28"/>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6" name="Line 45"/>
                  <p:cNvSpPr>
                    <a:spLocks noChangeShapeType="1"/>
                  </p:cNvSpPr>
                  <p:nvPr/>
                </p:nvSpPr>
                <p:spPr bwMode="auto">
                  <a:xfrm flipH="1" flipV="1">
                    <a:off x="2665" y="2191"/>
                    <a:ext cx="80" cy="2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7" name="Line 46"/>
                  <p:cNvSpPr>
                    <a:spLocks noChangeShapeType="1"/>
                  </p:cNvSpPr>
                  <p:nvPr/>
                </p:nvSpPr>
                <p:spPr bwMode="auto">
                  <a:xfrm flipH="1" flipV="1">
                    <a:off x="2662" y="2193"/>
                    <a:ext cx="78" cy="30"/>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8" name="Line 47"/>
                  <p:cNvSpPr>
                    <a:spLocks noChangeShapeType="1"/>
                  </p:cNvSpPr>
                  <p:nvPr/>
                </p:nvSpPr>
                <p:spPr bwMode="auto">
                  <a:xfrm flipH="1" flipV="1">
                    <a:off x="2652" y="2198"/>
                    <a:ext cx="76" cy="30"/>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9" name="Line 48"/>
                  <p:cNvSpPr>
                    <a:spLocks noChangeShapeType="1"/>
                  </p:cNvSpPr>
                  <p:nvPr/>
                </p:nvSpPr>
                <p:spPr bwMode="auto">
                  <a:xfrm flipH="1" flipV="1">
                    <a:off x="2647" y="2202"/>
                    <a:ext cx="75" cy="30"/>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0" name="Line 49"/>
                  <p:cNvSpPr>
                    <a:spLocks noChangeShapeType="1"/>
                  </p:cNvSpPr>
                  <p:nvPr/>
                </p:nvSpPr>
                <p:spPr bwMode="auto">
                  <a:xfrm flipH="1" flipV="1">
                    <a:off x="2641" y="2204"/>
                    <a:ext cx="75" cy="32"/>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1" name="Line 50"/>
                  <p:cNvSpPr>
                    <a:spLocks noChangeShapeType="1"/>
                  </p:cNvSpPr>
                  <p:nvPr/>
                </p:nvSpPr>
                <p:spPr bwMode="auto">
                  <a:xfrm flipH="1" flipV="1">
                    <a:off x="2636" y="2208"/>
                    <a:ext cx="73" cy="32"/>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2" name="Line 51"/>
                  <p:cNvSpPr>
                    <a:spLocks noChangeShapeType="1"/>
                  </p:cNvSpPr>
                  <p:nvPr/>
                </p:nvSpPr>
                <p:spPr bwMode="auto">
                  <a:xfrm flipH="1" flipV="1">
                    <a:off x="2629" y="2210"/>
                    <a:ext cx="73" cy="33"/>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3" name="Line 52"/>
                  <p:cNvSpPr>
                    <a:spLocks noChangeShapeType="1"/>
                  </p:cNvSpPr>
                  <p:nvPr/>
                </p:nvSpPr>
                <p:spPr bwMode="auto">
                  <a:xfrm flipH="1">
                    <a:off x="2687" y="2222"/>
                    <a:ext cx="38" cy="22"/>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4" name="Line 53"/>
                  <p:cNvSpPr>
                    <a:spLocks noChangeShapeType="1"/>
                  </p:cNvSpPr>
                  <p:nvPr/>
                </p:nvSpPr>
                <p:spPr bwMode="auto">
                  <a:xfrm flipH="1">
                    <a:off x="2679" y="2219"/>
                    <a:ext cx="38" cy="21"/>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5" name="Line 54"/>
                  <p:cNvSpPr>
                    <a:spLocks noChangeShapeType="1"/>
                  </p:cNvSpPr>
                  <p:nvPr/>
                </p:nvSpPr>
                <p:spPr bwMode="auto">
                  <a:xfrm flipH="1">
                    <a:off x="2663" y="2212"/>
                    <a:ext cx="37" cy="20"/>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6" name="Line 55"/>
                  <p:cNvSpPr>
                    <a:spLocks noChangeShapeType="1"/>
                  </p:cNvSpPr>
                  <p:nvPr/>
                </p:nvSpPr>
                <p:spPr bwMode="auto">
                  <a:xfrm flipH="1">
                    <a:off x="2655" y="2209"/>
                    <a:ext cx="36" cy="1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7" name="Line 56"/>
                  <p:cNvSpPr>
                    <a:spLocks noChangeShapeType="1"/>
                  </p:cNvSpPr>
                  <p:nvPr/>
                </p:nvSpPr>
                <p:spPr bwMode="auto">
                  <a:xfrm flipH="1">
                    <a:off x="2647" y="2206"/>
                    <a:ext cx="34" cy="18"/>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8" name="Line 57"/>
                  <p:cNvSpPr>
                    <a:spLocks noChangeShapeType="1"/>
                  </p:cNvSpPr>
                  <p:nvPr/>
                </p:nvSpPr>
                <p:spPr bwMode="auto">
                  <a:xfrm flipH="1">
                    <a:off x="2640" y="2203"/>
                    <a:ext cx="33" cy="18"/>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9" name="Line 58"/>
                  <p:cNvSpPr>
                    <a:spLocks noChangeShapeType="1"/>
                  </p:cNvSpPr>
                  <p:nvPr/>
                </p:nvSpPr>
                <p:spPr bwMode="auto">
                  <a:xfrm flipH="1">
                    <a:off x="2632" y="2199"/>
                    <a:ext cx="35" cy="18"/>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0" name="Line 59"/>
                  <p:cNvSpPr>
                    <a:spLocks noChangeShapeType="1"/>
                  </p:cNvSpPr>
                  <p:nvPr/>
                </p:nvSpPr>
                <p:spPr bwMode="auto">
                  <a:xfrm flipH="1">
                    <a:off x="2723" y="2210"/>
                    <a:ext cx="18" cy="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1" name="Line 60"/>
                  <p:cNvSpPr>
                    <a:spLocks noChangeShapeType="1"/>
                  </p:cNvSpPr>
                  <p:nvPr/>
                </p:nvSpPr>
                <p:spPr bwMode="auto">
                  <a:xfrm flipH="1">
                    <a:off x="2712" y="2205"/>
                    <a:ext cx="18" cy="10"/>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2" name="Line 61"/>
                  <p:cNvSpPr>
                    <a:spLocks noChangeShapeType="1"/>
                  </p:cNvSpPr>
                  <p:nvPr/>
                </p:nvSpPr>
                <p:spPr bwMode="auto">
                  <a:xfrm flipH="1">
                    <a:off x="2701" y="2202"/>
                    <a:ext cx="18" cy="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3" name="Line 62"/>
                  <p:cNvSpPr>
                    <a:spLocks noChangeShapeType="1"/>
                  </p:cNvSpPr>
                  <p:nvPr/>
                </p:nvSpPr>
                <p:spPr bwMode="auto">
                  <a:xfrm flipH="1">
                    <a:off x="2690" y="2198"/>
                    <a:ext cx="18" cy="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4" name="Line 63"/>
                  <p:cNvSpPr>
                    <a:spLocks noChangeShapeType="1"/>
                  </p:cNvSpPr>
                  <p:nvPr/>
                </p:nvSpPr>
                <p:spPr bwMode="auto">
                  <a:xfrm flipH="1">
                    <a:off x="2680" y="2194"/>
                    <a:ext cx="17" cy="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25" name="Line 64"/>
                  <p:cNvSpPr>
                    <a:spLocks noChangeShapeType="1"/>
                  </p:cNvSpPr>
                  <p:nvPr/>
                </p:nvSpPr>
                <p:spPr bwMode="auto">
                  <a:xfrm flipH="1">
                    <a:off x="2668" y="2190"/>
                    <a:ext cx="16" cy="9"/>
                  </a:xfrm>
                  <a:prstGeom prst="line">
                    <a:avLst/>
                  </a:prstGeom>
                  <a:noFill/>
                  <a:ln w="3175">
                    <a:solidFill>
                      <a:srgbClr val="808080"/>
                    </a:solidFill>
                    <a:round/>
                  </a:ln>
                  <a:extLst>
                    <a:ext uri="{909E8E84-426E-40DD-AFC4-6F175D3DCCD1}">
                      <a14:hiddenFill xmlns:a14="http://schemas.microsoft.com/office/drawing/2010/main">
                        <a:no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grpSp>
        <p:grpSp>
          <p:nvGrpSpPr>
            <p:cNvPr id="8" name="Group 65"/>
            <p:cNvGrpSpPr/>
            <p:nvPr/>
          </p:nvGrpSpPr>
          <p:grpSpPr bwMode="auto">
            <a:xfrm flipH="1">
              <a:off x="3808" y="2431"/>
              <a:ext cx="87" cy="168"/>
              <a:chOff x="2591" y="2156"/>
              <a:chExt cx="35" cy="69"/>
            </a:xfrm>
          </p:grpSpPr>
          <p:sp>
            <p:nvSpPr>
              <p:cNvPr id="93" name="Freeform 66"/>
              <p:cNvSpPr/>
              <p:nvPr/>
            </p:nvSpPr>
            <p:spPr bwMode="auto">
              <a:xfrm>
                <a:off x="2591" y="2156"/>
                <a:ext cx="35" cy="69"/>
              </a:xfrm>
              <a:custGeom>
                <a:avLst/>
                <a:gdLst>
                  <a:gd name="T0" fmla="*/ 0 w 246"/>
                  <a:gd name="T1" fmla="*/ 0 h 485"/>
                  <a:gd name="T2" fmla="*/ 0 w 246"/>
                  <a:gd name="T3" fmla="*/ 0 h 485"/>
                  <a:gd name="T4" fmla="*/ 0 w 246"/>
                  <a:gd name="T5" fmla="*/ 0 h 485"/>
                  <a:gd name="T6" fmla="*/ 0 w 246"/>
                  <a:gd name="T7" fmla="*/ 0 h 485"/>
                  <a:gd name="T8" fmla="*/ 0 w 246"/>
                  <a:gd name="T9" fmla="*/ 0 h 485"/>
                  <a:gd name="T10" fmla="*/ 0 w 246"/>
                  <a:gd name="T11" fmla="*/ 0 h 485"/>
                  <a:gd name="T12" fmla="*/ 0 w 246"/>
                  <a:gd name="T13" fmla="*/ 0 h 485"/>
                  <a:gd name="T14" fmla="*/ 0 w 246"/>
                  <a:gd name="T15" fmla="*/ 0 h 485"/>
                  <a:gd name="T16" fmla="*/ 0 w 246"/>
                  <a:gd name="T17" fmla="*/ 0 h 485"/>
                  <a:gd name="T18" fmla="*/ 0 w 246"/>
                  <a:gd name="T19" fmla="*/ 0 h 485"/>
                  <a:gd name="T20" fmla="*/ 0 w 246"/>
                  <a:gd name="T21" fmla="*/ 0 h 485"/>
                  <a:gd name="T22" fmla="*/ 0 w 246"/>
                  <a:gd name="T23" fmla="*/ 0 h 4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6" h="485">
                    <a:moveTo>
                      <a:pt x="0" y="173"/>
                    </a:moveTo>
                    <a:lnTo>
                      <a:pt x="46" y="108"/>
                    </a:lnTo>
                    <a:lnTo>
                      <a:pt x="92" y="76"/>
                    </a:lnTo>
                    <a:lnTo>
                      <a:pt x="111" y="28"/>
                    </a:lnTo>
                    <a:lnTo>
                      <a:pt x="122" y="6"/>
                    </a:lnTo>
                    <a:lnTo>
                      <a:pt x="174" y="0"/>
                    </a:lnTo>
                    <a:lnTo>
                      <a:pt x="246" y="41"/>
                    </a:lnTo>
                    <a:lnTo>
                      <a:pt x="227" y="129"/>
                    </a:lnTo>
                    <a:lnTo>
                      <a:pt x="206" y="178"/>
                    </a:lnTo>
                    <a:lnTo>
                      <a:pt x="159" y="328"/>
                    </a:lnTo>
                    <a:lnTo>
                      <a:pt x="81" y="485"/>
                    </a:lnTo>
                    <a:lnTo>
                      <a:pt x="0" y="173"/>
                    </a:lnTo>
                    <a:close/>
                  </a:path>
                </a:pathLst>
              </a:custGeom>
              <a:solidFill>
                <a:srgbClr val="C0C0C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94" name="Freeform 67"/>
              <p:cNvSpPr/>
              <p:nvPr/>
            </p:nvSpPr>
            <p:spPr bwMode="auto">
              <a:xfrm>
                <a:off x="2596" y="2162"/>
                <a:ext cx="28" cy="49"/>
              </a:xfrm>
              <a:custGeom>
                <a:avLst/>
                <a:gdLst>
                  <a:gd name="T0" fmla="*/ 0 w 193"/>
                  <a:gd name="T1" fmla="*/ 0 h 346"/>
                  <a:gd name="T2" fmla="*/ 0 w 193"/>
                  <a:gd name="T3" fmla="*/ 0 h 346"/>
                  <a:gd name="T4" fmla="*/ 0 w 193"/>
                  <a:gd name="T5" fmla="*/ 0 h 346"/>
                  <a:gd name="T6" fmla="*/ 0 w 193"/>
                  <a:gd name="T7" fmla="*/ 0 h 346"/>
                  <a:gd name="T8" fmla="*/ 0 w 193"/>
                  <a:gd name="T9" fmla="*/ 0 h 346"/>
                  <a:gd name="T10" fmla="*/ 0 w 193"/>
                  <a:gd name="T11" fmla="*/ 0 h 346"/>
                  <a:gd name="T12" fmla="*/ 0 w 193"/>
                  <a:gd name="T13" fmla="*/ 0 h 346"/>
                  <a:gd name="T14" fmla="*/ 0 w 193"/>
                  <a:gd name="T15" fmla="*/ 0 h 346"/>
                  <a:gd name="T16" fmla="*/ 0 w 193"/>
                  <a:gd name="T17" fmla="*/ 0 h 346"/>
                  <a:gd name="T18" fmla="*/ 0 w 193"/>
                  <a:gd name="T19" fmla="*/ 0 h 346"/>
                  <a:gd name="T20" fmla="*/ 0 w 193"/>
                  <a:gd name="T21" fmla="*/ 0 h 346"/>
                  <a:gd name="T22" fmla="*/ 0 w 193"/>
                  <a:gd name="T23" fmla="*/ 0 h 346"/>
                  <a:gd name="T24" fmla="*/ 0 w 193"/>
                  <a:gd name="T25" fmla="*/ 0 h 346"/>
                  <a:gd name="T26" fmla="*/ 0 w 193"/>
                  <a:gd name="T27" fmla="*/ 0 h 346"/>
                  <a:gd name="T28" fmla="*/ 0 w 193"/>
                  <a:gd name="T29" fmla="*/ 0 h 346"/>
                  <a:gd name="T30" fmla="*/ 0 w 193"/>
                  <a:gd name="T31" fmla="*/ 0 h 346"/>
                  <a:gd name="T32" fmla="*/ 0 w 193"/>
                  <a:gd name="T33" fmla="*/ 0 h 346"/>
                  <a:gd name="T34" fmla="*/ 0 w 193"/>
                  <a:gd name="T35" fmla="*/ 0 h 346"/>
                  <a:gd name="T36" fmla="*/ 0 w 193"/>
                  <a:gd name="T37" fmla="*/ 0 h 346"/>
                  <a:gd name="T38" fmla="*/ 0 w 193"/>
                  <a:gd name="T39" fmla="*/ 0 h 346"/>
                  <a:gd name="T40" fmla="*/ 0 w 193"/>
                  <a:gd name="T41" fmla="*/ 0 h 346"/>
                  <a:gd name="T42" fmla="*/ 0 w 193"/>
                  <a:gd name="T43" fmla="*/ 0 h 346"/>
                  <a:gd name="T44" fmla="*/ 0 w 193"/>
                  <a:gd name="T45" fmla="*/ 0 h 346"/>
                  <a:gd name="T46" fmla="*/ 0 w 193"/>
                  <a:gd name="T47" fmla="*/ 0 h 346"/>
                  <a:gd name="T48" fmla="*/ 0 w 193"/>
                  <a:gd name="T49" fmla="*/ 0 h 346"/>
                  <a:gd name="T50" fmla="*/ 0 w 193"/>
                  <a:gd name="T51" fmla="*/ 0 h 346"/>
                  <a:gd name="T52" fmla="*/ 0 w 193"/>
                  <a:gd name="T53" fmla="*/ 0 h 346"/>
                  <a:gd name="T54" fmla="*/ 0 w 193"/>
                  <a:gd name="T55" fmla="*/ 0 h 3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3" h="346">
                    <a:moveTo>
                      <a:pt x="81" y="0"/>
                    </a:moveTo>
                    <a:lnTo>
                      <a:pt x="102" y="22"/>
                    </a:lnTo>
                    <a:lnTo>
                      <a:pt x="147" y="41"/>
                    </a:lnTo>
                    <a:lnTo>
                      <a:pt x="193" y="40"/>
                    </a:lnTo>
                    <a:lnTo>
                      <a:pt x="165" y="119"/>
                    </a:lnTo>
                    <a:lnTo>
                      <a:pt x="131" y="115"/>
                    </a:lnTo>
                    <a:lnTo>
                      <a:pt x="105" y="100"/>
                    </a:lnTo>
                    <a:lnTo>
                      <a:pt x="119" y="124"/>
                    </a:lnTo>
                    <a:lnTo>
                      <a:pt x="158" y="131"/>
                    </a:lnTo>
                    <a:lnTo>
                      <a:pt x="130" y="217"/>
                    </a:lnTo>
                    <a:lnTo>
                      <a:pt x="110" y="280"/>
                    </a:lnTo>
                    <a:lnTo>
                      <a:pt x="102" y="244"/>
                    </a:lnTo>
                    <a:lnTo>
                      <a:pt x="92" y="177"/>
                    </a:lnTo>
                    <a:lnTo>
                      <a:pt x="91" y="139"/>
                    </a:lnTo>
                    <a:lnTo>
                      <a:pt x="84" y="155"/>
                    </a:lnTo>
                    <a:lnTo>
                      <a:pt x="84" y="200"/>
                    </a:lnTo>
                    <a:lnTo>
                      <a:pt x="92" y="260"/>
                    </a:lnTo>
                    <a:lnTo>
                      <a:pt x="98" y="299"/>
                    </a:lnTo>
                    <a:lnTo>
                      <a:pt x="81" y="346"/>
                    </a:lnTo>
                    <a:lnTo>
                      <a:pt x="49" y="224"/>
                    </a:lnTo>
                    <a:lnTo>
                      <a:pt x="35" y="183"/>
                    </a:lnTo>
                    <a:lnTo>
                      <a:pt x="11" y="121"/>
                    </a:lnTo>
                    <a:lnTo>
                      <a:pt x="0" y="103"/>
                    </a:lnTo>
                    <a:lnTo>
                      <a:pt x="15" y="79"/>
                    </a:lnTo>
                    <a:lnTo>
                      <a:pt x="57" y="57"/>
                    </a:lnTo>
                    <a:lnTo>
                      <a:pt x="73" y="78"/>
                    </a:lnTo>
                    <a:lnTo>
                      <a:pt x="63" y="41"/>
                    </a:lnTo>
                    <a:lnTo>
                      <a:pt x="8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9" name="Group 68"/>
            <p:cNvGrpSpPr/>
            <p:nvPr/>
          </p:nvGrpSpPr>
          <p:grpSpPr bwMode="auto">
            <a:xfrm flipH="1">
              <a:off x="3798" y="2334"/>
              <a:ext cx="112" cy="119"/>
              <a:chOff x="2585" y="2116"/>
              <a:chExt cx="45" cy="49"/>
            </a:xfrm>
          </p:grpSpPr>
          <p:sp>
            <p:nvSpPr>
              <p:cNvPr id="78" name="Freeform 69"/>
              <p:cNvSpPr/>
              <p:nvPr/>
            </p:nvSpPr>
            <p:spPr bwMode="auto">
              <a:xfrm>
                <a:off x="2597" y="2120"/>
                <a:ext cx="33" cy="45"/>
              </a:xfrm>
              <a:custGeom>
                <a:avLst/>
                <a:gdLst>
                  <a:gd name="T0" fmla="*/ 0 w 228"/>
                  <a:gd name="T1" fmla="*/ 0 h 319"/>
                  <a:gd name="T2" fmla="*/ 0 w 228"/>
                  <a:gd name="T3" fmla="*/ 0 h 319"/>
                  <a:gd name="T4" fmla="*/ 0 w 228"/>
                  <a:gd name="T5" fmla="*/ 0 h 319"/>
                  <a:gd name="T6" fmla="*/ 0 w 228"/>
                  <a:gd name="T7" fmla="*/ 0 h 319"/>
                  <a:gd name="T8" fmla="*/ 0 w 228"/>
                  <a:gd name="T9" fmla="*/ 0 h 319"/>
                  <a:gd name="T10" fmla="*/ 0 w 228"/>
                  <a:gd name="T11" fmla="*/ 0 h 319"/>
                  <a:gd name="T12" fmla="*/ 0 w 228"/>
                  <a:gd name="T13" fmla="*/ 0 h 319"/>
                  <a:gd name="T14" fmla="*/ 0 w 228"/>
                  <a:gd name="T15" fmla="*/ 0 h 319"/>
                  <a:gd name="T16" fmla="*/ 0 w 228"/>
                  <a:gd name="T17" fmla="*/ 0 h 319"/>
                  <a:gd name="T18" fmla="*/ 0 w 228"/>
                  <a:gd name="T19" fmla="*/ 0 h 319"/>
                  <a:gd name="T20" fmla="*/ 0 w 228"/>
                  <a:gd name="T21" fmla="*/ 0 h 319"/>
                  <a:gd name="T22" fmla="*/ 0 w 228"/>
                  <a:gd name="T23" fmla="*/ 0 h 319"/>
                  <a:gd name="T24" fmla="*/ 0 w 228"/>
                  <a:gd name="T25" fmla="*/ 0 h 319"/>
                  <a:gd name="T26" fmla="*/ 0 w 228"/>
                  <a:gd name="T27" fmla="*/ 0 h 319"/>
                  <a:gd name="T28" fmla="*/ 0 w 228"/>
                  <a:gd name="T29" fmla="*/ 0 h 319"/>
                  <a:gd name="T30" fmla="*/ 0 w 228"/>
                  <a:gd name="T31" fmla="*/ 0 h 319"/>
                  <a:gd name="T32" fmla="*/ 0 w 228"/>
                  <a:gd name="T33" fmla="*/ 0 h 319"/>
                  <a:gd name="T34" fmla="*/ 0 w 228"/>
                  <a:gd name="T35" fmla="*/ 0 h 319"/>
                  <a:gd name="T36" fmla="*/ 0 w 228"/>
                  <a:gd name="T37" fmla="*/ 0 h 319"/>
                  <a:gd name="T38" fmla="*/ 0 w 228"/>
                  <a:gd name="T39" fmla="*/ 0 h 319"/>
                  <a:gd name="T40" fmla="*/ 0 w 228"/>
                  <a:gd name="T41" fmla="*/ 0 h 319"/>
                  <a:gd name="T42" fmla="*/ 0 w 228"/>
                  <a:gd name="T43" fmla="*/ 0 h 319"/>
                  <a:gd name="T44" fmla="*/ 0 w 228"/>
                  <a:gd name="T45" fmla="*/ 0 h 319"/>
                  <a:gd name="T46" fmla="*/ 0 w 228"/>
                  <a:gd name="T47" fmla="*/ 0 h 319"/>
                  <a:gd name="T48" fmla="*/ 0 w 228"/>
                  <a:gd name="T49" fmla="*/ 0 h 319"/>
                  <a:gd name="T50" fmla="*/ 0 w 228"/>
                  <a:gd name="T51" fmla="*/ 0 h 319"/>
                  <a:gd name="T52" fmla="*/ 0 w 228"/>
                  <a:gd name="T53" fmla="*/ 0 h 319"/>
                  <a:gd name="T54" fmla="*/ 0 w 228"/>
                  <a:gd name="T55" fmla="*/ 0 h 319"/>
                  <a:gd name="T56" fmla="*/ 0 w 228"/>
                  <a:gd name="T57" fmla="*/ 0 h 319"/>
                  <a:gd name="T58" fmla="*/ 0 w 228"/>
                  <a:gd name="T59" fmla="*/ 0 h 319"/>
                  <a:gd name="T60" fmla="*/ 0 w 228"/>
                  <a:gd name="T61" fmla="*/ 0 h 319"/>
                  <a:gd name="T62" fmla="*/ 0 w 228"/>
                  <a:gd name="T63" fmla="*/ 0 h 319"/>
                  <a:gd name="T64" fmla="*/ 0 w 228"/>
                  <a:gd name="T65" fmla="*/ 0 h 319"/>
                  <a:gd name="T66" fmla="*/ 0 w 228"/>
                  <a:gd name="T67" fmla="*/ 0 h 319"/>
                  <a:gd name="T68" fmla="*/ 0 w 228"/>
                  <a:gd name="T69" fmla="*/ 0 h 319"/>
                  <a:gd name="T70" fmla="*/ 0 w 228"/>
                  <a:gd name="T71" fmla="*/ 0 h 319"/>
                  <a:gd name="T72" fmla="*/ 0 w 228"/>
                  <a:gd name="T73" fmla="*/ 0 h 319"/>
                  <a:gd name="T74" fmla="*/ 0 w 228"/>
                  <a:gd name="T75" fmla="*/ 0 h 319"/>
                  <a:gd name="T76" fmla="*/ 0 w 228"/>
                  <a:gd name="T77" fmla="*/ 0 h 319"/>
                  <a:gd name="T78" fmla="*/ 0 w 228"/>
                  <a:gd name="T79" fmla="*/ 0 h 319"/>
                  <a:gd name="T80" fmla="*/ 0 w 228"/>
                  <a:gd name="T81" fmla="*/ 0 h 319"/>
                  <a:gd name="T82" fmla="*/ 0 w 228"/>
                  <a:gd name="T83" fmla="*/ 0 h 319"/>
                  <a:gd name="T84" fmla="*/ 0 w 228"/>
                  <a:gd name="T85" fmla="*/ 0 h 319"/>
                  <a:gd name="T86" fmla="*/ 0 w 228"/>
                  <a:gd name="T87" fmla="*/ 0 h 319"/>
                  <a:gd name="T88" fmla="*/ 0 w 228"/>
                  <a:gd name="T89" fmla="*/ 0 h 319"/>
                  <a:gd name="T90" fmla="*/ 0 w 228"/>
                  <a:gd name="T91" fmla="*/ 0 h 319"/>
                  <a:gd name="T92" fmla="*/ 0 w 228"/>
                  <a:gd name="T93" fmla="*/ 0 h 319"/>
                  <a:gd name="T94" fmla="*/ 0 w 228"/>
                  <a:gd name="T95" fmla="*/ 0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8" h="319">
                    <a:moveTo>
                      <a:pt x="2" y="117"/>
                    </a:moveTo>
                    <a:lnTo>
                      <a:pt x="10" y="139"/>
                    </a:lnTo>
                    <a:lnTo>
                      <a:pt x="23" y="151"/>
                    </a:lnTo>
                    <a:lnTo>
                      <a:pt x="31" y="168"/>
                    </a:lnTo>
                    <a:lnTo>
                      <a:pt x="40" y="182"/>
                    </a:lnTo>
                    <a:lnTo>
                      <a:pt x="54" y="196"/>
                    </a:lnTo>
                    <a:lnTo>
                      <a:pt x="66" y="204"/>
                    </a:lnTo>
                    <a:lnTo>
                      <a:pt x="83" y="214"/>
                    </a:lnTo>
                    <a:lnTo>
                      <a:pt x="86" y="226"/>
                    </a:lnTo>
                    <a:lnTo>
                      <a:pt x="86" y="243"/>
                    </a:lnTo>
                    <a:lnTo>
                      <a:pt x="81" y="283"/>
                    </a:lnTo>
                    <a:lnTo>
                      <a:pt x="113" y="306"/>
                    </a:lnTo>
                    <a:lnTo>
                      <a:pt x="140" y="318"/>
                    </a:lnTo>
                    <a:lnTo>
                      <a:pt x="162" y="319"/>
                    </a:lnTo>
                    <a:lnTo>
                      <a:pt x="185" y="318"/>
                    </a:lnTo>
                    <a:lnTo>
                      <a:pt x="193" y="292"/>
                    </a:lnTo>
                    <a:lnTo>
                      <a:pt x="198" y="233"/>
                    </a:lnTo>
                    <a:lnTo>
                      <a:pt x="211" y="213"/>
                    </a:lnTo>
                    <a:lnTo>
                      <a:pt x="221" y="183"/>
                    </a:lnTo>
                    <a:lnTo>
                      <a:pt x="223" y="156"/>
                    </a:lnTo>
                    <a:lnTo>
                      <a:pt x="227" y="118"/>
                    </a:lnTo>
                    <a:lnTo>
                      <a:pt x="228" y="96"/>
                    </a:lnTo>
                    <a:lnTo>
                      <a:pt x="227" y="83"/>
                    </a:lnTo>
                    <a:lnTo>
                      <a:pt x="221" y="59"/>
                    </a:lnTo>
                    <a:lnTo>
                      <a:pt x="209" y="47"/>
                    </a:lnTo>
                    <a:lnTo>
                      <a:pt x="192" y="43"/>
                    </a:lnTo>
                    <a:lnTo>
                      <a:pt x="186" y="30"/>
                    </a:lnTo>
                    <a:lnTo>
                      <a:pt x="170" y="21"/>
                    </a:lnTo>
                    <a:lnTo>
                      <a:pt x="154" y="30"/>
                    </a:lnTo>
                    <a:lnTo>
                      <a:pt x="143" y="11"/>
                    </a:lnTo>
                    <a:lnTo>
                      <a:pt x="125" y="5"/>
                    </a:lnTo>
                    <a:lnTo>
                      <a:pt x="105" y="22"/>
                    </a:lnTo>
                    <a:lnTo>
                      <a:pt x="96" y="0"/>
                    </a:lnTo>
                    <a:lnTo>
                      <a:pt x="70" y="3"/>
                    </a:lnTo>
                    <a:lnTo>
                      <a:pt x="56" y="38"/>
                    </a:lnTo>
                    <a:lnTo>
                      <a:pt x="53" y="57"/>
                    </a:lnTo>
                    <a:lnTo>
                      <a:pt x="51" y="84"/>
                    </a:lnTo>
                    <a:lnTo>
                      <a:pt x="45" y="118"/>
                    </a:lnTo>
                    <a:lnTo>
                      <a:pt x="38" y="105"/>
                    </a:lnTo>
                    <a:lnTo>
                      <a:pt x="35" y="80"/>
                    </a:lnTo>
                    <a:lnTo>
                      <a:pt x="30" y="64"/>
                    </a:lnTo>
                    <a:lnTo>
                      <a:pt x="24" y="55"/>
                    </a:lnTo>
                    <a:lnTo>
                      <a:pt x="11" y="49"/>
                    </a:lnTo>
                    <a:lnTo>
                      <a:pt x="4" y="51"/>
                    </a:lnTo>
                    <a:lnTo>
                      <a:pt x="0" y="59"/>
                    </a:lnTo>
                    <a:lnTo>
                      <a:pt x="5" y="72"/>
                    </a:lnTo>
                    <a:lnTo>
                      <a:pt x="7" y="96"/>
                    </a:lnTo>
                    <a:lnTo>
                      <a:pt x="2" y="117"/>
                    </a:lnTo>
                    <a:close/>
                  </a:path>
                </a:pathLst>
              </a:custGeom>
              <a:solidFill>
                <a:srgbClr val="FFC080"/>
              </a:solidFill>
              <a:ln w="1588">
                <a:solidFill>
                  <a:srgbClr val="402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9" name="Freeform 70"/>
              <p:cNvSpPr/>
              <p:nvPr/>
            </p:nvSpPr>
            <p:spPr bwMode="auto">
              <a:xfrm>
                <a:off x="2612" y="2123"/>
                <a:ext cx="16" cy="17"/>
              </a:xfrm>
              <a:custGeom>
                <a:avLst/>
                <a:gdLst>
                  <a:gd name="T0" fmla="*/ 0 w 115"/>
                  <a:gd name="T1" fmla="*/ 0 h 120"/>
                  <a:gd name="T2" fmla="*/ 0 w 115"/>
                  <a:gd name="T3" fmla="*/ 0 h 120"/>
                  <a:gd name="T4" fmla="*/ 0 w 115"/>
                  <a:gd name="T5" fmla="*/ 0 h 120"/>
                  <a:gd name="T6" fmla="*/ 0 w 115"/>
                  <a:gd name="T7" fmla="*/ 0 h 120"/>
                  <a:gd name="T8" fmla="*/ 0 w 115"/>
                  <a:gd name="T9" fmla="*/ 0 h 120"/>
                  <a:gd name="T10" fmla="*/ 0 w 115"/>
                  <a:gd name="T11" fmla="*/ 0 h 120"/>
                  <a:gd name="T12" fmla="*/ 0 w 115"/>
                  <a:gd name="T13" fmla="*/ 0 h 120"/>
                  <a:gd name="T14" fmla="*/ 0 w 115"/>
                  <a:gd name="T15" fmla="*/ 0 h 120"/>
                  <a:gd name="T16" fmla="*/ 0 w 115"/>
                  <a:gd name="T17" fmla="*/ 0 h 120"/>
                  <a:gd name="T18" fmla="*/ 0 w 115"/>
                  <a:gd name="T19" fmla="*/ 0 h 120"/>
                  <a:gd name="T20" fmla="*/ 0 w 115"/>
                  <a:gd name="T21" fmla="*/ 0 h 120"/>
                  <a:gd name="T22" fmla="*/ 0 w 115"/>
                  <a:gd name="T23" fmla="*/ 0 h 120"/>
                  <a:gd name="T24" fmla="*/ 0 w 115"/>
                  <a:gd name="T25" fmla="*/ 0 h 120"/>
                  <a:gd name="T26" fmla="*/ 0 w 115"/>
                  <a:gd name="T27" fmla="*/ 0 h 120"/>
                  <a:gd name="T28" fmla="*/ 0 w 115"/>
                  <a:gd name="T29" fmla="*/ 0 h 120"/>
                  <a:gd name="T30" fmla="*/ 0 w 115"/>
                  <a:gd name="T31" fmla="*/ 0 h 120"/>
                  <a:gd name="T32" fmla="*/ 0 w 115"/>
                  <a:gd name="T33" fmla="*/ 0 h 120"/>
                  <a:gd name="T34" fmla="*/ 0 w 115"/>
                  <a:gd name="T35" fmla="*/ 0 h 120"/>
                  <a:gd name="T36" fmla="*/ 0 w 115"/>
                  <a:gd name="T37" fmla="*/ 0 h 120"/>
                  <a:gd name="T38" fmla="*/ 0 w 115"/>
                  <a:gd name="T39" fmla="*/ 0 h 120"/>
                  <a:gd name="T40" fmla="*/ 0 w 115"/>
                  <a:gd name="T41" fmla="*/ 0 h 120"/>
                  <a:gd name="T42" fmla="*/ 0 w 115"/>
                  <a:gd name="T43" fmla="*/ 0 h 120"/>
                  <a:gd name="T44" fmla="*/ 0 w 115"/>
                  <a:gd name="T45" fmla="*/ 0 h 120"/>
                  <a:gd name="T46" fmla="*/ 0 w 115"/>
                  <a:gd name="T47" fmla="*/ 0 h 120"/>
                  <a:gd name="T48" fmla="*/ 0 w 115"/>
                  <a:gd name="T49" fmla="*/ 0 h 120"/>
                  <a:gd name="T50" fmla="*/ 0 w 115"/>
                  <a:gd name="T51" fmla="*/ 0 h 120"/>
                  <a:gd name="T52" fmla="*/ 0 w 115"/>
                  <a:gd name="T53" fmla="*/ 0 h 120"/>
                  <a:gd name="T54" fmla="*/ 0 w 115"/>
                  <a:gd name="T55" fmla="*/ 0 h 120"/>
                  <a:gd name="T56" fmla="*/ 0 w 115"/>
                  <a:gd name="T57" fmla="*/ 0 h 120"/>
                  <a:gd name="T58" fmla="*/ 0 w 115"/>
                  <a:gd name="T59" fmla="*/ 0 h 120"/>
                  <a:gd name="T60" fmla="*/ 0 w 115"/>
                  <a:gd name="T61" fmla="*/ 0 h 120"/>
                  <a:gd name="T62" fmla="*/ 0 w 115"/>
                  <a:gd name="T63" fmla="*/ 0 h 120"/>
                  <a:gd name="T64" fmla="*/ 0 w 115"/>
                  <a:gd name="T65" fmla="*/ 0 h 120"/>
                  <a:gd name="T66" fmla="*/ 0 w 115"/>
                  <a:gd name="T67" fmla="*/ 0 h 120"/>
                  <a:gd name="T68" fmla="*/ 0 w 115"/>
                  <a:gd name="T69" fmla="*/ 0 h 120"/>
                  <a:gd name="T70" fmla="*/ 0 w 115"/>
                  <a:gd name="T71" fmla="*/ 0 h 120"/>
                  <a:gd name="T72" fmla="*/ 0 w 115"/>
                  <a:gd name="T73" fmla="*/ 0 h 120"/>
                  <a:gd name="T74" fmla="*/ 0 w 115"/>
                  <a:gd name="T75" fmla="*/ 0 h 120"/>
                  <a:gd name="T76" fmla="*/ 0 w 115"/>
                  <a:gd name="T77" fmla="*/ 0 h 120"/>
                  <a:gd name="T78" fmla="*/ 0 w 115"/>
                  <a:gd name="T79" fmla="*/ 0 h 120"/>
                  <a:gd name="T80" fmla="*/ 0 w 115"/>
                  <a:gd name="T81" fmla="*/ 0 h 120"/>
                  <a:gd name="T82" fmla="*/ 0 w 115"/>
                  <a:gd name="T83" fmla="*/ 0 h 120"/>
                  <a:gd name="T84" fmla="*/ 0 w 115"/>
                  <a:gd name="T85" fmla="*/ 0 h 120"/>
                  <a:gd name="T86" fmla="*/ 0 w 115"/>
                  <a:gd name="T87" fmla="*/ 0 h 120"/>
                  <a:gd name="T88" fmla="*/ 0 w 115"/>
                  <a:gd name="T89" fmla="*/ 0 h 120"/>
                  <a:gd name="T90" fmla="*/ 0 w 115"/>
                  <a:gd name="T91" fmla="*/ 0 h 120"/>
                  <a:gd name="T92" fmla="*/ 0 w 115"/>
                  <a:gd name="T93" fmla="*/ 0 h 120"/>
                  <a:gd name="T94" fmla="*/ 0 w 115"/>
                  <a:gd name="T95" fmla="*/ 0 h 120"/>
                  <a:gd name="T96" fmla="*/ 0 w 115"/>
                  <a:gd name="T97" fmla="*/ 0 h 120"/>
                  <a:gd name="T98" fmla="*/ 0 w 115"/>
                  <a:gd name="T99" fmla="*/ 0 h 1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5" h="120">
                    <a:moveTo>
                      <a:pt x="5" y="2"/>
                    </a:moveTo>
                    <a:lnTo>
                      <a:pt x="11" y="27"/>
                    </a:lnTo>
                    <a:lnTo>
                      <a:pt x="20" y="44"/>
                    </a:lnTo>
                    <a:lnTo>
                      <a:pt x="9" y="81"/>
                    </a:lnTo>
                    <a:lnTo>
                      <a:pt x="15" y="90"/>
                    </a:lnTo>
                    <a:lnTo>
                      <a:pt x="25" y="94"/>
                    </a:lnTo>
                    <a:lnTo>
                      <a:pt x="37" y="92"/>
                    </a:lnTo>
                    <a:lnTo>
                      <a:pt x="45" y="71"/>
                    </a:lnTo>
                    <a:lnTo>
                      <a:pt x="53" y="55"/>
                    </a:lnTo>
                    <a:lnTo>
                      <a:pt x="49" y="32"/>
                    </a:lnTo>
                    <a:lnTo>
                      <a:pt x="47" y="8"/>
                    </a:lnTo>
                    <a:lnTo>
                      <a:pt x="53" y="11"/>
                    </a:lnTo>
                    <a:lnTo>
                      <a:pt x="55" y="33"/>
                    </a:lnTo>
                    <a:lnTo>
                      <a:pt x="58" y="49"/>
                    </a:lnTo>
                    <a:lnTo>
                      <a:pt x="58" y="61"/>
                    </a:lnTo>
                    <a:lnTo>
                      <a:pt x="50" y="74"/>
                    </a:lnTo>
                    <a:lnTo>
                      <a:pt x="42" y="90"/>
                    </a:lnTo>
                    <a:lnTo>
                      <a:pt x="41" y="104"/>
                    </a:lnTo>
                    <a:lnTo>
                      <a:pt x="50" y="110"/>
                    </a:lnTo>
                    <a:lnTo>
                      <a:pt x="66" y="108"/>
                    </a:lnTo>
                    <a:lnTo>
                      <a:pt x="77" y="95"/>
                    </a:lnTo>
                    <a:lnTo>
                      <a:pt x="93" y="75"/>
                    </a:lnTo>
                    <a:lnTo>
                      <a:pt x="92" y="63"/>
                    </a:lnTo>
                    <a:lnTo>
                      <a:pt x="90" y="41"/>
                    </a:lnTo>
                    <a:lnTo>
                      <a:pt x="95" y="58"/>
                    </a:lnTo>
                    <a:lnTo>
                      <a:pt x="96" y="75"/>
                    </a:lnTo>
                    <a:lnTo>
                      <a:pt x="84" y="93"/>
                    </a:lnTo>
                    <a:lnTo>
                      <a:pt x="83" y="105"/>
                    </a:lnTo>
                    <a:lnTo>
                      <a:pt x="86" y="115"/>
                    </a:lnTo>
                    <a:lnTo>
                      <a:pt x="93" y="117"/>
                    </a:lnTo>
                    <a:lnTo>
                      <a:pt x="101" y="112"/>
                    </a:lnTo>
                    <a:lnTo>
                      <a:pt x="115" y="98"/>
                    </a:lnTo>
                    <a:lnTo>
                      <a:pt x="103" y="114"/>
                    </a:lnTo>
                    <a:lnTo>
                      <a:pt x="99" y="120"/>
                    </a:lnTo>
                    <a:lnTo>
                      <a:pt x="87" y="120"/>
                    </a:lnTo>
                    <a:lnTo>
                      <a:pt x="81" y="113"/>
                    </a:lnTo>
                    <a:lnTo>
                      <a:pt x="78" y="102"/>
                    </a:lnTo>
                    <a:lnTo>
                      <a:pt x="70" y="112"/>
                    </a:lnTo>
                    <a:lnTo>
                      <a:pt x="56" y="114"/>
                    </a:lnTo>
                    <a:lnTo>
                      <a:pt x="44" y="114"/>
                    </a:lnTo>
                    <a:lnTo>
                      <a:pt x="38" y="104"/>
                    </a:lnTo>
                    <a:lnTo>
                      <a:pt x="37" y="95"/>
                    </a:lnTo>
                    <a:lnTo>
                      <a:pt x="31" y="98"/>
                    </a:lnTo>
                    <a:lnTo>
                      <a:pt x="22" y="98"/>
                    </a:lnTo>
                    <a:lnTo>
                      <a:pt x="9" y="91"/>
                    </a:lnTo>
                    <a:lnTo>
                      <a:pt x="7" y="77"/>
                    </a:lnTo>
                    <a:lnTo>
                      <a:pt x="15" y="46"/>
                    </a:lnTo>
                    <a:lnTo>
                      <a:pt x="6" y="26"/>
                    </a:lnTo>
                    <a:lnTo>
                      <a:pt x="0" y="0"/>
                    </a:lnTo>
                    <a:lnTo>
                      <a:pt x="5"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0" name="Freeform 71"/>
              <p:cNvSpPr/>
              <p:nvPr/>
            </p:nvSpPr>
            <p:spPr bwMode="auto">
              <a:xfrm>
                <a:off x="2615" y="2132"/>
                <a:ext cx="3" cy="1"/>
              </a:xfrm>
              <a:custGeom>
                <a:avLst/>
                <a:gdLst>
                  <a:gd name="T0" fmla="*/ 0 w 18"/>
                  <a:gd name="T1" fmla="*/ 0 h 5"/>
                  <a:gd name="T2" fmla="*/ 0 w 18"/>
                  <a:gd name="T3" fmla="*/ 0 h 5"/>
                  <a:gd name="T4" fmla="*/ 0 w 18"/>
                  <a:gd name="T5" fmla="*/ 0 h 5"/>
                  <a:gd name="T6" fmla="*/ 0 w 18"/>
                  <a:gd name="T7" fmla="*/ 0 h 5"/>
                  <a:gd name="T8" fmla="*/ 0 w 18"/>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5">
                    <a:moveTo>
                      <a:pt x="0" y="5"/>
                    </a:moveTo>
                    <a:lnTo>
                      <a:pt x="6" y="4"/>
                    </a:lnTo>
                    <a:lnTo>
                      <a:pt x="18"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1" name="Freeform 72"/>
              <p:cNvSpPr/>
              <p:nvPr/>
            </p:nvSpPr>
            <p:spPr bwMode="auto">
              <a:xfrm>
                <a:off x="2619" y="2135"/>
                <a:ext cx="3" cy="1"/>
              </a:xfrm>
              <a:custGeom>
                <a:avLst/>
                <a:gdLst>
                  <a:gd name="T0" fmla="*/ 0 w 24"/>
                  <a:gd name="T1" fmla="*/ 0 h 8"/>
                  <a:gd name="T2" fmla="*/ 0 w 24"/>
                  <a:gd name="T3" fmla="*/ 0 h 8"/>
                  <a:gd name="T4" fmla="*/ 0 w 24"/>
                  <a:gd name="T5" fmla="*/ 0 h 8"/>
                  <a:gd name="T6" fmla="*/ 0 w 24"/>
                  <a:gd name="T7" fmla="*/ 0 h 8"/>
                  <a:gd name="T8" fmla="*/ 0 w 24"/>
                  <a:gd name="T9" fmla="*/ 0 h 8"/>
                  <a:gd name="T10" fmla="*/ 0 w 24"/>
                  <a:gd name="T11" fmla="*/ 0 h 8"/>
                  <a:gd name="T12" fmla="*/ 0 w 24"/>
                  <a:gd name="T13" fmla="*/ 0 h 8"/>
                  <a:gd name="T14" fmla="*/ 0 w 24"/>
                  <a:gd name="T15" fmla="*/ 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6"/>
                    </a:moveTo>
                    <a:lnTo>
                      <a:pt x="20" y="3"/>
                    </a:lnTo>
                    <a:lnTo>
                      <a:pt x="15" y="1"/>
                    </a:lnTo>
                    <a:lnTo>
                      <a:pt x="5" y="0"/>
                    </a:lnTo>
                    <a:lnTo>
                      <a:pt x="0" y="8"/>
                    </a:lnTo>
                    <a:lnTo>
                      <a:pt x="7" y="3"/>
                    </a:lnTo>
                    <a:lnTo>
                      <a:pt x="13" y="2"/>
                    </a:lnTo>
                    <a:lnTo>
                      <a:pt x="24" y="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2" name="Freeform 73"/>
              <p:cNvSpPr/>
              <p:nvPr/>
            </p:nvSpPr>
            <p:spPr bwMode="auto">
              <a:xfrm>
                <a:off x="2625" y="2137"/>
                <a:ext cx="2" cy="1"/>
              </a:xfrm>
              <a:custGeom>
                <a:avLst/>
                <a:gdLst>
                  <a:gd name="T0" fmla="*/ 0 w 18"/>
                  <a:gd name="T1" fmla="*/ 0 h 4"/>
                  <a:gd name="T2" fmla="*/ 0 w 18"/>
                  <a:gd name="T3" fmla="*/ 0 h 4"/>
                  <a:gd name="T4" fmla="*/ 0 w 18"/>
                  <a:gd name="T5" fmla="*/ 0 h 4"/>
                  <a:gd name="T6" fmla="*/ 0 w 18"/>
                  <a:gd name="T7" fmla="*/ 0 h 4"/>
                  <a:gd name="T8" fmla="*/ 0 w 18"/>
                  <a:gd name="T9" fmla="*/ 0 h 4"/>
                  <a:gd name="T10" fmla="*/ 0 w 18"/>
                  <a:gd name="T11" fmla="*/ 0 h 4"/>
                  <a:gd name="T12" fmla="*/ 0 w 18"/>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4">
                    <a:moveTo>
                      <a:pt x="0" y="2"/>
                    </a:moveTo>
                    <a:lnTo>
                      <a:pt x="4" y="0"/>
                    </a:lnTo>
                    <a:lnTo>
                      <a:pt x="10" y="0"/>
                    </a:lnTo>
                    <a:lnTo>
                      <a:pt x="18" y="4"/>
                    </a:lnTo>
                    <a:lnTo>
                      <a:pt x="13" y="3"/>
                    </a:lnTo>
                    <a:lnTo>
                      <a:pt x="10"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3" name="Freeform 74"/>
              <p:cNvSpPr/>
              <p:nvPr/>
            </p:nvSpPr>
            <p:spPr bwMode="auto">
              <a:xfrm>
                <a:off x="2614" y="2139"/>
                <a:ext cx="4" cy="10"/>
              </a:xfrm>
              <a:custGeom>
                <a:avLst/>
                <a:gdLst>
                  <a:gd name="T0" fmla="*/ 0 w 28"/>
                  <a:gd name="T1" fmla="*/ 0 h 67"/>
                  <a:gd name="T2" fmla="*/ 0 w 28"/>
                  <a:gd name="T3" fmla="*/ 0 h 67"/>
                  <a:gd name="T4" fmla="*/ 0 w 28"/>
                  <a:gd name="T5" fmla="*/ 0 h 67"/>
                  <a:gd name="T6" fmla="*/ 0 w 28"/>
                  <a:gd name="T7" fmla="*/ 0 h 67"/>
                  <a:gd name="T8" fmla="*/ 0 w 28"/>
                  <a:gd name="T9" fmla="*/ 0 h 67"/>
                  <a:gd name="T10" fmla="*/ 0 w 28"/>
                  <a:gd name="T11" fmla="*/ 0 h 67"/>
                  <a:gd name="T12" fmla="*/ 0 w 28"/>
                  <a:gd name="T13" fmla="*/ 0 h 67"/>
                  <a:gd name="T14" fmla="*/ 0 w 28"/>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7">
                    <a:moveTo>
                      <a:pt x="0" y="0"/>
                    </a:moveTo>
                    <a:lnTo>
                      <a:pt x="16" y="17"/>
                    </a:lnTo>
                    <a:lnTo>
                      <a:pt x="23" y="38"/>
                    </a:lnTo>
                    <a:lnTo>
                      <a:pt x="24" y="67"/>
                    </a:lnTo>
                    <a:lnTo>
                      <a:pt x="28" y="44"/>
                    </a:lnTo>
                    <a:lnTo>
                      <a:pt x="26" y="26"/>
                    </a:lnTo>
                    <a:lnTo>
                      <a:pt x="22" y="1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4" name="Freeform 75"/>
              <p:cNvSpPr/>
              <p:nvPr/>
            </p:nvSpPr>
            <p:spPr bwMode="auto">
              <a:xfrm>
                <a:off x="2604" y="2135"/>
                <a:ext cx="7" cy="4"/>
              </a:xfrm>
              <a:custGeom>
                <a:avLst/>
                <a:gdLst>
                  <a:gd name="T0" fmla="*/ 0 w 45"/>
                  <a:gd name="T1" fmla="*/ 0 h 22"/>
                  <a:gd name="T2" fmla="*/ 0 w 45"/>
                  <a:gd name="T3" fmla="*/ 0 h 22"/>
                  <a:gd name="T4" fmla="*/ 0 w 45"/>
                  <a:gd name="T5" fmla="*/ 0 h 22"/>
                  <a:gd name="T6" fmla="*/ 0 w 45"/>
                  <a:gd name="T7" fmla="*/ 0 h 22"/>
                  <a:gd name="T8" fmla="*/ 0 w 45"/>
                  <a:gd name="T9" fmla="*/ 0 h 22"/>
                  <a:gd name="T10" fmla="*/ 0 w 45"/>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22">
                    <a:moveTo>
                      <a:pt x="0" y="10"/>
                    </a:moveTo>
                    <a:lnTo>
                      <a:pt x="18" y="12"/>
                    </a:lnTo>
                    <a:lnTo>
                      <a:pt x="45" y="22"/>
                    </a:lnTo>
                    <a:lnTo>
                      <a:pt x="26" y="8"/>
                    </a:lnTo>
                    <a:lnTo>
                      <a:pt x="1" y="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5" name="Freeform 76"/>
              <p:cNvSpPr/>
              <p:nvPr/>
            </p:nvSpPr>
            <p:spPr bwMode="auto">
              <a:xfrm>
                <a:off x="2612" y="2150"/>
                <a:ext cx="5" cy="4"/>
              </a:xfrm>
              <a:custGeom>
                <a:avLst/>
                <a:gdLst>
                  <a:gd name="T0" fmla="*/ 0 w 35"/>
                  <a:gd name="T1" fmla="*/ 0 h 30"/>
                  <a:gd name="T2" fmla="*/ 0 w 35"/>
                  <a:gd name="T3" fmla="*/ 0 h 30"/>
                  <a:gd name="T4" fmla="*/ 0 w 35"/>
                  <a:gd name="T5" fmla="*/ 0 h 30"/>
                  <a:gd name="T6" fmla="*/ 0 w 35"/>
                  <a:gd name="T7" fmla="*/ 0 h 30"/>
                  <a:gd name="T8" fmla="*/ 0 w 35"/>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0">
                    <a:moveTo>
                      <a:pt x="35" y="0"/>
                    </a:moveTo>
                    <a:lnTo>
                      <a:pt x="19" y="19"/>
                    </a:lnTo>
                    <a:lnTo>
                      <a:pt x="0" y="30"/>
                    </a:lnTo>
                    <a:lnTo>
                      <a:pt x="24" y="22"/>
                    </a:lnTo>
                    <a:lnTo>
                      <a:pt x="3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6" name="Freeform 77"/>
              <p:cNvSpPr/>
              <p:nvPr/>
            </p:nvSpPr>
            <p:spPr bwMode="auto">
              <a:xfrm>
                <a:off x="2619" y="2147"/>
                <a:ext cx="5" cy="5"/>
              </a:xfrm>
              <a:custGeom>
                <a:avLst/>
                <a:gdLst>
                  <a:gd name="T0" fmla="*/ 0 w 35"/>
                  <a:gd name="T1" fmla="*/ 0 h 31"/>
                  <a:gd name="T2" fmla="*/ 0 w 35"/>
                  <a:gd name="T3" fmla="*/ 0 h 31"/>
                  <a:gd name="T4" fmla="*/ 0 w 35"/>
                  <a:gd name="T5" fmla="*/ 0 h 31"/>
                  <a:gd name="T6" fmla="*/ 0 w 35"/>
                  <a:gd name="T7" fmla="*/ 0 h 31"/>
                  <a:gd name="T8" fmla="*/ 0 w 35"/>
                  <a:gd name="T9" fmla="*/ 0 h 31"/>
                  <a:gd name="T10" fmla="*/ 0 w 35"/>
                  <a:gd name="T11" fmla="*/ 0 h 31"/>
                  <a:gd name="T12" fmla="*/ 0 w 35"/>
                  <a:gd name="T13" fmla="*/ 0 h 31"/>
                  <a:gd name="T14" fmla="*/ 0 w 35"/>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31">
                    <a:moveTo>
                      <a:pt x="0" y="0"/>
                    </a:moveTo>
                    <a:lnTo>
                      <a:pt x="3" y="11"/>
                    </a:lnTo>
                    <a:lnTo>
                      <a:pt x="20" y="25"/>
                    </a:lnTo>
                    <a:lnTo>
                      <a:pt x="35" y="31"/>
                    </a:lnTo>
                    <a:lnTo>
                      <a:pt x="11" y="28"/>
                    </a:lnTo>
                    <a:lnTo>
                      <a:pt x="3" y="18"/>
                    </a:lnTo>
                    <a:lnTo>
                      <a:pt x="2" y="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7" name="Freeform 78"/>
              <p:cNvSpPr/>
              <p:nvPr/>
            </p:nvSpPr>
            <p:spPr bwMode="auto">
              <a:xfrm>
                <a:off x="2585" y="2116"/>
                <a:ext cx="26" cy="21"/>
              </a:xfrm>
              <a:custGeom>
                <a:avLst/>
                <a:gdLst>
                  <a:gd name="T0" fmla="*/ 0 w 179"/>
                  <a:gd name="T1" fmla="*/ 0 h 141"/>
                  <a:gd name="T2" fmla="*/ 0 w 179"/>
                  <a:gd name="T3" fmla="*/ 0 h 141"/>
                  <a:gd name="T4" fmla="*/ 0 w 179"/>
                  <a:gd name="T5" fmla="*/ 0 h 141"/>
                  <a:gd name="T6" fmla="*/ 0 w 179"/>
                  <a:gd name="T7" fmla="*/ 0 h 141"/>
                  <a:gd name="T8" fmla="*/ 0 w 179"/>
                  <a:gd name="T9" fmla="*/ 0 h 141"/>
                  <a:gd name="T10" fmla="*/ 0 w 179"/>
                  <a:gd name="T11" fmla="*/ 0 h 141"/>
                  <a:gd name="T12" fmla="*/ 0 w 179"/>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9" h="141">
                    <a:moveTo>
                      <a:pt x="148" y="141"/>
                    </a:moveTo>
                    <a:lnTo>
                      <a:pt x="179" y="67"/>
                    </a:lnTo>
                    <a:lnTo>
                      <a:pt x="118" y="27"/>
                    </a:lnTo>
                    <a:lnTo>
                      <a:pt x="26" y="0"/>
                    </a:lnTo>
                    <a:lnTo>
                      <a:pt x="0" y="77"/>
                    </a:lnTo>
                    <a:lnTo>
                      <a:pt x="84" y="102"/>
                    </a:lnTo>
                    <a:lnTo>
                      <a:pt x="148" y="141"/>
                    </a:lnTo>
                    <a:close/>
                  </a:path>
                </a:pathLst>
              </a:custGeom>
              <a:solidFill>
                <a:srgbClr val="FFFFFF"/>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8" name="Oval 79"/>
              <p:cNvSpPr>
                <a:spLocks noChangeArrowheads="1"/>
              </p:cNvSpPr>
              <p:nvPr/>
            </p:nvSpPr>
            <p:spPr bwMode="auto">
              <a:xfrm>
                <a:off x="2601" y="2125"/>
                <a:ext cx="6" cy="7"/>
              </a:xfrm>
              <a:prstGeom prst="ellipse">
                <a:avLst/>
              </a:prstGeom>
              <a:solidFill>
                <a:srgbClr val="FFFFFF"/>
              </a:solidFill>
              <a:ln w="1588">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89" name="Freeform 80"/>
              <p:cNvSpPr/>
              <p:nvPr/>
            </p:nvSpPr>
            <p:spPr bwMode="auto">
              <a:xfrm>
                <a:off x="2597" y="2127"/>
                <a:ext cx="7" cy="14"/>
              </a:xfrm>
              <a:custGeom>
                <a:avLst/>
                <a:gdLst>
                  <a:gd name="T0" fmla="*/ 0 w 46"/>
                  <a:gd name="T1" fmla="*/ 0 h 100"/>
                  <a:gd name="T2" fmla="*/ 0 w 46"/>
                  <a:gd name="T3" fmla="*/ 0 h 100"/>
                  <a:gd name="T4" fmla="*/ 0 w 46"/>
                  <a:gd name="T5" fmla="*/ 0 h 100"/>
                  <a:gd name="T6" fmla="*/ 0 w 46"/>
                  <a:gd name="T7" fmla="*/ 0 h 100"/>
                  <a:gd name="T8" fmla="*/ 0 w 46"/>
                  <a:gd name="T9" fmla="*/ 0 h 100"/>
                  <a:gd name="T10" fmla="*/ 0 w 46"/>
                  <a:gd name="T11" fmla="*/ 0 h 100"/>
                  <a:gd name="T12" fmla="*/ 0 w 46"/>
                  <a:gd name="T13" fmla="*/ 0 h 100"/>
                  <a:gd name="T14" fmla="*/ 0 w 46"/>
                  <a:gd name="T15" fmla="*/ 0 h 100"/>
                  <a:gd name="T16" fmla="*/ 0 w 46"/>
                  <a:gd name="T17" fmla="*/ 0 h 100"/>
                  <a:gd name="T18" fmla="*/ 0 w 46"/>
                  <a:gd name="T19" fmla="*/ 0 h 100"/>
                  <a:gd name="T20" fmla="*/ 0 w 46"/>
                  <a:gd name="T21" fmla="*/ 0 h 100"/>
                  <a:gd name="T22" fmla="*/ 0 w 46"/>
                  <a:gd name="T23" fmla="*/ 0 h 100"/>
                  <a:gd name="T24" fmla="*/ 0 w 46"/>
                  <a:gd name="T25" fmla="*/ 0 h 100"/>
                  <a:gd name="T26" fmla="*/ 0 w 46"/>
                  <a:gd name="T27" fmla="*/ 0 h 100"/>
                  <a:gd name="T28" fmla="*/ 0 w 46"/>
                  <a:gd name="T29" fmla="*/ 0 h 100"/>
                  <a:gd name="T30" fmla="*/ 0 w 46"/>
                  <a:gd name="T31" fmla="*/ 0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100">
                    <a:moveTo>
                      <a:pt x="3" y="67"/>
                    </a:moveTo>
                    <a:lnTo>
                      <a:pt x="7" y="49"/>
                    </a:lnTo>
                    <a:lnTo>
                      <a:pt x="5" y="32"/>
                    </a:lnTo>
                    <a:lnTo>
                      <a:pt x="3" y="21"/>
                    </a:lnTo>
                    <a:lnTo>
                      <a:pt x="0" y="11"/>
                    </a:lnTo>
                    <a:lnTo>
                      <a:pt x="3" y="3"/>
                    </a:lnTo>
                    <a:lnTo>
                      <a:pt x="10" y="0"/>
                    </a:lnTo>
                    <a:lnTo>
                      <a:pt x="24" y="5"/>
                    </a:lnTo>
                    <a:lnTo>
                      <a:pt x="30" y="15"/>
                    </a:lnTo>
                    <a:lnTo>
                      <a:pt x="33" y="24"/>
                    </a:lnTo>
                    <a:lnTo>
                      <a:pt x="35" y="35"/>
                    </a:lnTo>
                    <a:lnTo>
                      <a:pt x="36" y="52"/>
                    </a:lnTo>
                    <a:lnTo>
                      <a:pt x="46" y="71"/>
                    </a:lnTo>
                    <a:lnTo>
                      <a:pt x="21" y="100"/>
                    </a:lnTo>
                    <a:lnTo>
                      <a:pt x="10" y="92"/>
                    </a:lnTo>
                    <a:lnTo>
                      <a:pt x="3" y="67"/>
                    </a:lnTo>
                    <a:close/>
                  </a:path>
                </a:pathLst>
              </a:custGeom>
              <a:solidFill>
                <a:srgbClr val="FFC080"/>
              </a:solidFill>
              <a:ln w="1588">
                <a:solidFill>
                  <a:srgbClr val="402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90" name="Freeform 81"/>
              <p:cNvSpPr/>
              <p:nvPr/>
            </p:nvSpPr>
            <p:spPr bwMode="auto">
              <a:xfrm>
                <a:off x="2600" y="2137"/>
                <a:ext cx="4" cy="4"/>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1" y="0"/>
                    </a:moveTo>
                    <a:lnTo>
                      <a:pt x="31" y="4"/>
                    </a:lnTo>
                    <a:lnTo>
                      <a:pt x="8" y="31"/>
                    </a:lnTo>
                    <a:lnTo>
                      <a:pt x="0" y="23"/>
                    </a:lnTo>
                    <a:lnTo>
                      <a:pt x="21"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91" name="Freeform 82"/>
              <p:cNvSpPr/>
              <p:nvPr/>
            </p:nvSpPr>
            <p:spPr bwMode="auto">
              <a:xfrm>
                <a:off x="2607" y="2120"/>
                <a:ext cx="6" cy="12"/>
              </a:xfrm>
              <a:custGeom>
                <a:avLst/>
                <a:gdLst>
                  <a:gd name="T0" fmla="*/ 0 w 42"/>
                  <a:gd name="T1" fmla="*/ 0 h 87"/>
                  <a:gd name="T2" fmla="*/ 0 w 42"/>
                  <a:gd name="T3" fmla="*/ 0 h 87"/>
                  <a:gd name="T4" fmla="*/ 0 w 42"/>
                  <a:gd name="T5" fmla="*/ 0 h 87"/>
                  <a:gd name="T6" fmla="*/ 0 w 42"/>
                  <a:gd name="T7" fmla="*/ 0 h 87"/>
                  <a:gd name="T8" fmla="*/ 0 w 42"/>
                  <a:gd name="T9" fmla="*/ 0 h 87"/>
                  <a:gd name="T10" fmla="*/ 0 w 42"/>
                  <a:gd name="T11" fmla="*/ 0 h 87"/>
                  <a:gd name="T12" fmla="*/ 0 w 42"/>
                  <a:gd name="T13" fmla="*/ 0 h 87"/>
                  <a:gd name="T14" fmla="*/ 0 w 42"/>
                  <a:gd name="T15" fmla="*/ 0 h 87"/>
                  <a:gd name="T16" fmla="*/ 0 w 42"/>
                  <a:gd name="T17" fmla="*/ 0 h 87"/>
                  <a:gd name="T18" fmla="*/ 0 w 42"/>
                  <a:gd name="T19" fmla="*/ 0 h 87"/>
                  <a:gd name="T20" fmla="*/ 0 w 42"/>
                  <a:gd name="T21" fmla="*/ 0 h 87"/>
                  <a:gd name="T22" fmla="*/ 0 w 42"/>
                  <a:gd name="T23" fmla="*/ 0 h 87"/>
                  <a:gd name="T24" fmla="*/ 0 w 42"/>
                  <a:gd name="T25" fmla="*/ 0 h 87"/>
                  <a:gd name="T26" fmla="*/ 0 w 42"/>
                  <a:gd name="T27" fmla="*/ 0 h 87"/>
                  <a:gd name="T28" fmla="*/ 0 w 42"/>
                  <a:gd name="T29" fmla="*/ 0 h 87"/>
                  <a:gd name="T30" fmla="*/ 0 w 42"/>
                  <a:gd name="T31" fmla="*/ 0 h 87"/>
                  <a:gd name="T32" fmla="*/ 0 w 42"/>
                  <a:gd name="T33" fmla="*/ 0 h 87"/>
                  <a:gd name="T34" fmla="*/ 0 w 42"/>
                  <a:gd name="T35" fmla="*/ 0 h 87"/>
                  <a:gd name="T36" fmla="*/ 0 w 42"/>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87">
                    <a:moveTo>
                      <a:pt x="0" y="21"/>
                    </a:moveTo>
                    <a:lnTo>
                      <a:pt x="3" y="39"/>
                    </a:lnTo>
                    <a:lnTo>
                      <a:pt x="5" y="46"/>
                    </a:lnTo>
                    <a:lnTo>
                      <a:pt x="6" y="57"/>
                    </a:lnTo>
                    <a:lnTo>
                      <a:pt x="4" y="66"/>
                    </a:lnTo>
                    <a:lnTo>
                      <a:pt x="6" y="76"/>
                    </a:lnTo>
                    <a:lnTo>
                      <a:pt x="12" y="85"/>
                    </a:lnTo>
                    <a:lnTo>
                      <a:pt x="18" y="86"/>
                    </a:lnTo>
                    <a:lnTo>
                      <a:pt x="29" y="87"/>
                    </a:lnTo>
                    <a:lnTo>
                      <a:pt x="37" y="82"/>
                    </a:lnTo>
                    <a:lnTo>
                      <a:pt x="40" y="79"/>
                    </a:lnTo>
                    <a:lnTo>
                      <a:pt x="42" y="70"/>
                    </a:lnTo>
                    <a:lnTo>
                      <a:pt x="42" y="53"/>
                    </a:lnTo>
                    <a:lnTo>
                      <a:pt x="42" y="43"/>
                    </a:lnTo>
                    <a:lnTo>
                      <a:pt x="40" y="29"/>
                    </a:lnTo>
                    <a:lnTo>
                      <a:pt x="38" y="20"/>
                    </a:lnTo>
                    <a:lnTo>
                      <a:pt x="31" y="0"/>
                    </a:lnTo>
                    <a:lnTo>
                      <a:pt x="6" y="1"/>
                    </a:lnTo>
                    <a:lnTo>
                      <a:pt x="0" y="21"/>
                    </a:lnTo>
                    <a:close/>
                  </a:path>
                </a:pathLst>
              </a:custGeom>
              <a:solidFill>
                <a:srgbClr val="FFC080"/>
              </a:solidFill>
              <a:ln w="1588">
                <a:solidFill>
                  <a:srgbClr val="402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92" name="Freeform 83"/>
              <p:cNvSpPr/>
              <p:nvPr/>
            </p:nvSpPr>
            <p:spPr bwMode="auto">
              <a:xfrm>
                <a:off x="2609" y="2128"/>
                <a:ext cx="3" cy="3"/>
              </a:xfrm>
              <a:custGeom>
                <a:avLst/>
                <a:gdLst>
                  <a:gd name="T0" fmla="*/ 0 w 21"/>
                  <a:gd name="T1" fmla="*/ 0 h 19"/>
                  <a:gd name="T2" fmla="*/ 0 w 21"/>
                  <a:gd name="T3" fmla="*/ 0 h 19"/>
                  <a:gd name="T4" fmla="*/ 0 w 21"/>
                  <a:gd name="T5" fmla="*/ 0 h 19"/>
                  <a:gd name="T6" fmla="*/ 0 w 21"/>
                  <a:gd name="T7" fmla="*/ 0 h 19"/>
                  <a:gd name="T8" fmla="*/ 0 w 21"/>
                  <a:gd name="T9" fmla="*/ 0 h 19"/>
                  <a:gd name="T10" fmla="*/ 0 w 21"/>
                  <a:gd name="T11" fmla="*/ 0 h 19"/>
                  <a:gd name="T12" fmla="*/ 0 w 21"/>
                  <a:gd name="T13" fmla="*/ 0 h 19"/>
                  <a:gd name="T14" fmla="*/ 0 w 21"/>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 h="19">
                    <a:moveTo>
                      <a:pt x="21" y="6"/>
                    </a:moveTo>
                    <a:lnTo>
                      <a:pt x="11" y="0"/>
                    </a:lnTo>
                    <a:lnTo>
                      <a:pt x="3" y="1"/>
                    </a:lnTo>
                    <a:lnTo>
                      <a:pt x="0" y="6"/>
                    </a:lnTo>
                    <a:lnTo>
                      <a:pt x="1" y="19"/>
                    </a:lnTo>
                    <a:lnTo>
                      <a:pt x="3" y="8"/>
                    </a:lnTo>
                    <a:lnTo>
                      <a:pt x="5" y="5"/>
                    </a:lnTo>
                    <a:lnTo>
                      <a:pt x="21" y="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0" name="Group 84"/>
            <p:cNvGrpSpPr/>
            <p:nvPr/>
          </p:nvGrpSpPr>
          <p:grpSpPr bwMode="auto">
            <a:xfrm flipH="1">
              <a:off x="3535" y="3121"/>
              <a:ext cx="220" cy="111"/>
              <a:chOff x="2647" y="2440"/>
              <a:chExt cx="88" cy="46"/>
            </a:xfrm>
          </p:grpSpPr>
          <p:sp>
            <p:nvSpPr>
              <p:cNvPr id="73" name="Freeform 85"/>
              <p:cNvSpPr/>
              <p:nvPr/>
            </p:nvSpPr>
            <p:spPr bwMode="auto">
              <a:xfrm>
                <a:off x="2647" y="2440"/>
                <a:ext cx="88" cy="46"/>
              </a:xfrm>
              <a:custGeom>
                <a:avLst/>
                <a:gdLst>
                  <a:gd name="T0" fmla="*/ 0 w 616"/>
                  <a:gd name="T1" fmla="*/ 0 h 319"/>
                  <a:gd name="T2" fmla="*/ 0 w 616"/>
                  <a:gd name="T3" fmla="*/ 0 h 319"/>
                  <a:gd name="T4" fmla="*/ 0 w 616"/>
                  <a:gd name="T5" fmla="*/ 0 h 319"/>
                  <a:gd name="T6" fmla="*/ 0 w 616"/>
                  <a:gd name="T7" fmla="*/ 0 h 319"/>
                  <a:gd name="T8" fmla="*/ 0 w 616"/>
                  <a:gd name="T9" fmla="*/ 0 h 319"/>
                  <a:gd name="T10" fmla="*/ 0 w 616"/>
                  <a:gd name="T11" fmla="*/ 0 h 319"/>
                  <a:gd name="T12" fmla="*/ 0 w 616"/>
                  <a:gd name="T13" fmla="*/ 0 h 319"/>
                  <a:gd name="T14" fmla="*/ 0 w 616"/>
                  <a:gd name="T15" fmla="*/ 0 h 319"/>
                  <a:gd name="T16" fmla="*/ 0 w 616"/>
                  <a:gd name="T17" fmla="*/ 0 h 319"/>
                  <a:gd name="T18" fmla="*/ 0 w 616"/>
                  <a:gd name="T19" fmla="*/ 0 h 319"/>
                  <a:gd name="T20" fmla="*/ 0 w 616"/>
                  <a:gd name="T21" fmla="*/ 0 h 319"/>
                  <a:gd name="T22" fmla="*/ 0 w 616"/>
                  <a:gd name="T23" fmla="*/ 0 h 319"/>
                  <a:gd name="T24" fmla="*/ 0 w 616"/>
                  <a:gd name="T25" fmla="*/ 0 h 319"/>
                  <a:gd name="T26" fmla="*/ 0 w 616"/>
                  <a:gd name="T27" fmla="*/ 0 h 319"/>
                  <a:gd name="T28" fmla="*/ 0 w 616"/>
                  <a:gd name="T29" fmla="*/ 0 h 319"/>
                  <a:gd name="T30" fmla="*/ 0 w 616"/>
                  <a:gd name="T31" fmla="*/ 0 h 319"/>
                  <a:gd name="T32" fmla="*/ 0 w 616"/>
                  <a:gd name="T33" fmla="*/ 0 h 319"/>
                  <a:gd name="T34" fmla="*/ 0 w 616"/>
                  <a:gd name="T35" fmla="*/ 0 h 319"/>
                  <a:gd name="T36" fmla="*/ 0 w 616"/>
                  <a:gd name="T37" fmla="*/ 0 h 319"/>
                  <a:gd name="T38" fmla="*/ 0 w 616"/>
                  <a:gd name="T39" fmla="*/ 0 h 3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16" h="319">
                    <a:moveTo>
                      <a:pt x="249" y="10"/>
                    </a:moveTo>
                    <a:lnTo>
                      <a:pt x="244" y="93"/>
                    </a:lnTo>
                    <a:lnTo>
                      <a:pt x="406" y="170"/>
                    </a:lnTo>
                    <a:lnTo>
                      <a:pt x="541" y="203"/>
                    </a:lnTo>
                    <a:lnTo>
                      <a:pt x="616" y="237"/>
                    </a:lnTo>
                    <a:lnTo>
                      <a:pt x="612" y="281"/>
                    </a:lnTo>
                    <a:lnTo>
                      <a:pt x="515" y="308"/>
                    </a:lnTo>
                    <a:lnTo>
                      <a:pt x="368" y="319"/>
                    </a:lnTo>
                    <a:lnTo>
                      <a:pt x="244" y="297"/>
                    </a:lnTo>
                    <a:lnTo>
                      <a:pt x="167" y="276"/>
                    </a:lnTo>
                    <a:lnTo>
                      <a:pt x="163" y="300"/>
                    </a:lnTo>
                    <a:lnTo>
                      <a:pt x="66" y="297"/>
                    </a:lnTo>
                    <a:lnTo>
                      <a:pt x="6" y="286"/>
                    </a:lnTo>
                    <a:lnTo>
                      <a:pt x="6" y="243"/>
                    </a:lnTo>
                    <a:lnTo>
                      <a:pt x="0" y="217"/>
                    </a:lnTo>
                    <a:lnTo>
                      <a:pt x="0" y="156"/>
                    </a:lnTo>
                    <a:lnTo>
                      <a:pt x="16" y="121"/>
                    </a:lnTo>
                    <a:lnTo>
                      <a:pt x="47" y="82"/>
                    </a:lnTo>
                    <a:lnTo>
                      <a:pt x="53" y="0"/>
                    </a:lnTo>
                    <a:lnTo>
                      <a:pt x="249" y="10"/>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4" name="Freeform 86"/>
              <p:cNvSpPr/>
              <p:nvPr/>
            </p:nvSpPr>
            <p:spPr bwMode="auto">
              <a:xfrm>
                <a:off x="2677" y="2457"/>
                <a:ext cx="26" cy="14"/>
              </a:xfrm>
              <a:custGeom>
                <a:avLst/>
                <a:gdLst>
                  <a:gd name="T0" fmla="*/ 0 w 185"/>
                  <a:gd name="T1" fmla="*/ 0 h 99"/>
                  <a:gd name="T2" fmla="*/ 0 w 185"/>
                  <a:gd name="T3" fmla="*/ 0 h 99"/>
                  <a:gd name="T4" fmla="*/ 0 w 185"/>
                  <a:gd name="T5" fmla="*/ 0 h 99"/>
                  <a:gd name="T6" fmla="*/ 0 w 185"/>
                  <a:gd name="T7" fmla="*/ 0 h 99"/>
                  <a:gd name="T8" fmla="*/ 0 w 18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99">
                    <a:moveTo>
                      <a:pt x="47" y="0"/>
                    </a:moveTo>
                    <a:lnTo>
                      <a:pt x="0" y="52"/>
                    </a:lnTo>
                    <a:lnTo>
                      <a:pt x="166" y="99"/>
                    </a:lnTo>
                    <a:lnTo>
                      <a:pt x="185" y="63"/>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5" name="Freeform 87"/>
              <p:cNvSpPr/>
              <p:nvPr/>
            </p:nvSpPr>
            <p:spPr bwMode="auto">
              <a:xfrm>
                <a:off x="2703" y="2467"/>
                <a:ext cx="30" cy="8"/>
              </a:xfrm>
              <a:custGeom>
                <a:avLst/>
                <a:gdLst>
                  <a:gd name="T0" fmla="*/ 0 w 209"/>
                  <a:gd name="T1" fmla="*/ 0 h 61"/>
                  <a:gd name="T2" fmla="*/ 0 w 209"/>
                  <a:gd name="T3" fmla="*/ 0 h 61"/>
                  <a:gd name="T4" fmla="*/ 0 w 209"/>
                  <a:gd name="T5" fmla="*/ 0 h 61"/>
                  <a:gd name="T6" fmla="*/ 0 w 209"/>
                  <a:gd name="T7" fmla="*/ 0 h 61"/>
                  <a:gd name="T8" fmla="*/ 0 w 209"/>
                  <a:gd name="T9" fmla="*/ 0 h 61"/>
                  <a:gd name="T10" fmla="*/ 0 w 209"/>
                  <a:gd name="T11" fmla="*/ 0 h 61"/>
                  <a:gd name="T12" fmla="*/ 0 w 209"/>
                  <a:gd name="T13" fmla="*/ 0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 h="61">
                    <a:moveTo>
                      <a:pt x="25" y="0"/>
                    </a:moveTo>
                    <a:lnTo>
                      <a:pt x="0" y="29"/>
                    </a:lnTo>
                    <a:lnTo>
                      <a:pt x="103" y="56"/>
                    </a:lnTo>
                    <a:lnTo>
                      <a:pt x="151" y="61"/>
                    </a:lnTo>
                    <a:lnTo>
                      <a:pt x="209" y="58"/>
                    </a:lnTo>
                    <a:lnTo>
                      <a:pt x="148" y="27"/>
                    </a:lnTo>
                    <a:lnTo>
                      <a:pt x="25"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6" name="Freeform 88"/>
              <p:cNvSpPr/>
              <p:nvPr/>
            </p:nvSpPr>
            <p:spPr bwMode="auto">
              <a:xfrm>
                <a:off x="2648" y="2457"/>
                <a:ext cx="85" cy="27"/>
              </a:xfrm>
              <a:custGeom>
                <a:avLst/>
                <a:gdLst>
                  <a:gd name="T0" fmla="*/ 0 w 597"/>
                  <a:gd name="T1" fmla="*/ 0 h 188"/>
                  <a:gd name="T2" fmla="*/ 0 w 597"/>
                  <a:gd name="T3" fmla="*/ 0 h 188"/>
                  <a:gd name="T4" fmla="*/ 0 w 597"/>
                  <a:gd name="T5" fmla="*/ 0 h 188"/>
                  <a:gd name="T6" fmla="*/ 0 w 597"/>
                  <a:gd name="T7" fmla="*/ 0 h 188"/>
                  <a:gd name="T8" fmla="*/ 0 w 597"/>
                  <a:gd name="T9" fmla="*/ 0 h 188"/>
                  <a:gd name="T10" fmla="*/ 0 w 597"/>
                  <a:gd name="T11" fmla="*/ 0 h 188"/>
                  <a:gd name="T12" fmla="*/ 0 w 597"/>
                  <a:gd name="T13" fmla="*/ 0 h 188"/>
                  <a:gd name="T14" fmla="*/ 0 w 597"/>
                  <a:gd name="T15" fmla="*/ 0 h 188"/>
                  <a:gd name="T16" fmla="*/ 0 w 597"/>
                  <a:gd name="T17" fmla="*/ 0 h 188"/>
                  <a:gd name="T18" fmla="*/ 0 w 597"/>
                  <a:gd name="T19" fmla="*/ 0 h 188"/>
                  <a:gd name="T20" fmla="*/ 0 w 597"/>
                  <a:gd name="T21" fmla="*/ 0 h 188"/>
                  <a:gd name="T22" fmla="*/ 0 w 597"/>
                  <a:gd name="T23" fmla="*/ 0 h 188"/>
                  <a:gd name="T24" fmla="*/ 0 w 597"/>
                  <a:gd name="T25" fmla="*/ 0 h 188"/>
                  <a:gd name="T26" fmla="*/ 0 w 597"/>
                  <a:gd name="T27" fmla="*/ 0 h 188"/>
                  <a:gd name="T28" fmla="*/ 0 w 597"/>
                  <a:gd name="T29" fmla="*/ 0 h 188"/>
                  <a:gd name="T30" fmla="*/ 0 w 597"/>
                  <a:gd name="T31" fmla="*/ 0 h 188"/>
                  <a:gd name="T32" fmla="*/ 0 w 597"/>
                  <a:gd name="T33" fmla="*/ 0 h 188"/>
                  <a:gd name="T34" fmla="*/ 0 w 597"/>
                  <a:gd name="T35" fmla="*/ 0 h 188"/>
                  <a:gd name="T36" fmla="*/ 0 w 597"/>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7" h="188">
                    <a:moveTo>
                      <a:pt x="597" y="160"/>
                    </a:moveTo>
                    <a:lnTo>
                      <a:pt x="597" y="131"/>
                    </a:lnTo>
                    <a:lnTo>
                      <a:pt x="519" y="139"/>
                    </a:lnTo>
                    <a:lnTo>
                      <a:pt x="394" y="121"/>
                    </a:lnTo>
                    <a:lnTo>
                      <a:pt x="321" y="104"/>
                    </a:lnTo>
                    <a:lnTo>
                      <a:pt x="183" y="59"/>
                    </a:lnTo>
                    <a:lnTo>
                      <a:pt x="124" y="52"/>
                    </a:lnTo>
                    <a:lnTo>
                      <a:pt x="65" y="31"/>
                    </a:lnTo>
                    <a:lnTo>
                      <a:pt x="35" y="0"/>
                    </a:lnTo>
                    <a:lnTo>
                      <a:pt x="0" y="39"/>
                    </a:lnTo>
                    <a:lnTo>
                      <a:pt x="0" y="119"/>
                    </a:lnTo>
                    <a:lnTo>
                      <a:pt x="43" y="131"/>
                    </a:lnTo>
                    <a:lnTo>
                      <a:pt x="151" y="145"/>
                    </a:lnTo>
                    <a:lnTo>
                      <a:pt x="194" y="150"/>
                    </a:lnTo>
                    <a:lnTo>
                      <a:pt x="265" y="176"/>
                    </a:lnTo>
                    <a:lnTo>
                      <a:pt x="346" y="188"/>
                    </a:lnTo>
                    <a:lnTo>
                      <a:pt x="403" y="188"/>
                    </a:lnTo>
                    <a:lnTo>
                      <a:pt x="492" y="188"/>
                    </a:lnTo>
                    <a:lnTo>
                      <a:pt x="597" y="16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7" name="Freeform 89"/>
              <p:cNvSpPr/>
              <p:nvPr/>
            </p:nvSpPr>
            <p:spPr bwMode="auto">
              <a:xfrm>
                <a:off x="2654" y="2441"/>
                <a:ext cx="28" cy="22"/>
              </a:xfrm>
              <a:custGeom>
                <a:avLst/>
                <a:gdLst>
                  <a:gd name="T0" fmla="*/ 0 w 196"/>
                  <a:gd name="T1" fmla="*/ 0 h 154"/>
                  <a:gd name="T2" fmla="*/ 0 w 196"/>
                  <a:gd name="T3" fmla="*/ 0 h 154"/>
                  <a:gd name="T4" fmla="*/ 0 w 196"/>
                  <a:gd name="T5" fmla="*/ 0 h 154"/>
                  <a:gd name="T6" fmla="*/ 0 w 196"/>
                  <a:gd name="T7" fmla="*/ 0 h 154"/>
                  <a:gd name="T8" fmla="*/ 0 w 196"/>
                  <a:gd name="T9" fmla="*/ 0 h 154"/>
                  <a:gd name="T10" fmla="*/ 0 w 196"/>
                  <a:gd name="T11" fmla="*/ 0 h 154"/>
                  <a:gd name="T12" fmla="*/ 0 w 196"/>
                  <a:gd name="T13" fmla="*/ 0 h 154"/>
                  <a:gd name="T14" fmla="*/ 0 w 196"/>
                  <a:gd name="T15" fmla="*/ 0 h 154"/>
                  <a:gd name="T16" fmla="*/ 0 w 196"/>
                  <a:gd name="T17" fmla="*/ 0 h 154"/>
                  <a:gd name="T18" fmla="*/ 0 w 196"/>
                  <a:gd name="T19" fmla="*/ 0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6" h="154">
                    <a:moveTo>
                      <a:pt x="191" y="11"/>
                    </a:moveTo>
                    <a:lnTo>
                      <a:pt x="185" y="86"/>
                    </a:lnTo>
                    <a:lnTo>
                      <a:pt x="196" y="103"/>
                    </a:lnTo>
                    <a:lnTo>
                      <a:pt x="152" y="154"/>
                    </a:lnTo>
                    <a:lnTo>
                      <a:pt x="92" y="154"/>
                    </a:lnTo>
                    <a:lnTo>
                      <a:pt x="24" y="131"/>
                    </a:lnTo>
                    <a:lnTo>
                      <a:pt x="0" y="101"/>
                    </a:lnTo>
                    <a:lnTo>
                      <a:pt x="14" y="80"/>
                    </a:lnTo>
                    <a:lnTo>
                      <a:pt x="18" y="0"/>
                    </a:lnTo>
                    <a:lnTo>
                      <a:pt x="191"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1" name="Group 90"/>
            <p:cNvGrpSpPr/>
            <p:nvPr/>
          </p:nvGrpSpPr>
          <p:grpSpPr bwMode="auto">
            <a:xfrm flipH="1">
              <a:off x="3658" y="2929"/>
              <a:ext cx="92" cy="221"/>
              <a:chOff x="2649" y="2361"/>
              <a:chExt cx="37" cy="91"/>
            </a:xfrm>
          </p:grpSpPr>
          <p:sp>
            <p:nvSpPr>
              <p:cNvPr id="71" name="Freeform 91"/>
              <p:cNvSpPr/>
              <p:nvPr/>
            </p:nvSpPr>
            <p:spPr bwMode="auto">
              <a:xfrm>
                <a:off x="2649" y="2361"/>
                <a:ext cx="37" cy="91"/>
              </a:xfrm>
              <a:custGeom>
                <a:avLst/>
                <a:gdLst>
                  <a:gd name="T0" fmla="*/ 0 w 260"/>
                  <a:gd name="T1" fmla="*/ 0 h 637"/>
                  <a:gd name="T2" fmla="*/ 0 w 260"/>
                  <a:gd name="T3" fmla="*/ 0 h 637"/>
                  <a:gd name="T4" fmla="*/ 0 w 260"/>
                  <a:gd name="T5" fmla="*/ 0 h 637"/>
                  <a:gd name="T6" fmla="*/ 0 w 260"/>
                  <a:gd name="T7" fmla="*/ 0 h 637"/>
                  <a:gd name="T8" fmla="*/ 0 w 260"/>
                  <a:gd name="T9" fmla="*/ 0 h 637"/>
                  <a:gd name="T10" fmla="*/ 0 w 260"/>
                  <a:gd name="T11" fmla="*/ 0 h 637"/>
                  <a:gd name="T12" fmla="*/ 0 w 260"/>
                  <a:gd name="T13" fmla="*/ 0 h 637"/>
                  <a:gd name="T14" fmla="*/ 0 w 260"/>
                  <a:gd name="T15" fmla="*/ 0 h 6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0" h="637">
                    <a:moveTo>
                      <a:pt x="21" y="14"/>
                    </a:moveTo>
                    <a:lnTo>
                      <a:pt x="5" y="230"/>
                    </a:lnTo>
                    <a:lnTo>
                      <a:pt x="9" y="408"/>
                    </a:lnTo>
                    <a:lnTo>
                      <a:pt x="0" y="608"/>
                    </a:lnTo>
                    <a:lnTo>
                      <a:pt x="128" y="637"/>
                    </a:lnTo>
                    <a:lnTo>
                      <a:pt x="252" y="637"/>
                    </a:lnTo>
                    <a:lnTo>
                      <a:pt x="260" y="0"/>
                    </a:lnTo>
                    <a:lnTo>
                      <a:pt x="21" y="14"/>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2" name="Freeform 92"/>
              <p:cNvSpPr/>
              <p:nvPr/>
            </p:nvSpPr>
            <p:spPr bwMode="auto">
              <a:xfrm>
                <a:off x="2652" y="2362"/>
                <a:ext cx="32" cy="87"/>
              </a:xfrm>
              <a:custGeom>
                <a:avLst/>
                <a:gdLst>
                  <a:gd name="T0" fmla="*/ 0 w 225"/>
                  <a:gd name="T1" fmla="*/ 0 h 612"/>
                  <a:gd name="T2" fmla="*/ 0 w 225"/>
                  <a:gd name="T3" fmla="*/ 0 h 612"/>
                  <a:gd name="T4" fmla="*/ 0 w 225"/>
                  <a:gd name="T5" fmla="*/ 0 h 612"/>
                  <a:gd name="T6" fmla="*/ 0 w 225"/>
                  <a:gd name="T7" fmla="*/ 0 h 612"/>
                  <a:gd name="T8" fmla="*/ 0 w 225"/>
                  <a:gd name="T9" fmla="*/ 0 h 612"/>
                  <a:gd name="T10" fmla="*/ 0 w 225"/>
                  <a:gd name="T11" fmla="*/ 0 h 612"/>
                  <a:gd name="T12" fmla="*/ 0 w 225"/>
                  <a:gd name="T13" fmla="*/ 0 h 612"/>
                  <a:gd name="T14" fmla="*/ 0 w 225"/>
                  <a:gd name="T15" fmla="*/ 0 h 6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5" h="612">
                    <a:moveTo>
                      <a:pt x="20" y="20"/>
                    </a:moveTo>
                    <a:lnTo>
                      <a:pt x="0" y="201"/>
                    </a:lnTo>
                    <a:lnTo>
                      <a:pt x="4" y="346"/>
                    </a:lnTo>
                    <a:lnTo>
                      <a:pt x="4" y="569"/>
                    </a:lnTo>
                    <a:lnTo>
                      <a:pt x="114" y="612"/>
                    </a:lnTo>
                    <a:lnTo>
                      <a:pt x="212" y="612"/>
                    </a:lnTo>
                    <a:lnTo>
                      <a:pt x="225" y="0"/>
                    </a:lnTo>
                    <a:lnTo>
                      <a:pt x="20" y="2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12" name="Group 93"/>
            <p:cNvGrpSpPr/>
            <p:nvPr/>
          </p:nvGrpSpPr>
          <p:grpSpPr bwMode="auto">
            <a:xfrm flipH="1">
              <a:off x="3477" y="3152"/>
              <a:ext cx="226" cy="112"/>
              <a:chOff x="2668" y="2453"/>
              <a:chExt cx="90" cy="46"/>
            </a:xfrm>
          </p:grpSpPr>
          <p:sp>
            <p:nvSpPr>
              <p:cNvPr id="66" name="Freeform 94"/>
              <p:cNvSpPr/>
              <p:nvPr/>
            </p:nvSpPr>
            <p:spPr bwMode="auto">
              <a:xfrm>
                <a:off x="2668" y="2453"/>
                <a:ext cx="90" cy="46"/>
              </a:xfrm>
              <a:custGeom>
                <a:avLst/>
                <a:gdLst>
                  <a:gd name="T0" fmla="*/ 0 w 627"/>
                  <a:gd name="T1" fmla="*/ 0 h 320"/>
                  <a:gd name="T2" fmla="*/ 0 w 627"/>
                  <a:gd name="T3" fmla="*/ 0 h 320"/>
                  <a:gd name="T4" fmla="*/ 0 w 627"/>
                  <a:gd name="T5" fmla="*/ 0 h 320"/>
                  <a:gd name="T6" fmla="*/ 0 w 627"/>
                  <a:gd name="T7" fmla="*/ 0 h 320"/>
                  <a:gd name="T8" fmla="*/ 0 w 627"/>
                  <a:gd name="T9" fmla="*/ 0 h 320"/>
                  <a:gd name="T10" fmla="*/ 0 w 627"/>
                  <a:gd name="T11" fmla="*/ 0 h 320"/>
                  <a:gd name="T12" fmla="*/ 0 w 627"/>
                  <a:gd name="T13" fmla="*/ 0 h 320"/>
                  <a:gd name="T14" fmla="*/ 0 w 627"/>
                  <a:gd name="T15" fmla="*/ 0 h 320"/>
                  <a:gd name="T16" fmla="*/ 0 w 627"/>
                  <a:gd name="T17" fmla="*/ 0 h 320"/>
                  <a:gd name="T18" fmla="*/ 0 w 627"/>
                  <a:gd name="T19" fmla="*/ 0 h 320"/>
                  <a:gd name="T20" fmla="*/ 0 w 627"/>
                  <a:gd name="T21" fmla="*/ 0 h 320"/>
                  <a:gd name="T22" fmla="*/ 0 w 627"/>
                  <a:gd name="T23" fmla="*/ 0 h 320"/>
                  <a:gd name="T24" fmla="*/ 0 w 627"/>
                  <a:gd name="T25" fmla="*/ 0 h 320"/>
                  <a:gd name="T26" fmla="*/ 0 w 627"/>
                  <a:gd name="T27" fmla="*/ 0 h 320"/>
                  <a:gd name="T28" fmla="*/ 0 w 627"/>
                  <a:gd name="T29" fmla="*/ 0 h 320"/>
                  <a:gd name="T30" fmla="*/ 0 w 627"/>
                  <a:gd name="T31" fmla="*/ 0 h 320"/>
                  <a:gd name="T32" fmla="*/ 0 w 627"/>
                  <a:gd name="T33" fmla="*/ 0 h 320"/>
                  <a:gd name="T34" fmla="*/ 0 w 627"/>
                  <a:gd name="T35" fmla="*/ 0 h 320"/>
                  <a:gd name="T36" fmla="*/ 0 w 627"/>
                  <a:gd name="T37" fmla="*/ 0 h 320"/>
                  <a:gd name="T38" fmla="*/ 0 w 627"/>
                  <a:gd name="T39" fmla="*/ 0 h 3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7" h="320">
                    <a:moveTo>
                      <a:pt x="255" y="12"/>
                    </a:moveTo>
                    <a:lnTo>
                      <a:pt x="249" y="93"/>
                    </a:lnTo>
                    <a:lnTo>
                      <a:pt x="413" y="171"/>
                    </a:lnTo>
                    <a:lnTo>
                      <a:pt x="551" y="204"/>
                    </a:lnTo>
                    <a:lnTo>
                      <a:pt x="627" y="237"/>
                    </a:lnTo>
                    <a:lnTo>
                      <a:pt x="623" y="282"/>
                    </a:lnTo>
                    <a:lnTo>
                      <a:pt x="524" y="309"/>
                    </a:lnTo>
                    <a:lnTo>
                      <a:pt x="375" y="320"/>
                    </a:lnTo>
                    <a:lnTo>
                      <a:pt x="249" y="298"/>
                    </a:lnTo>
                    <a:lnTo>
                      <a:pt x="173" y="276"/>
                    </a:lnTo>
                    <a:lnTo>
                      <a:pt x="168" y="300"/>
                    </a:lnTo>
                    <a:lnTo>
                      <a:pt x="68" y="298"/>
                    </a:lnTo>
                    <a:lnTo>
                      <a:pt x="7" y="287"/>
                    </a:lnTo>
                    <a:lnTo>
                      <a:pt x="7" y="243"/>
                    </a:lnTo>
                    <a:lnTo>
                      <a:pt x="0" y="218"/>
                    </a:lnTo>
                    <a:lnTo>
                      <a:pt x="0" y="156"/>
                    </a:lnTo>
                    <a:lnTo>
                      <a:pt x="19" y="122"/>
                    </a:lnTo>
                    <a:lnTo>
                      <a:pt x="50" y="84"/>
                    </a:lnTo>
                    <a:lnTo>
                      <a:pt x="57" y="0"/>
                    </a:lnTo>
                    <a:lnTo>
                      <a:pt x="255" y="12"/>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7" name="Freeform 95"/>
              <p:cNvSpPr/>
              <p:nvPr/>
            </p:nvSpPr>
            <p:spPr bwMode="auto">
              <a:xfrm>
                <a:off x="2698" y="2470"/>
                <a:ext cx="27" cy="14"/>
              </a:xfrm>
              <a:custGeom>
                <a:avLst/>
                <a:gdLst>
                  <a:gd name="T0" fmla="*/ 0 w 187"/>
                  <a:gd name="T1" fmla="*/ 0 h 99"/>
                  <a:gd name="T2" fmla="*/ 0 w 187"/>
                  <a:gd name="T3" fmla="*/ 0 h 99"/>
                  <a:gd name="T4" fmla="*/ 0 w 187"/>
                  <a:gd name="T5" fmla="*/ 0 h 99"/>
                  <a:gd name="T6" fmla="*/ 0 w 187"/>
                  <a:gd name="T7" fmla="*/ 0 h 99"/>
                  <a:gd name="T8" fmla="*/ 0 w 187"/>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99">
                    <a:moveTo>
                      <a:pt x="47" y="0"/>
                    </a:moveTo>
                    <a:lnTo>
                      <a:pt x="0" y="54"/>
                    </a:lnTo>
                    <a:lnTo>
                      <a:pt x="167" y="99"/>
                    </a:lnTo>
                    <a:lnTo>
                      <a:pt x="187" y="63"/>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8" name="Freeform 96"/>
              <p:cNvSpPr/>
              <p:nvPr/>
            </p:nvSpPr>
            <p:spPr bwMode="auto">
              <a:xfrm>
                <a:off x="2725" y="2480"/>
                <a:ext cx="30" cy="8"/>
              </a:xfrm>
              <a:custGeom>
                <a:avLst/>
                <a:gdLst>
                  <a:gd name="T0" fmla="*/ 0 w 212"/>
                  <a:gd name="T1" fmla="*/ 0 h 59"/>
                  <a:gd name="T2" fmla="*/ 0 w 212"/>
                  <a:gd name="T3" fmla="*/ 0 h 59"/>
                  <a:gd name="T4" fmla="*/ 0 w 212"/>
                  <a:gd name="T5" fmla="*/ 0 h 59"/>
                  <a:gd name="T6" fmla="*/ 0 w 212"/>
                  <a:gd name="T7" fmla="*/ 0 h 59"/>
                  <a:gd name="T8" fmla="*/ 0 w 212"/>
                  <a:gd name="T9" fmla="*/ 0 h 59"/>
                  <a:gd name="T10" fmla="*/ 0 w 212"/>
                  <a:gd name="T11" fmla="*/ 0 h 59"/>
                  <a:gd name="T12" fmla="*/ 0 w 212"/>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59">
                    <a:moveTo>
                      <a:pt x="24" y="0"/>
                    </a:moveTo>
                    <a:lnTo>
                      <a:pt x="0" y="27"/>
                    </a:lnTo>
                    <a:lnTo>
                      <a:pt x="104" y="53"/>
                    </a:lnTo>
                    <a:lnTo>
                      <a:pt x="153" y="59"/>
                    </a:lnTo>
                    <a:lnTo>
                      <a:pt x="212" y="55"/>
                    </a:lnTo>
                    <a:lnTo>
                      <a:pt x="150" y="25"/>
                    </a:lnTo>
                    <a:lnTo>
                      <a:pt x="24"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9" name="Freeform 97"/>
              <p:cNvSpPr/>
              <p:nvPr/>
            </p:nvSpPr>
            <p:spPr bwMode="auto">
              <a:xfrm>
                <a:off x="2669" y="2470"/>
                <a:ext cx="87" cy="27"/>
              </a:xfrm>
              <a:custGeom>
                <a:avLst/>
                <a:gdLst>
                  <a:gd name="T0" fmla="*/ 0 w 605"/>
                  <a:gd name="T1" fmla="*/ 0 h 189"/>
                  <a:gd name="T2" fmla="*/ 0 w 605"/>
                  <a:gd name="T3" fmla="*/ 0 h 189"/>
                  <a:gd name="T4" fmla="*/ 0 w 605"/>
                  <a:gd name="T5" fmla="*/ 0 h 189"/>
                  <a:gd name="T6" fmla="*/ 0 w 605"/>
                  <a:gd name="T7" fmla="*/ 0 h 189"/>
                  <a:gd name="T8" fmla="*/ 0 w 605"/>
                  <a:gd name="T9" fmla="*/ 0 h 189"/>
                  <a:gd name="T10" fmla="*/ 0 w 605"/>
                  <a:gd name="T11" fmla="*/ 0 h 189"/>
                  <a:gd name="T12" fmla="*/ 0 w 605"/>
                  <a:gd name="T13" fmla="*/ 0 h 189"/>
                  <a:gd name="T14" fmla="*/ 0 w 605"/>
                  <a:gd name="T15" fmla="*/ 0 h 189"/>
                  <a:gd name="T16" fmla="*/ 0 w 605"/>
                  <a:gd name="T17" fmla="*/ 0 h 189"/>
                  <a:gd name="T18" fmla="*/ 0 w 605"/>
                  <a:gd name="T19" fmla="*/ 0 h 189"/>
                  <a:gd name="T20" fmla="*/ 0 w 605"/>
                  <a:gd name="T21" fmla="*/ 0 h 189"/>
                  <a:gd name="T22" fmla="*/ 0 w 605"/>
                  <a:gd name="T23" fmla="*/ 0 h 189"/>
                  <a:gd name="T24" fmla="*/ 0 w 605"/>
                  <a:gd name="T25" fmla="*/ 0 h 189"/>
                  <a:gd name="T26" fmla="*/ 0 w 605"/>
                  <a:gd name="T27" fmla="*/ 0 h 189"/>
                  <a:gd name="T28" fmla="*/ 0 w 605"/>
                  <a:gd name="T29" fmla="*/ 0 h 189"/>
                  <a:gd name="T30" fmla="*/ 0 w 605"/>
                  <a:gd name="T31" fmla="*/ 0 h 189"/>
                  <a:gd name="T32" fmla="*/ 0 w 605"/>
                  <a:gd name="T33" fmla="*/ 0 h 189"/>
                  <a:gd name="T34" fmla="*/ 0 w 605"/>
                  <a:gd name="T35" fmla="*/ 0 h 189"/>
                  <a:gd name="T36" fmla="*/ 0 w 605"/>
                  <a:gd name="T37" fmla="*/ 0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5" h="189">
                    <a:moveTo>
                      <a:pt x="605" y="160"/>
                    </a:moveTo>
                    <a:lnTo>
                      <a:pt x="605" y="132"/>
                    </a:lnTo>
                    <a:lnTo>
                      <a:pt x="526" y="140"/>
                    </a:lnTo>
                    <a:lnTo>
                      <a:pt x="398" y="122"/>
                    </a:lnTo>
                    <a:lnTo>
                      <a:pt x="326" y="105"/>
                    </a:lnTo>
                    <a:lnTo>
                      <a:pt x="187" y="59"/>
                    </a:lnTo>
                    <a:lnTo>
                      <a:pt x="125" y="54"/>
                    </a:lnTo>
                    <a:lnTo>
                      <a:pt x="66" y="32"/>
                    </a:lnTo>
                    <a:lnTo>
                      <a:pt x="35" y="0"/>
                    </a:lnTo>
                    <a:lnTo>
                      <a:pt x="0" y="40"/>
                    </a:lnTo>
                    <a:lnTo>
                      <a:pt x="0" y="120"/>
                    </a:lnTo>
                    <a:lnTo>
                      <a:pt x="45" y="132"/>
                    </a:lnTo>
                    <a:lnTo>
                      <a:pt x="153" y="145"/>
                    </a:lnTo>
                    <a:lnTo>
                      <a:pt x="197" y="152"/>
                    </a:lnTo>
                    <a:lnTo>
                      <a:pt x="268" y="177"/>
                    </a:lnTo>
                    <a:lnTo>
                      <a:pt x="350" y="189"/>
                    </a:lnTo>
                    <a:lnTo>
                      <a:pt x="408" y="189"/>
                    </a:lnTo>
                    <a:lnTo>
                      <a:pt x="500" y="189"/>
                    </a:lnTo>
                    <a:lnTo>
                      <a:pt x="605" y="16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0" name="Freeform 98"/>
              <p:cNvSpPr/>
              <p:nvPr/>
            </p:nvSpPr>
            <p:spPr bwMode="auto">
              <a:xfrm>
                <a:off x="2675" y="2454"/>
                <a:ext cx="29" cy="22"/>
              </a:xfrm>
              <a:custGeom>
                <a:avLst/>
                <a:gdLst>
                  <a:gd name="T0" fmla="*/ 0 w 200"/>
                  <a:gd name="T1" fmla="*/ 0 h 153"/>
                  <a:gd name="T2" fmla="*/ 0 w 200"/>
                  <a:gd name="T3" fmla="*/ 0 h 153"/>
                  <a:gd name="T4" fmla="*/ 0 w 200"/>
                  <a:gd name="T5" fmla="*/ 0 h 153"/>
                  <a:gd name="T6" fmla="*/ 0 w 200"/>
                  <a:gd name="T7" fmla="*/ 0 h 153"/>
                  <a:gd name="T8" fmla="*/ 0 w 200"/>
                  <a:gd name="T9" fmla="*/ 0 h 153"/>
                  <a:gd name="T10" fmla="*/ 0 w 200"/>
                  <a:gd name="T11" fmla="*/ 0 h 153"/>
                  <a:gd name="T12" fmla="*/ 0 w 200"/>
                  <a:gd name="T13" fmla="*/ 0 h 153"/>
                  <a:gd name="T14" fmla="*/ 0 w 200"/>
                  <a:gd name="T15" fmla="*/ 0 h 153"/>
                  <a:gd name="T16" fmla="*/ 0 w 200"/>
                  <a:gd name="T17" fmla="*/ 0 h 153"/>
                  <a:gd name="T18" fmla="*/ 0 w 200"/>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153">
                    <a:moveTo>
                      <a:pt x="193" y="11"/>
                    </a:moveTo>
                    <a:lnTo>
                      <a:pt x="187" y="85"/>
                    </a:lnTo>
                    <a:lnTo>
                      <a:pt x="200" y="103"/>
                    </a:lnTo>
                    <a:lnTo>
                      <a:pt x="155" y="153"/>
                    </a:lnTo>
                    <a:lnTo>
                      <a:pt x="94" y="153"/>
                    </a:lnTo>
                    <a:lnTo>
                      <a:pt x="25" y="130"/>
                    </a:lnTo>
                    <a:lnTo>
                      <a:pt x="0" y="101"/>
                    </a:lnTo>
                    <a:lnTo>
                      <a:pt x="14" y="80"/>
                    </a:lnTo>
                    <a:lnTo>
                      <a:pt x="18" y="0"/>
                    </a:lnTo>
                    <a:lnTo>
                      <a:pt x="193"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13" name="Rectangle 99"/>
            <p:cNvSpPr>
              <a:spLocks noChangeArrowheads="1"/>
            </p:cNvSpPr>
            <p:nvPr/>
          </p:nvSpPr>
          <p:spPr bwMode="auto">
            <a:xfrm flipH="1">
              <a:off x="3868" y="2951"/>
              <a:ext cx="75" cy="233"/>
            </a:xfrm>
            <a:prstGeom prst="rect">
              <a:avLst/>
            </a:prstGeom>
            <a:solidFill>
              <a:srgbClr val="606060"/>
            </a:solidFill>
            <a:ln w="1588">
              <a:solidFill>
                <a:srgbClr val="000000"/>
              </a:solidFill>
              <a:miter lim="800000"/>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grpSp>
          <p:nvGrpSpPr>
            <p:cNvPr id="14" name="Group 100"/>
            <p:cNvGrpSpPr/>
            <p:nvPr/>
          </p:nvGrpSpPr>
          <p:grpSpPr bwMode="auto">
            <a:xfrm flipH="1">
              <a:off x="3710" y="2866"/>
              <a:ext cx="353" cy="121"/>
              <a:chOff x="2524" y="2335"/>
              <a:chExt cx="141" cy="50"/>
            </a:xfrm>
          </p:grpSpPr>
          <p:sp>
            <p:nvSpPr>
              <p:cNvPr id="64" name="Freeform 101"/>
              <p:cNvSpPr/>
              <p:nvPr/>
            </p:nvSpPr>
            <p:spPr bwMode="auto">
              <a:xfrm>
                <a:off x="2524" y="2335"/>
                <a:ext cx="141" cy="50"/>
              </a:xfrm>
              <a:custGeom>
                <a:avLst/>
                <a:gdLst>
                  <a:gd name="T0" fmla="*/ 0 w 987"/>
                  <a:gd name="T1" fmla="*/ 0 h 347"/>
                  <a:gd name="T2" fmla="*/ 0 w 987"/>
                  <a:gd name="T3" fmla="*/ 0 h 347"/>
                  <a:gd name="T4" fmla="*/ 0 w 987"/>
                  <a:gd name="T5" fmla="*/ 0 h 347"/>
                  <a:gd name="T6" fmla="*/ 0 w 987"/>
                  <a:gd name="T7" fmla="*/ 0 h 347"/>
                  <a:gd name="T8" fmla="*/ 0 w 987"/>
                  <a:gd name="T9" fmla="*/ 0 h 347"/>
                  <a:gd name="T10" fmla="*/ 0 w 987"/>
                  <a:gd name="T11" fmla="*/ 0 h 347"/>
                  <a:gd name="T12" fmla="*/ 0 w 987"/>
                  <a:gd name="T13" fmla="*/ 0 h 347"/>
                  <a:gd name="T14" fmla="*/ 0 w 987"/>
                  <a:gd name="T15" fmla="*/ 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7" h="347">
                    <a:moveTo>
                      <a:pt x="987" y="181"/>
                    </a:moveTo>
                    <a:lnTo>
                      <a:pt x="981" y="289"/>
                    </a:lnTo>
                    <a:lnTo>
                      <a:pt x="656" y="347"/>
                    </a:lnTo>
                    <a:lnTo>
                      <a:pt x="298" y="347"/>
                    </a:lnTo>
                    <a:lnTo>
                      <a:pt x="17" y="259"/>
                    </a:lnTo>
                    <a:lnTo>
                      <a:pt x="0" y="9"/>
                    </a:lnTo>
                    <a:lnTo>
                      <a:pt x="557" y="0"/>
                    </a:lnTo>
                    <a:lnTo>
                      <a:pt x="987" y="181"/>
                    </a:lnTo>
                    <a:close/>
                  </a:path>
                </a:pathLst>
              </a:custGeom>
              <a:solidFill>
                <a:srgbClr val="40404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5" name="Freeform 102"/>
              <p:cNvSpPr/>
              <p:nvPr/>
            </p:nvSpPr>
            <p:spPr bwMode="auto">
              <a:xfrm>
                <a:off x="2527" y="2354"/>
                <a:ext cx="135" cy="28"/>
              </a:xfrm>
              <a:custGeom>
                <a:avLst/>
                <a:gdLst>
                  <a:gd name="T0" fmla="*/ 0 w 940"/>
                  <a:gd name="T1" fmla="*/ 0 h 199"/>
                  <a:gd name="T2" fmla="*/ 0 w 940"/>
                  <a:gd name="T3" fmla="*/ 0 h 199"/>
                  <a:gd name="T4" fmla="*/ 0 w 940"/>
                  <a:gd name="T5" fmla="*/ 0 h 199"/>
                  <a:gd name="T6" fmla="*/ 0 w 940"/>
                  <a:gd name="T7" fmla="*/ 0 h 199"/>
                  <a:gd name="T8" fmla="*/ 0 w 940"/>
                  <a:gd name="T9" fmla="*/ 0 h 199"/>
                  <a:gd name="T10" fmla="*/ 0 w 940"/>
                  <a:gd name="T11" fmla="*/ 0 h 199"/>
                  <a:gd name="T12" fmla="*/ 0 w 940"/>
                  <a:gd name="T13" fmla="*/ 0 h 199"/>
                  <a:gd name="T14" fmla="*/ 0 w 940"/>
                  <a:gd name="T15" fmla="*/ 0 h 199"/>
                  <a:gd name="T16" fmla="*/ 0 w 940"/>
                  <a:gd name="T17" fmla="*/ 0 h 1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40" h="199">
                    <a:moveTo>
                      <a:pt x="940" y="68"/>
                    </a:moveTo>
                    <a:lnTo>
                      <a:pt x="935" y="146"/>
                    </a:lnTo>
                    <a:lnTo>
                      <a:pt x="643" y="199"/>
                    </a:lnTo>
                    <a:lnTo>
                      <a:pt x="263" y="199"/>
                    </a:lnTo>
                    <a:lnTo>
                      <a:pt x="0" y="107"/>
                    </a:lnTo>
                    <a:lnTo>
                      <a:pt x="0" y="0"/>
                    </a:lnTo>
                    <a:lnTo>
                      <a:pt x="252" y="107"/>
                    </a:lnTo>
                    <a:lnTo>
                      <a:pt x="638" y="112"/>
                    </a:lnTo>
                    <a:lnTo>
                      <a:pt x="940" y="6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15" name="Freeform 103"/>
            <p:cNvSpPr/>
            <p:nvPr/>
          </p:nvSpPr>
          <p:spPr bwMode="auto">
            <a:xfrm flipH="1">
              <a:off x="3592" y="2740"/>
              <a:ext cx="481" cy="437"/>
            </a:xfrm>
            <a:custGeom>
              <a:avLst/>
              <a:gdLst>
                <a:gd name="T0" fmla="*/ 3 w 1344"/>
                <a:gd name="T1" fmla="*/ 1 h 1258"/>
                <a:gd name="T2" fmla="*/ 3 w 1344"/>
                <a:gd name="T3" fmla="*/ 1 h 1258"/>
                <a:gd name="T4" fmla="*/ 3 w 1344"/>
                <a:gd name="T5" fmla="*/ 1 h 1258"/>
                <a:gd name="T6" fmla="*/ 3 w 1344"/>
                <a:gd name="T7" fmla="*/ 1 h 1258"/>
                <a:gd name="T8" fmla="*/ 3 w 1344"/>
                <a:gd name="T9" fmla="*/ 0 h 1258"/>
                <a:gd name="T10" fmla="*/ 3 w 1344"/>
                <a:gd name="T11" fmla="*/ 0 h 1258"/>
                <a:gd name="T12" fmla="*/ 2 w 1344"/>
                <a:gd name="T13" fmla="*/ 0 h 1258"/>
                <a:gd name="T14" fmla="*/ 2 w 1344"/>
                <a:gd name="T15" fmla="*/ 0 h 1258"/>
                <a:gd name="T16" fmla="*/ 2 w 1344"/>
                <a:gd name="T17" fmla="*/ 0 h 1258"/>
                <a:gd name="T18" fmla="*/ 1 w 1344"/>
                <a:gd name="T19" fmla="*/ 0 h 1258"/>
                <a:gd name="T20" fmla="*/ 1 w 1344"/>
                <a:gd name="T21" fmla="*/ 0 h 1258"/>
                <a:gd name="T22" fmla="*/ 1 w 1344"/>
                <a:gd name="T23" fmla="*/ 0 h 1258"/>
                <a:gd name="T24" fmla="*/ 1 w 1344"/>
                <a:gd name="T25" fmla="*/ 0 h 1258"/>
                <a:gd name="T26" fmla="*/ 1 w 1344"/>
                <a:gd name="T27" fmla="*/ 0 h 1258"/>
                <a:gd name="T28" fmla="*/ 1 w 1344"/>
                <a:gd name="T29" fmla="*/ 0 h 1258"/>
                <a:gd name="T30" fmla="*/ 1 w 1344"/>
                <a:gd name="T31" fmla="*/ 0 h 1258"/>
                <a:gd name="T32" fmla="*/ 1 w 1344"/>
                <a:gd name="T33" fmla="*/ 0 h 1258"/>
                <a:gd name="T34" fmla="*/ 1 w 1344"/>
                <a:gd name="T35" fmla="*/ 0 h 1258"/>
                <a:gd name="T36" fmla="*/ 1 w 1344"/>
                <a:gd name="T37" fmla="*/ 0 h 1258"/>
                <a:gd name="T38" fmla="*/ 1 w 1344"/>
                <a:gd name="T39" fmla="*/ 0 h 1258"/>
                <a:gd name="T40" fmla="*/ 0 w 1344"/>
                <a:gd name="T41" fmla="*/ 0 h 1258"/>
                <a:gd name="T42" fmla="*/ 0 w 1344"/>
                <a:gd name="T43" fmla="*/ 0 h 1258"/>
                <a:gd name="T44" fmla="*/ 0 w 1344"/>
                <a:gd name="T45" fmla="*/ 0 h 1258"/>
                <a:gd name="T46" fmla="*/ 0 w 1344"/>
                <a:gd name="T47" fmla="*/ 0 h 1258"/>
                <a:gd name="T48" fmla="*/ 0 w 1344"/>
                <a:gd name="T49" fmla="*/ 0 h 1258"/>
                <a:gd name="T50" fmla="*/ 0 w 1344"/>
                <a:gd name="T51" fmla="*/ 0 h 1258"/>
                <a:gd name="T52" fmla="*/ 0 w 1344"/>
                <a:gd name="T53" fmla="*/ 1 h 1258"/>
                <a:gd name="T54" fmla="*/ 0 w 1344"/>
                <a:gd name="T55" fmla="*/ 1 h 1258"/>
                <a:gd name="T56" fmla="*/ 0 w 1344"/>
                <a:gd name="T57" fmla="*/ 1 h 1258"/>
                <a:gd name="T58" fmla="*/ 0 w 1344"/>
                <a:gd name="T59" fmla="*/ 1 h 1258"/>
                <a:gd name="T60" fmla="*/ 0 w 1344"/>
                <a:gd name="T61" fmla="*/ 1 h 1258"/>
                <a:gd name="T62" fmla="*/ 0 w 1344"/>
                <a:gd name="T63" fmla="*/ 1 h 1258"/>
                <a:gd name="T64" fmla="*/ 0 w 1344"/>
                <a:gd name="T65" fmla="*/ 1 h 1258"/>
                <a:gd name="T66" fmla="*/ 0 w 1344"/>
                <a:gd name="T67" fmla="*/ 1 h 1258"/>
                <a:gd name="T68" fmla="*/ 0 w 1344"/>
                <a:gd name="T69" fmla="*/ 1 h 1258"/>
                <a:gd name="T70" fmla="*/ 1 w 1344"/>
                <a:gd name="T71" fmla="*/ 1 h 1258"/>
                <a:gd name="T72" fmla="*/ 1 w 1344"/>
                <a:gd name="T73" fmla="*/ 1 h 1258"/>
                <a:gd name="T74" fmla="*/ 1 w 1344"/>
                <a:gd name="T75" fmla="*/ 1 h 1258"/>
                <a:gd name="T76" fmla="*/ 1 w 1344"/>
                <a:gd name="T77" fmla="*/ 1 h 1258"/>
                <a:gd name="T78" fmla="*/ 1 w 1344"/>
                <a:gd name="T79" fmla="*/ 1 h 1258"/>
                <a:gd name="T80" fmla="*/ 1 w 1344"/>
                <a:gd name="T81" fmla="*/ 1 h 1258"/>
                <a:gd name="T82" fmla="*/ 1 w 1344"/>
                <a:gd name="T83" fmla="*/ 1 h 1258"/>
                <a:gd name="T84" fmla="*/ 2 w 1344"/>
                <a:gd name="T85" fmla="*/ 1 h 1258"/>
                <a:gd name="T86" fmla="*/ 2 w 1344"/>
                <a:gd name="T87" fmla="*/ 1 h 1258"/>
                <a:gd name="T88" fmla="*/ 2 w 1344"/>
                <a:gd name="T89" fmla="*/ 1 h 1258"/>
                <a:gd name="T90" fmla="*/ 2 w 1344"/>
                <a:gd name="T91" fmla="*/ 1 h 1258"/>
                <a:gd name="T92" fmla="*/ 2 w 1344"/>
                <a:gd name="T93" fmla="*/ 2 h 1258"/>
                <a:gd name="T94" fmla="*/ 2 w 1344"/>
                <a:gd name="T95" fmla="*/ 2 h 1258"/>
                <a:gd name="T96" fmla="*/ 2 w 1344"/>
                <a:gd name="T97" fmla="*/ 2 h 1258"/>
                <a:gd name="T98" fmla="*/ 2 w 1344"/>
                <a:gd name="T99" fmla="*/ 2 h 1258"/>
                <a:gd name="T100" fmla="*/ 3 w 1344"/>
                <a:gd name="T101" fmla="*/ 2 h 1258"/>
                <a:gd name="T102" fmla="*/ 3 w 1344"/>
                <a:gd name="T103" fmla="*/ 2 h 1258"/>
                <a:gd name="T104" fmla="*/ 3 w 1344"/>
                <a:gd name="T105" fmla="*/ 2 h 1258"/>
                <a:gd name="T106" fmla="*/ 3 w 1344"/>
                <a:gd name="T107" fmla="*/ 2 h 1258"/>
                <a:gd name="T108" fmla="*/ 3 w 1344"/>
                <a:gd name="T109" fmla="*/ 2 h 1258"/>
                <a:gd name="T110" fmla="*/ 3 w 1344"/>
                <a:gd name="T111" fmla="*/ 1 h 1258"/>
                <a:gd name="T112" fmla="*/ 3 w 1344"/>
                <a:gd name="T113" fmla="*/ 1 h 12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44" h="1258">
                  <a:moveTo>
                    <a:pt x="1338" y="708"/>
                  </a:moveTo>
                  <a:lnTo>
                    <a:pt x="1331" y="582"/>
                  </a:lnTo>
                  <a:lnTo>
                    <a:pt x="1333" y="448"/>
                  </a:lnTo>
                  <a:lnTo>
                    <a:pt x="1328" y="346"/>
                  </a:lnTo>
                  <a:lnTo>
                    <a:pt x="1270" y="284"/>
                  </a:lnTo>
                  <a:lnTo>
                    <a:pt x="1200" y="249"/>
                  </a:lnTo>
                  <a:lnTo>
                    <a:pt x="1040" y="191"/>
                  </a:lnTo>
                  <a:lnTo>
                    <a:pt x="805" y="134"/>
                  </a:lnTo>
                  <a:lnTo>
                    <a:pt x="760" y="130"/>
                  </a:lnTo>
                  <a:lnTo>
                    <a:pt x="729" y="134"/>
                  </a:lnTo>
                  <a:lnTo>
                    <a:pt x="722" y="121"/>
                  </a:lnTo>
                  <a:lnTo>
                    <a:pt x="708" y="109"/>
                  </a:lnTo>
                  <a:lnTo>
                    <a:pt x="693" y="112"/>
                  </a:lnTo>
                  <a:lnTo>
                    <a:pt x="673" y="113"/>
                  </a:lnTo>
                  <a:lnTo>
                    <a:pt x="665" y="90"/>
                  </a:lnTo>
                  <a:lnTo>
                    <a:pt x="647" y="76"/>
                  </a:lnTo>
                  <a:lnTo>
                    <a:pt x="628" y="73"/>
                  </a:lnTo>
                  <a:lnTo>
                    <a:pt x="605" y="73"/>
                  </a:lnTo>
                  <a:lnTo>
                    <a:pt x="608" y="53"/>
                  </a:lnTo>
                  <a:lnTo>
                    <a:pt x="580" y="0"/>
                  </a:lnTo>
                  <a:lnTo>
                    <a:pt x="32" y="14"/>
                  </a:lnTo>
                  <a:lnTo>
                    <a:pt x="35" y="71"/>
                  </a:lnTo>
                  <a:lnTo>
                    <a:pt x="24" y="121"/>
                  </a:lnTo>
                  <a:lnTo>
                    <a:pt x="16" y="157"/>
                  </a:lnTo>
                  <a:lnTo>
                    <a:pt x="7" y="202"/>
                  </a:lnTo>
                  <a:lnTo>
                    <a:pt x="0" y="275"/>
                  </a:lnTo>
                  <a:lnTo>
                    <a:pt x="8" y="318"/>
                  </a:lnTo>
                  <a:lnTo>
                    <a:pt x="24" y="358"/>
                  </a:lnTo>
                  <a:lnTo>
                    <a:pt x="44" y="393"/>
                  </a:lnTo>
                  <a:lnTo>
                    <a:pt x="69" y="405"/>
                  </a:lnTo>
                  <a:lnTo>
                    <a:pt x="109" y="416"/>
                  </a:lnTo>
                  <a:lnTo>
                    <a:pt x="161" y="434"/>
                  </a:lnTo>
                  <a:lnTo>
                    <a:pt x="185" y="461"/>
                  </a:lnTo>
                  <a:lnTo>
                    <a:pt x="214" y="486"/>
                  </a:lnTo>
                  <a:lnTo>
                    <a:pt x="257" y="506"/>
                  </a:lnTo>
                  <a:lnTo>
                    <a:pt x="310" y="523"/>
                  </a:lnTo>
                  <a:lnTo>
                    <a:pt x="393" y="533"/>
                  </a:lnTo>
                  <a:lnTo>
                    <a:pt x="464" y="533"/>
                  </a:lnTo>
                  <a:lnTo>
                    <a:pt x="518" y="527"/>
                  </a:lnTo>
                  <a:lnTo>
                    <a:pt x="568" y="523"/>
                  </a:lnTo>
                  <a:lnTo>
                    <a:pt x="605" y="542"/>
                  </a:lnTo>
                  <a:lnTo>
                    <a:pt x="676" y="538"/>
                  </a:lnTo>
                  <a:lnTo>
                    <a:pt x="962" y="579"/>
                  </a:lnTo>
                  <a:lnTo>
                    <a:pt x="1039" y="588"/>
                  </a:lnTo>
                  <a:lnTo>
                    <a:pt x="1011" y="758"/>
                  </a:lnTo>
                  <a:lnTo>
                    <a:pt x="1008" y="845"/>
                  </a:lnTo>
                  <a:lnTo>
                    <a:pt x="1025" y="957"/>
                  </a:lnTo>
                  <a:lnTo>
                    <a:pt x="1042" y="1088"/>
                  </a:lnTo>
                  <a:lnTo>
                    <a:pt x="1042" y="1223"/>
                  </a:lnTo>
                  <a:lnTo>
                    <a:pt x="1109" y="1243"/>
                  </a:lnTo>
                  <a:lnTo>
                    <a:pt x="1194" y="1252"/>
                  </a:lnTo>
                  <a:lnTo>
                    <a:pt x="1266" y="1258"/>
                  </a:lnTo>
                  <a:lnTo>
                    <a:pt x="1344" y="1249"/>
                  </a:lnTo>
                  <a:lnTo>
                    <a:pt x="1338" y="1124"/>
                  </a:lnTo>
                  <a:lnTo>
                    <a:pt x="1338" y="919"/>
                  </a:lnTo>
                  <a:lnTo>
                    <a:pt x="1338" y="740"/>
                  </a:lnTo>
                  <a:lnTo>
                    <a:pt x="1338" y="708"/>
                  </a:lnTo>
                  <a:close/>
                </a:path>
              </a:pathLst>
            </a:custGeom>
            <a:solidFill>
              <a:srgbClr val="60606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Freeform 104"/>
            <p:cNvSpPr/>
            <p:nvPr/>
          </p:nvSpPr>
          <p:spPr bwMode="auto">
            <a:xfrm flipH="1">
              <a:off x="3597" y="2759"/>
              <a:ext cx="471" cy="410"/>
            </a:xfrm>
            <a:custGeom>
              <a:avLst/>
              <a:gdLst>
                <a:gd name="T0" fmla="*/ 0 w 1314"/>
                <a:gd name="T1" fmla="*/ 0 h 1188"/>
                <a:gd name="T2" fmla="*/ 0 w 1314"/>
                <a:gd name="T3" fmla="*/ 0 h 1188"/>
                <a:gd name="T4" fmla="*/ 0 w 1314"/>
                <a:gd name="T5" fmla="*/ 0 h 1188"/>
                <a:gd name="T6" fmla="*/ 0 w 1314"/>
                <a:gd name="T7" fmla="*/ 0 h 1188"/>
                <a:gd name="T8" fmla="*/ 0 w 1314"/>
                <a:gd name="T9" fmla="*/ 1 h 1188"/>
                <a:gd name="T10" fmla="*/ 1 w 1314"/>
                <a:gd name="T11" fmla="*/ 1 h 1188"/>
                <a:gd name="T12" fmla="*/ 1 w 1314"/>
                <a:gd name="T13" fmla="*/ 1 h 1188"/>
                <a:gd name="T14" fmla="*/ 1 w 1314"/>
                <a:gd name="T15" fmla="*/ 1 h 1188"/>
                <a:gd name="T16" fmla="*/ 1 w 1314"/>
                <a:gd name="T17" fmla="*/ 1 h 1188"/>
                <a:gd name="T18" fmla="*/ 1 w 1314"/>
                <a:gd name="T19" fmla="*/ 1 h 1188"/>
                <a:gd name="T20" fmla="*/ 1 w 1314"/>
                <a:gd name="T21" fmla="*/ 1 h 1188"/>
                <a:gd name="T22" fmla="*/ 1 w 1314"/>
                <a:gd name="T23" fmla="*/ 1 h 1188"/>
                <a:gd name="T24" fmla="*/ 2 w 1314"/>
                <a:gd name="T25" fmla="*/ 1 h 1188"/>
                <a:gd name="T26" fmla="*/ 2 w 1314"/>
                <a:gd name="T27" fmla="*/ 1 h 1188"/>
                <a:gd name="T28" fmla="*/ 2 w 1314"/>
                <a:gd name="T29" fmla="*/ 2 h 1188"/>
                <a:gd name="T30" fmla="*/ 3 w 1314"/>
                <a:gd name="T31" fmla="*/ 2 h 1188"/>
                <a:gd name="T32" fmla="*/ 3 w 1314"/>
                <a:gd name="T33" fmla="*/ 1 h 1188"/>
                <a:gd name="T34" fmla="*/ 3 w 1314"/>
                <a:gd name="T35" fmla="*/ 1 h 1188"/>
                <a:gd name="T36" fmla="*/ 3 w 1314"/>
                <a:gd name="T37" fmla="*/ 1 h 1188"/>
                <a:gd name="T38" fmla="*/ 3 w 1314"/>
                <a:gd name="T39" fmla="*/ 0 h 1188"/>
                <a:gd name="T40" fmla="*/ 2 w 1314"/>
                <a:gd name="T41" fmla="*/ 0 h 1188"/>
                <a:gd name="T42" fmla="*/ 1 w 1314"/>
                <a:gd name="T43" fmla="*/ 0 h 1188"/>
                <a:gd name="T44" fmla="*/ 1 w 1314"/>
                <a:gd name="T45" fmla="*/ 0 h 1188"/>
                <a:gd name="T46" fmla="*/ 1 w 1314"/>
                <a:gd name="T47" fmla="*/ 0 h 1188"/>
                <a:gd name="T48" fmla="*/ 1 w 1314"/>
                <a:gd name="T49" fmla="*/ 0 h 1188"/>
                <a:gd name="T50" fmla="*/ 1 w 1314"/>
                <a:gd name="T51" fmla="*/ 0 h 1188"/>
                <a:gd name="T52" fmla="*/ 1 w 1314"/>
                <a:gd name="T53" fmla="*/ 0 h 1188"/>
                <a:gd name="T54" fmla="*/ 1 w 1314"/>
                <a:gd name="T55" fmla="*/ 0 h 1188"/>
                <a:gd name="T56" fmla="*/ 1 w 1314"/>
                <a:gd name="T57" fmla="*/ 0 h 1188"/>
                <a:gd name="T58" fmla="*/ 1 w 1314"/>
                <a:gd name="T59" fmla="*/ 0 h 1188"/>
                <a:gd name="T60" fmla="*/ 1 w 1314"/>
                <a:gd name="T61" fmla="*/ 0 h 1188"/>
                <a:gd name="T62" fmla="*/ 1 w 1314"/>
                <a:gd name="T63" fmla="*/ 0 h 1188"/>
                <a:gd name="T64" fmla="*/ 1 w 1314"/>
                <a:gd name="T65" fmla="*/ 0 h 1188"/>
                <a:gd name="T66" fmla="*/ 1 w 1314"/>
                <a:gd name="T67" fmla="*/ 0 h 1188"/>
                <a:gd name="T68" fmla="*/ 1 w 1314"/>
                <a:gd name="T69" fmla="*/ 0 h 1188"/>
                <a:gd name="T70" fmla="*/ 0 w 1314"/>
                <a:gd name="T71" fmla="*/ 0 h 1188"/>
                <a:gd name="T72" fmla="*/ 0 w 1314"/>
                <a:gd name="T73" fmla="*/ 0 h 1188"/>
                <a:gd name="T74" fmla="*/ 0 w 1314"/>
                <a:gd name="T75" fmla="*/ 0 h 1188"/>
                <a:gd name="T76" fmla="*/ 0 w 1314"/>
                <a:gd name="T77" fmla="*/ 0 h 11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14" h="1188">
                  <a:moveTo>
                    <a:pt x="44" y="20"/>
                  </a:moveTo>
                  <a:lnTo>
                    <a:pt x="41" y="59"/>
                  </a:lnTo>
                  <a:lnTo>
                    <a:pt x="26" y="44"/>
                  </a:lnTo>
                  <a:lnTo>
                    <a:pt x="8" y="129"/>
                  </a:lnTo>
                  <a:lnTo>
                    <a:pt x="0" y="228"/>
                  </a:lnTo>
                  <a:lnTo>
                    <a:pt x="35" y="329"/>
                  </a:lnTo>
                  <a:lnTo>
                    <a:pt x="116" y="353"/>
                  </a:lnTo>
                  <a:lnTo>
                    <a:pt x="107" y="329"/>
                  </a:lnTo>
                  <a:lnTo>
                    <a:pt x="151" y="364"/>
                  </a:lnTo>
                  <a:lnTo>
                    <a:pt x="189" y="403"/>
                  </a:lnTo>
                  <a:lnTo>
                    <a:pt x="273" y="443"/>
                  </a:lnTo>
                  <a:lnTo>
                    <a:pt x="376" y="452"/>
                  </a:lnTo>
                  <a:lnTo>
                    <a:pt x="501" y="458"/>
                  </a:lnTo>
                  <a:lnTo>
                    <a:pt x="553" y="452"/>
                  </a:lnTo>
                  <a:lnTo>
                    <a:pt x="507" y="432"/>
                  </a:lnTo>
                  <a:lnTo>
                    <a:pt x="487" y="380"/>
                  </a:lnTo>
                  <a:lnTo>
                    <a:pt x="524" y="423"/>
                  </a:lnTo>
                  <a:lnTo>
                    <a:pt x="571" y="449"/>
                  </a:lnTo>
                  <a:lnTo>
                    <a:pt x="614" y="473"/>
                  </a:lnTo>
                  <a:lnTo>
                    <a:pt x="658" y="467"/>
                  </a:lnTo>
                  <a:lnTo>
                    <a:pt x="629" y="446"/>
                  </a:lnTo>
                  <a:lnTo>
                    <a:pt x="600" y="421"/>
                  </a:lnTo>
                  <a:lnTo>
                    <a:pt x="647" y="438"/>
                  </a:lnTo>
                  <a:lnTo>
                    <a:pt x="692" y="473"/>
                  </a:lnTo>
                  <a:lnTo>
                    <a:pt x="844" y="490"/>
                  </a:lnTo>
                  <a:lnTo>
                    <a:pt x="994" y="514"/>
                  </a:lnTo>
                  <a:lnTo>
                    <a:pt x="1039" y="525"/>
                  </a:lnTo>
                  <a:lnTo>
                    <a:pt x="1001" y="747"/>
                  </a:lnTo>
                  <a:lnTo>
                    <a:pt x="1030" y="954"/>
                  </a:lnTo>
                  <a:lnTo>
                    <a:pt x="1033" y="1156"/>
                  </a:lnTo>
                  <a:lnTo>
                    <a:pt x="1129" y="1176"/>
                  </a:lnTo>
                  <a:lnTo>
                    <a:pt x="1213" y="1188"/>
                  </a:lnTo>
                  <a:lnTo>
                    <a:pt x="1314" y="1185"/>
                  </a:lnTo>
                  <a:lnTo>
                    <a:pt x="1309" y="896"/>
                  </a:lnTo>
                  <a:lnTo>
                    <a:pt x="1309" y="654"/>
                  </a:lnTo>
                  <a:lnTo>
                    <a:pt x="1294" y="520"/>
                  </a:lnTo>
                  <a:lnTo>
                    <a:pt x="1307" y="435"/>
                  </a:lnTo>
                  <a:lnTo>
                    <a:pt x="1298" y="342"/>
                  </a:lnTo>
                  <a:lnTo>
                    <a:pt x="1281" y="281"/>
                  </a:lnTo>
                  <a:lnTo>
                    <a:pt x="1208" y="234"/>
                  </a:lnTo>
                  <a:lnTo>
                    <a:pt x="1118" y="193"/>
                  </a:lnTo>
                  <a:lnTo>
                    <a:pt x="943" y="135"/>
                  </a:lnTo>
                  <a:lnTo>
                    <a:pt x="800" y="94"/>
                  </a:lnTo>
                  <a:lnTo>
                    <a:pt x="722" y="88"/>
                  </a:lnTo>
                  <a:lnTo>
                    <a:pt x="689" y="135"/>
                  </a:lnTo>
                  <a:lnTo>
                    <a:pt x="591" y="184"/>
                  </a:lnTo>
                  <a:lnTo>
                    <a:pt x="643" y="141"/>
                  </a:lnTo>
                  <a:lnTo>
                    <a:pt x="684" y="118"/>
                  </a:lnTo>
                  <a:lnTo>
                    <a:pt x="698" y="85"/>
                  </a:lnTo>
                  <a:lnTo>
                    <a:pt x="692" y="70"/>
                  </a:lnTo>
                  <a:lnTo>
                    <a:pt x="664" y="70"/>
                  </a:lnTo>
                  <a:lnTo>
                    <a:pt x="647" y="88"/>
                  </a:lnTo>
                  <a:lnTo>
                    <a:pt x="629" y="105"/>
                  </a:lnTo>
                  <a:lnTo>
                    <a:pt x="585" y="123"/>
                  </a:lnTo>
                  <a:lnTo>
                    <a:pt x="626" y="88"/>
                  </a:lnTo>
                  <a:lnTo>
                    <a:pt x="643" y="61"/>
                  </a:lnTo>
                  <a:lnTo>
                    <a:pt x="631" y="44"/>
                  </a:lnTo>
                  <a:lnTo>
                    <a:pt x="597" y="33"/>
                  </a:lnTo>
                  <a:lnTo>
                    <a:pt x="551" y="74"/>
                  </a:lnTo>
                  <a:lnTo>
                    <a:pt x="507" y="100"/>
                  </a:lnTo>
                  <a:lnTo>
                    <a:pt x="559" y="41"/>
                  </a:lnTo>
                  <a:lnTo>
                    <a:pt x="576" y="18"/>
                  </a:lnTo>
                  <a:lnTo>
                    <a:pt x="576" y="0"/>
                  </a:lnTo>
                  <a:lnTo>
                    <a:pt x="533" y="6"/>
                  </a:lnTo>
                  <a:lnTo>
                    <a:pt x="493" y="36"/>
                  </a:lnTo>
                  <a:lnTo>
                    <a:pt x="466" y="56"/>
                  </a:lnTo>
                  <a:lnTo>
                    <a:pt x="341" y="67"/>
                  </a:lnTo>
                  <a:lnTo>
                    <a:pt x="344" y="36"/>
                  </a:lnTo>
                  <a:lnTo>
                    <a:pt x="308" y="23"/>
                  </a:lnTo>
                  <a:lnTo>
                    <a:pt x="308" y="64"/>
                  </a:lnTo>
                  <a:lnTo>
                    <a:pt x="270" y="74"/>
                  </a:lnTo>
                  <a:lnTo>
                    <a:pt x="189" y="85"/>
                  </a:lnTo>
                  <a:lnTo>
                    <a:pt x="195" y="41"/>
                  </a:lnTo>
                  <a:lnTo>
                    <a:pt x="165" y="41"/>
                  </a:lnTo>
                  <a:lnTo>
                    <a:pt x="162" y="85"/>
                  </a:lnTo>
                  <a:lnTo>
                    <a:pt x="116" y="82"/>
                  </a:lnTo>
                  <a:lnTo>
                    <a:pt x="66" y="70"/>
                  </a:lnTo>
                  <a:lnTo>
                    <a:pt x="64" y="36"/>
                  </a:lnTo>
                  <a:lnTo>
                    <a:pt x="44" y="2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Freeform 105"/>
            <p:cNvSpPr/>
            <p:nvPr/>
          </p:nvSpPr>
          <p:spPr bwMode="auto">
            <a:xfrm flipH="1">
              <a:off x="3938" y="2827"/>
              <a:ext cx="65" cy="10"/>
            </a:xfrm>
            <a:custGeom>
              <a:avLst/>
              <a:gdLst>
                <a:gd name="T0" fmla="*/ 0 w 179"/>
                <a:gd name="T1" fmla="*/ 0 h 30"/>
                <a:gd name="T2" fmla="*/ 0 w 179"/>
                <a:gd name="T3" fmla="*/ 0 h 30"/>
                <a:gd name="T4" fmla="*/ 0 w 179"/>
                <a:gd name="T5" fmla="*/ 0 h 30"/>
                <a:gd name="T6" fmla="*/ 0 w 179"/>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9" h="30">
                  <a:moveTo>
                    <a:pt x="0" y="0"/>
                  </a:moveTo>
                  <a:lnTo>
                    <a:pt x="84" y="30"/>
                  </a:lnTo>
                  <a:lnTo>
                    <a:pt x="179" y="2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Freeform 106"/>
            <p:cNvSpPr/>
            <p:nvPr/>
          </p:nvSpPr>
          <p:spPr bwMode="auto">
            <a:xfrm flipH="1">
              <a:off x="4028" y="2808"/>
              <a:ext cx="37" cy="14"/>
            </a:xfrm>
            <a:custGeom>
              <a:avLst/>
              <a:gdLst>
                <a:gd name="T0" fmla="*/ 0 w 109"/>
                <a:gd name="T1" fmla="*/ 0 h 36"/>
                <a:gd name="T2" fmla="*/ 0 w 109"/>
                <a:gd name="T3" fmla="*/ 0 h 36"/>
                <a:gd name="T4" fmla="*/ 0 w 109"/>
                <a:gd name="T5" fmla="*/ 0 h 36"/>
                <a:gd name="T6" fmla="*/ 0 w 109"/>
                <a:gd name="T7" fmla="*/ 0 h 36"/>
                <a:gd name="T8" fmla="*/ 0 w 10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36">
                  <a:moveTo>
                    <a:pt x="0" y="0"/>
                  </a:moveTo>
                  <a:lnTo>
                    <a:pt x="29" y="23"/>
                  </a:lnTo>
                  <a:lnTo>
                    <a:pt x="109" y="34"/>
                  </a:lnTo>
                  <a:lnTo>
                    <a:pt x="27" y="36"/>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 name="Freeform 107"/>
            <p:cNvSpPr/>
            <p:nvPr/>
          </p:nvSpPr>
          <p:spPr bwMode="auto">
            <a:xfrm flipH="1">
              <a:off x="3843" y="2798"/>
              <a:ext cx="60" cy="31"/>
            </a:xfrm>
            <a:custGeom>
              <a:avLst/>
              <a:gdLst>
                <a:gd name="T0" fmla="*/ 0 w 167"/>
                <a:gd name="T1" fmla="*/ 0 h 91"/>
                <a:gd name="T2" fmla="*/ 0 w 167"/>
                <a:gd name="T3" fmla="*/ 0 h 91"/>
                <a:gd name="T4" fmla="*/ 0 w 167"/>
                <a:gd name="T5" fmla="*/ 0 h 91"/>
                <a:gd name="T6" fmla="*/ 0 w 167"/>
                <a:gd name="T7" fmla="*/ 0 h 91"/>
                <a:gd name="T8" fmla="*/ 0 w 167"/>
                <a:gd name="T9" fmla="*/ 0 h 91"/>
                <a:gd name="T10" fmla="*/ 0 w 167"/>
                <a:gd name="T11" fmla="*/ 0 h 91"/>
                <a:gd name="T12" fmla="*/ 0 w 167"/>
                <a:gd name="T13" fmla="*/ 0 h 91"/>
                <a:gd name="T14" fmla="*/ 0 w 167"/>
                <a:gd name="T15" fmla="*/ 0 h 91"/>
                <a:gd name="T16" fmla="*/ 0 w 167"/>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7" h="91">
                  <a:moveTo>
                    <a:pt x="0" y="0"/>
                  </a:moveTo>
                  <a:lnTo>
                    <a:pt x="75" y="8"/>
                  </a:lnTo>
                  <a:lnTo>
                    <a:pt x="90" y="20"/>
                  </a:lnTo>
                  <a:lnTo>
                    <a:pt x="90" y="48"/>
                  </a:lnTo>
                  <a:lnTo>
                    <a:pt x="95" y="79"/>
                  </a:lnTo>
                  <a:lnTo>
                    <a:pt x="167" y="91"/>
                  </a:lnTo>
                  <a:lnTo>
                    <a:pt x="81" y="88"/>
                  </a:lnTo>
                  <a:lnTo>
                    <a:pt x="66" y="3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Freeform 108"/>
            <p:cNvSpPr/>
            <p:nvPr/>
          </p:nvSpPr>
          <p:spPr bwMode="auto">
            <a:xfrm flipH="1">
              <a:off x="3648" y="2871"/>
              <a:ext cx="195" cy="48"/>
            </a:xfrm>
            <a:custGeom>
              <a:avLst/>
              <a:gdLst>
                <a:gd name="T0" fmla="*/ 0 w 544"/>
                <a:gd name="T1" fmla="*/ 0 h 136"/>
                <a:gd name="T2" fmla="*/ 0 w 544"/>
                <a:gd name="T3" fmla="*/ 0 h 136"/>
                <a:gd name="T4" fmla="*/ 1 w 544"/>
                <a:gd name="T5" fmla="*/ 0 h 136"/>
                <a:gd name="T6" fmla="*/ 1 w 544"/>
                <a:gd name="T7" fmla="*/ 0 h 136"/>
                <a:gd name="T8" fmla="*/ 1 w 544"/>
                <a:gd name="T9" fmla="*/ 0 h 136"/>
                <a:gd name="T10" fmla="*/ 1 w 544"/>
                <a:gd name="T11" fmla="*/ 0 h 136"/>
                <a:gd name="T12" fmla="*/ 1 w 544"/>
                <a:gd name="T13" fmla="*/ 0 h 136"/>
                <a:gd name="T14" fmla="*/ 1 w 544"/>
                <a:gd name="T15" fmla="*/ 0 h 136"/>
                <a:gd name="T16" fmla="*/ 1 w 544"/>
                <a:gd name="T17" fmla="*/ 0 h 136"/>
                <a:gd name="T18" fmla="*/ 1 w 544"/>
                <a:gd name="T19" fmla="*/ 0 h 136"/>
                <a:gd name="T20" fmla="*/ 1 w 544"/>
                <a:gd name="T21" fmla="*/ 0 h 136"/>
                <a:gd name="T22" fmla="*/ 0 w 544"/>
                <a:gd name="T23" fmla="*/ 0 h 136"/>
                <a:gd name="T24" fmla="*/ 0 w 544"/>
                <a:gd name="T25" fmla="*/ 0 h 136"/>
                <a:gd name="T26" fmla="*/ 0 w 544"/>
                <a:gd name="T27" fmla="*/ 0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4" h="136">
                  <a:moveTo>
                    <a:pt x="0" y="0"/>
                  </a:moveTo>
                  <a:lnTo>
                    <a:pt x="138" y="7"/>
                  </a:lnTo>
                  <a:lnTo>
                    <a:pt x="280" y="40"/>
                  </a:lnTo>
                  <a:lnTo>
                    <a:pt x="385" y="46"/>
                  </a:lnTo>
                  <a:lnTo>
                    <a:pt x="470" y="64"/>
                  </a:lnTo>
                  <a:lnTo>
                    <a:pt x="503" y="110"/>
                  </a:lnTo>
                  <a:lnTo>
                    <a:pt x="544" y="136"/>
                  </a:lnTo>
                  <a:lnTo>
                    <a:pt x="503" y="127"/>
                  </a:lnTo>
                  <a:lnTo>
                    <a:pt x="465" y="76"/>
                  </a:lnTo>
                  <a:lnTo>
                    <a:pt x="350" y="53"/>
                  </a:lnTo>
                  <a:lnTo>
                    <a:pt x="280" y="53"/>
                  </a:lnTo>
                  <a:lnTo>
                    <a:pt x="225" y="40"/>
                  </a:lnTo>
                  <a:lnTo>
                    <a:pt x="131" y="16"/>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1" name="Freeform 109"/>
            <p:cNvSpPr/>
            <p:nvPr/>
          </p:nvSpPr>
          <p:spPr bwMode="auto">
            <a:xfrm flipH="1">
              <a:off x="3868" y="2235"/>
              <a:ext cx="170" cy="179"/>
            </a:xfrm>
            <a:custGeom>
              <a:avLst/>
              <a:gdLst>
                <a:gd name="T0" fmla="*/ 1 w 472"/>
                <a:gd name="T1" fmla="*/ 0 h 520"/>
                <a:gd name="T2" fmla="*/ 1 w 472"/>
                <a:gd name="T3" fmla="*/ 0 h 520"/>
                <a:gd name="T4" fmla="*/ 1 w 472"/>
                <a:gd name="T5" fmla="*/ 0 h 520"/>
                <a:gd name="T6" fmla="*/ 1 w 472"/>
                <a:gd name="T7" fmla="*/ 0 h 520"/>
                <a:gd name="T8" fmla="*/ 1 w 472"/>
                <a:gd name="T9" fmla="*/ 0 h 520"/>
                <a:gd name="T10" fmla="*/ 1 w 472"/>
                <a:gd name="T11" fmla="*/ 0 h 520"/>
                <a:gd name="T12" fmla="*/ 1 w 472"/>
                <a:gd name="T13" fmla="*/ 0 h 520"/>
                <a:gd name="T14" fmla="*/ 1 w 472"/>
                <a:gd name="T15" fmla="*/ 0 h 520"/>
                <a:gd name="T16" fmla="*/ 1 w 472"/>
                <a:gd name="T17" fmla="*/ 0 h 520"/>
                <a:gd name="T18" fmla="*/ 1 w 472"/>
                <a:gd name="T19" fmla="*/ 0 h 520"/>
                <a:gd name="T20" fmla="*/ 1 w 472"/>
                <a:gd name="T21" fmla="*/ 0 h 520"/>
                <a:gd name="T22" fmla="*/ 1 w 472"/>
                <a:gd name="T23" fmla="*/ 0 h 520"/>
                <a:gd name="T24" fmla="*/ 1 w 472"/>
                <a:gd name="T25" fmla="*/ 0 h 520"/>
                <a:gd name="T26" fmla="*/ 1 w 472"/>
                <a:gd name="T27" fmla="*/ 0 h 520"/>
                <a:gd name="T28" fmla="*/ 1 w 472"/>
                <a:gd name="T29" fmla="*/ 0 h 520"/>
                <a:gd name="T30" fmla="*/ 1 w 472"/>
                <a:gd name="T31" fmla="*/ 1 h 520"/>
                <a:gd name="T32" fmla="*/ 1 w 472"/>
                <a:gd name="T33" fmla="*/ 1 h 520"/>
                <a:gd name="T34" fmla="*/ 1 w 472"/>
                <a:gd name="T35" fmla="*/ 1 h 520"/>
                <a:gd name="T36" fmla="*/ 1 w 472"/>
                <a:gd name="T37" fmla="*/ 1 h 520"/>
                <a:gd name="T38" fmla="*/ 1 w 472"/>
                <a:gd name="T39" fmla="*/ 1 h 520"/>
                <a:gd name="T40" fmla="*/ 1 w 472"/>
                <a:gd name="T41" fmla="*/ 1 h 520"/>
                <a:gd name="T42" fmla="*/ 1 w 472"/>
                <a:gd name="T43" fmla="*/ 1 h 520"/>
                <a:gd name="T44" fmla="*/ 1 w 472"/>
                <a:gd name="T45" fmla="*/ 1 h 520"/>
                <a:gd name="T46" fmla="*/ 1 w 472"/>
                <a:gd name="T47" fmla="*/ 1 h 520"/>
                <a:gd name="T48" fmla="*/ 1 w 472"/>
                <a:gd name="T49" fmla="*/ 1 h 520"/>
                <a:gd name="T50" fmla="*/ 1 w 472"/>
                <a:gd name="T51" fmla="*/ 1 h 520"/>
                <a:gd name="T52" fmla="*/ 0 w 472"/>
                <a:gd name="T53" fmla="*/ 1 h 520"/>
                <a:gd name="T54" fmla="*/ 0 w 472"/>
                <a:gd name="T55" fmla="*/ 1 h 520"/>
                <a:gd name="T56" fmla="*/ 0 w 472"/>
                <a:gd name="T57" fmla="*/ 1 h 520"/>
                <a:gd name="T58" fmla="*/ 0 w 472"/>
                <a:gd name="T59" fmla="*/ 0 h 520"/>
                <a:gd name="T60" fmla="*/ 0 w 472"/>
                <a:gd name="T61" fmla="*/ 0 h 520"/>
                <a:gd name="T62" fmla="*/ 0 w 472"/>
                <a:gd name="T63" fmla="*/ 0 h 520"/>
                <a:gd name="T64" fmla="*/ 0 w 472"/>
                <a:gd name="T65" fmla="*/ 0 h 520"/>
                <a:gd name="T66" fmla="*/ 0 w 472"/>
                <a:gd name="T67" fmla="*/ 0 h 520"/>
                <a:gd name="T68" fmla="*/ 0 w 472"/>
                <a:gd name="T69" fmla="*/ 0 h 520"/>
                <a:gd name="T70" fmla="*/ 1 w 472"/>
                <a:gd name="T71" fmla="*/ 0 h 5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72" h="520">
                  <a:moveTo>
                    <a:pt x="318" y="17"/>
                  </a:moveTo>
                  <a:lnTo>
                    <a:pt x="359" y="47"/>
                  </a:lnTo>
                  <a:lnTo>
                    <a:pt x="381" y="84"/>
                  </a:lnTo>
                  <a:lnTo>
                    <a:pt x="402" y="124"/>
                  </a:lnTo>
                  <a:lnTo>
                    <a:pt x="414" y="144"/>
                  </a:lnTo>
                  <a:lnTo>
                    <a:pt x="414" y="167"/>
                  </a:lnTo>
                  <a:lnTo>
                    <a:pt x="404" y="193"/>
                  </a:lnTo>
                  <a:lnTo>
                    <a:pt x="424" y="214"/>
                  </a:lnTo>
                  <a:lnTo>
                    <a:pt x="456" y="270"/>
                  </a:lnTo>
                  <a:lnTo>
                    <a:pt x="472" y="300"/>
                  </a:lnTo>
                  <a:lnTo>
                    <a:pt x="472" y="310"/>
                  </a:lnTo>
                  <a:lnTo>
                    <a:pt x="469" y="320"/>
                  </a:lnTo>
                  <a:lnTo>
                    <a:pt x="455" y="323"/>
                  </a:lnTo>
                  <a:lnTo>
                    <a:pt x="434" y="324"/>
                  </a:lnTo>
                  <a:lnTo>
                    <a:pt x="423" y="328"/>
                  </a:lnTo>
                  <a:lnTo>
                    <a:pt x="424" y="351"/>
                  </a:lnTo>
                  <a:lnTo>
                    <a:pt x="430" y="377"/>
                  </a:lnTo>
                  <a:lnTo>
                    <a:pt x="418" y="392"/>
                  </a:lnTo>
                  <a:lnTo>
                    <a:pt x="422" y="411"/>
                  </a:lnTo>
                  <a:lnTo>
                    <a:pt x="412" y="424"/>
                  </a:lnTo>
                  <a:lnTo>
                    <a:pt x="403" y="458"/>
                  </a:lnTo>
                  <a:lnTo>
                    <a:pt x="388" y="469"/>
                  </a:lnTo>
                  <a:lnTo>
                    <a:pt x="366" y="469"/>
                  </a:lnTo>
                  <a:lnTo>
                    <a:pt x="335" y="463"/>
                  </a:lnTo>
                  <a:lnTo>
                    <a:pt x="302" y="458"/>
                  </a:lnTo>
                  <a:lnTo>
                    <a:pt x="305" y="520"/>
                  </a:lnTo>
                  <a:lnTo>
                    <a:pt x="54" y="438"/>
                  </a:lnTo>
                  <a:lnTo>
                    <a:pt x="74" y="390"/>
                  </a:lnTo>
                  <a:lnTo>
                    <a:pt x="69" y="353"/>
                  </a:lnTo>
                  <a:lnTo>
                    <a:pt x="0" y="283"/>
                  </a:lnTo>
                  <a:lnTo>
                    <a:pt x="0" y="99"/>
                  </a:lnTo>
                  <a:lnTo>
                    <a:pt x="46" y="49"/>
                  </a:lnTo>
                  <a:lnTo>
                    <a:pt x="105" y="22"/>
                  </a:lnTo>
                  <a:lnTo>
                    <a:pt x="166" y="0"/>
                  </a:lnTo>
                  <a:lnTo>
                    <a:pt x="246" y="11"/>
                  </a:lnTo>
                  <a:lnTo>
                    <a:pt x="318" y="17"/>
                  </a:lnTo>
                  <a:close/>
                </a:path>
              </a:pathLst>
            </a:custGeom>
            <a:solidFill>
              <a:srgbClr val="FFC080"/>
            </a:solidFill>
            <a:ln w="1588">
              <a:solidFill>
                <a:srgbClr val="402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2" name="Freeform 110"/>
            <p:cNvSpPr/>
            <p:nvPr/>
          </p:nvSpPr>
          <p:spPr bwMode="auto">
            <a:xfrm flipH="1">
              <a:off x="3878" y="2342"/>
              <a:ext cx="10" cy="2"/>
            </a:xfrm>
            <a:custGeom>
              <a:avLst/>
              <a:gdLst>
                <a:gd name="T0" fmla="*/ 0 w 26"/>
                <a:gd name="T1" fmla="*/ 0 h 5"/>
                <a:gd name="T2" fmla="*/ 0 w 26"/>
                <a:gd name="T3" fmla="*/ 0 h 5"/>
                <a:gd name="T4" fmla="*/ 0 w 26"/>
                <a:gd name="T5" fmla="*/ 0 h 5"/>
                <a:gd name="T6" fmla="*/ 0 w 26"/>
                <a:gd name="T7" fmla="*/ 0 h 5"/>
                <a:gd name="T8" fmla="*/ 0 w 26"/>
                <a:gd name="T9" fmla="*/ 0 h 5"/>
                <a:gd name="T10" fmla="*/ 0 w 26"/>
                <a:gd name="T11" fmla="*/ 0 h 5"/>
                <a:gd name="T12" fmla="*/ 0 w 26"/>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5">
                  <a:moveTo>
                    <a:pt x="26" y="2"/>
                  </a:moveTo>
                  <a:lnTo>
                    <a:pt x="20" y="5"/>
                  </a:lnTo>
                  <a:lnTo>
                    <a:pt x="7" y="4"/>
                  </a:lnTo>
                  <a:lnTo>
                    <a:pt x="2" y="5"/>
                  </a:lnTo>
                  <a:lnTo>
                    <a:pt x="0" y="1"/>
                  </a:lnTo>
                  <a:lnTo>
                    <a:pt x="8" y="0"/>
                  </a:lnTo>
                  <a:lnTo>
                    <a:pt x="2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3" name="Freeform 111"/>
            <p:cNvSpPr/>
            <p:nvPr/>
          </p:nvSpPr>
          <p:spPr bwMode="auto">
            <a:xfrm flipH="1">
              <a:off x="3888" y="2334"/>
              <a:ext cx="2" cy="8"/>
            </a:xfrm>
            <a:custGeom>
              <a:avLst/>
              <a:gdLst>
                <a:gd name="T0" fmla="*/ 0 w 10"/>
                <a:gd name="T1" fmla="*/ 0 h 19"/>
                <a:gd name="T2" fmla="*/ 0 w 10"/>
                <a:gd name="T3" fmla="*/ 0 h 19"/>
                <a:gd name="T4" fmla="*/ 0 w 10"/>
                <a:gd name="T5" fmla="*/ 0 h 19"/>
                <a:gd name="T6" fmla="*/ 0 w 10"/>
                <a:gd name="T7" fmla="*/ 0 h 19"/>
                <a:gd name="T8" fmla="*/ 0 w 10"/>
                <a:gd name="T9" fmla="*/ 0 h 19"/>
                <a:gd name="T10" fmla="*/ 0 w 10"/>
                <a:gd name="T11" fmla="*/ 0 h 19"/>
                <a:gd name="T12" fmla="*/ 0 w 10"/>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19">
                  <a:moveTo>
                    <a:pt x="10" y="0"/>
                  </a:moveTo>
                  <a:lnTo>
                    <a:pt x="3" y="5"/>
                  </a:lnTo>
                  <a:lnTo>
                    <a:pt x="3" y="10"/>
                  </a:lnTo>
                  <a:lnTo>
                    <a:pt x="2" y="19"/>
                  </a:lnTo>
                  <a:lnTo>
                    <a:pt x="0" y="7"/>
                  </a:lnTo>
                  <a:lnTo>
                    <a:pt x="0" y="1"/>
                  </a:lnTo>
                  <a:lnTo>
                    <a:pt x="1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4" name="Freeform 112"/>
            <p:cNvSpPr/>
            <p:nvPr/>
          </p:nvSpPr>
          <p:spPr bwMode="auto">
            <a:xfrm flipH="1">
              <a:off x="3893" y="2312"/>
              <a:ext cx="5" cy="15"/>
            </a:xfrm>
            <a:custGeom>
              <a:avLst/>
              <a:gdLst>
                <a:gd name="T0" fmla="*/ 0 w 11"/>
                <a:gd name="T1" fmla="*/ 0 h 38"/>
                <a:gd name="T2" fmla="*/ 0 w 11"/>
                <a:gd name="T3" fmla="*/ 0 h 38"/>
                <a:gd name="T4" fmla="*/ 0 w 11"/>
                <a:gd name="T5" fmla="*/ 0 h 38"/>
                <a:gd name="T6" fmla="*/ 0 w 11"/>
                <a:gd name="T7" fmla="*/ 0 h 38"/>
                <a:gd name="T8" fmla="*/ 0 w 11"/>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38">
                  <a:moveTo>
                    <a:pt x="0" y="0"/>
                  </a:moveTo>
                  <a:lnTo>
                    <a:pt x="8" y="22"/>
                  </a:lnTo>
                  <a:lnTo>
                    <a:pt x="11" y="38"/>
                  </a:lnTo>
                  <a:lnTo>
                    <a:pt x="5" y="2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5" name="Freeform 113"/>
            <p:cNvSpPr/>
            <p:nvPr/>
          </p:nvSpPr>
          <p:spPr bwMode="auto">
            <a:xfrm flipH="1">
              <a:off x="3898" y="2300"/>
              <a:ext cx="17" cy="10"/>
            </a:xfrm>
            <a:custGeom>
              <a:avLst/>
              <a:gdLst>
                <a:gd name="T0" fmla="*/ 0 w 50"/>
                <a:gd name="T1" fmla="*/ 0 h 32"/>
                <a:gd name="T2" fmla="*/ 0 w 50"/>
                <a:gd name="T3" fmla="*/ 0 h 32"/>
                <a:gd name="T4" fmla="*/ 0 w 50"/>
                <a:gd name="T5" fmla="*/ 0 h 32"/>
                <a:gd name="T6" fmla="*/ 0 w 50"/>
                <a:gd name="T7" fmla="*/ 0 h 32"/>
                <a:gd name="T8" fmla="*/ 0 w 50"/>
                <a:gd name="T9" fmla="*/ 0 h 32"/>
                <a:gd name="T10" fmla="*/ 0 w 50"/>
                <a:gd name="T11" fmla="*/ 0 h 32"/>
                <a:gd name="T12" fmla="*/ 0 w 50"/>
                <a:gd name="T13" fmla="*/ 0 h 32"/>
                <a:gd name="T14" fmla="*/ 0 w 50"/>
                <a:gd name="T15" fmla="*/ 0 h 32"/>
                <a:gd name="T16" fmla="*/ 0 w 50"/>
                <a:gd name="T17" fmla="*/ 0 h 32"/>
                <a:gd name="T18" fmla="*/ 0 w 50"/>
                <a:gd name="T19" fmla="*/ 0 h 32"/>
                <a:gd name="T20" fmla="*/ 0 w 50"/>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 h="32">
                  <a:moveTo>
                    <a:pt x="50" y="0"/>
                  </a:moveTo>
                  <a:lnTo>
                    <a:pt x="39" y="18"/>
                  </a:lnTo>
                  <a:lnTo>
                    <a:pt x="41" y="23"/>
                  </a:lnTo>
                  <a:lnTo>
                    <a:pt x="41" y="26"/>
                  </a:lnTo>
                  <a:lnTo>
                    <a:pt x="44" y="32"/>
                  </a:lnTo>
                  <a:lnTo>
                    <a:pt x="37" y="22"/>
                  </a:lnTo>
                  <a:lnTo>
                    <a:pt x="28" y="22"/>
                  </a:lnTo>
                  <a:lnTo>
                    <a:pt x="17" y="18"/>
                  </a:lnTo>
                  <a:lnTo>
                    <a:pt x="0" y="17"/>
                  </a:lnTo>
                  <a:lnTo>
                    <a:pt x="17" y="6"/>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Freeform 114"/>
            <p:cNvSpPr/>
            <p:nvPr/>
          </p:nvSpPr>
          <p:spPr bwMode="auto">
            <a:xfrm flipH="1">
              <a:off x="3893" y="2283"/>
              <a:ext cx="30" cy="10"/>
            </a:xfrm>
            <a:custGeom>
              <a:avLst/>
              <a:gdLst>
                <a:gd name="T0" fmla="*/ 0 w 86"/>
                <a:gd name="T1" fmla="*/ 0 h 31"/>
                <a:gd name="T2" fmla="*/ 0 w 86"/>
                <a:gd name="T3" fmla="*/ 0 h 31"/>
                <a:gd name="T4" fmla="*/ 0 w 86"/>
                <a:gd name="T5" fmla="*/ 0 h 31"/>
                <a:gd name="T6" fmla="*/ 0 w 86"/>
                <a:gd name="T7" fmla="*/ 0 h 31"/>
                <a:gd name="T8" fmla="*/ 0 w 86"/>
                <a:gd name="T9" fmla="*/ 0 h 31"/>
                <a:gd name="T10" fmla="*/ 0 w 86"/>
                <a:gd name="T11" fmla="*/ 0 h 31"/>
                <a:gd name="T12" fmla="*/ 0 w 86"/>
                <a:gd name="T13" fmla="*/ 0 h 31"/>
                <a:gd name="T14" fmla="*/ 0 w 86"/>
                <a:gd name="T15" fmla="*/ 0 h 31"/>
                <a:gd name="T16" fmla="*/ 0 w 86"/>
                <a:gd name="T17" fmla="*/ 0 h 31"/>
                <a:gd name="T18" fmla="*/ 0 w 86"/>
                <a:gd name="T19" fmla="*/ 0 h 31"/>
                <a:gd name="T20" fmla="*/ 0 w 86"/>
                <a:gd name="T21" fmla="*/ 0 h 31"/>
                <a:gd name="T22" fmla="*/ 0 w 86"/>
                <a:gd name="T23" fmla="*/ 0 h 31"/>
                <a:gd name="T24" fmla="*/ 0 w 86"/>
                <a:gd name="T25" fmla="*/ 0 h 31"/>
                <a:gd name="T26" fmla="*/ 0 w 86"/>
                <a:gd name="T27" fmla="*/ 0 h 31"/>
                <a:gd name="T28" fmla="*/ 0 w 86"/>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6" h="31">
                  <a:moveTo>
                    <a:pt x="86" y="15"/>
                  </a:moveTo>
                  <a:lnTo>
                    <a:pt x="82" y="27"/>
                  </a:lnTo>
                  <a:lnTo>
                    <a:pt x="73" y="31"/>
                  </a:lnTo>
                  <a:lnTo>
                    <a:pt x="59" y="22"/>
                  </a:lnTo>
                  <a:lnTo>
                    <a:pt x="42" y="15"/>
                  </a:lnTo>
                  <a:lnTo>
                    <a:pt x="14" y="15"/>
                  </a:lnTo>
                  <a:lnTo>
                    <a:pt x="0" y="16"/>
                  </a:lnTo>
                  <a:lnTo>
                    <a:pt x="22" y="8"/>
                  </a:lnTo>
                  <a:lnTo>
                    <a:pt x="37" y="4"/>
                  </a:lnTo>
                  <a:lnTo>
                    <a:pt x="35" y="0"/>
                  </a:lnTo>
                  <a:lnTo>
                    <a:pt x="50" y="6"/>
                  </a:lnTo>
                  <a:lnTo>
                    <a:pt x="48" y="2"/>
                  </a:lnTo>
                  <a:lnTo>
                    <a:pt x="60" y="8"/>
                  </a:lnTo>
                  <a:lnTo>
                    <a:pt x="71" y="8"/>
                  </a:lnTo>
                  <a:lnTo>
                    <a:pt x="86" y="1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Freeform 115"/>
            <p:cNvSpPr/>
            <p:nvPr/>
          </p:nvSpPr>
          <p:spPr bwMode="auto">
            <a:xfrm flipH="1">
              <a:off x="3963" y="2298"/>
              <a:ext cx="17" cy="34"/>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w 49"/>
                <a:gd name="T21" fmla="*/ 0 h 101"/>
                <a:gd name="T22" fmla="*/ 0 w 49"/>
                <a:gd name="T23" fmla="*/ 0 h 101"/>
                <a:gd name="T24" fmla="*/ 0 w 49"/>
                <a:gd name="T25" fmla="*/ 0 h 101"/>
                <a:gd name="T26" fmla="*/ 0 w 49"/>
                <a:gd name="T27" fmla="*/ 0 h 101"/>
                <a:gd name="T28" fmla="*/ 0 w 49"/>
                <a:gd name="T29" fmla="*/ 0 h 101"/>
                <a:gd name="T30" fmla="*/ 0 w 49"/>
                <a:gd name="T31" fmla="*/ 0 h 101"/>
                <a:gd name="T32" fmla="*/ 0 w 49"/>
                <a:gd name="T33" fmla="*/ 0 h 101"/>
                <a:gd name="T34" fmla="*/ 0 w 49"/>
                <a:gd name="T35" fmla="*/ 0 h 101"/>
                <a:gd name="T36" fmla="*/ 0 w 49"/>
                <a:gd name="T37" fmla="*/ 0 h 101"/>
                <a:gd name="T38" fmla="*/ 0 w 49"/>
                <a:gd name="T39" fmla="*/ 0 h 101"/>
                <a:gd name="T40" fmla="*/ 0 w 49"/>
                <a:gd name="T41" fmla="*/ 0 h 101"/>
                <a:gd name="T42" fmla="*/ 0 w 49"/>
                <a:gd name="T43" fmla="*/ 0 h 101"/>
                <a:gd name="T44" fmla="*/ 0 w 49"/>
                <a:gd name="T45" fmla="*/ 0 h 1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 h="101">
                  <a:moveTo>
                    <a:pt x="49" y="19"/>
                  </a:moveTo>
                  <a:lnTo>
                    <a:pt x="34" y="7"/>
                  </a:lnTo>
                  <a:lnTo>
                    <a:pt x="16" y="10"/>
                  </a:lnTo>
                  <a:lnTo>
                    <a:pt x="7" y="27"/>
                  </a:lnTo>
                  <a:lnTo>
                    <a:pt x="5" y="50"/>
                  </a:lnTo>
                  <a:lnTo>
                    <a:pt x="7" y="68"/>
                  </a:lnTo>
                  <a:lnTo>
                    <a:pt x="13" y="82"/>
                  </a:lnTo>
                  <a:lnTo>
                    <a:pt x="21" y="59"/>
                  </a:lnTo>
                  <a:lnTo>
                    <a:pt x="30" y="47"/>
                  </a:lnTo>
                  <a:lnTo>
                    <a:pt x="46" y="38"/>
                  </a:lnTo>
                  <a:lnTo>
                    <a:pt x="33" y="56"/>
                  </a:lnTo>
                  <a:lnTo>
                    <a:pt x="19" y="72"/>
                  </a:lnTo>
                  <a:lnTo>
                    <a:pt x="18" y="86"/>
                  </a:lnTo>
                  <a:lnTo>
                    <a:pt x="24" y="99"/>
                  </a:lnTo>
                  <a:lnTo>
                    <a:pt x="32" y="101"/>
                  </a:lnTo>
                  <a:lnTo>
                    <a:pt x="12" y="96"/>
                  </a:lnTo>
                  <a:lnTo>
                    <a:pt x="1" y="75"/>
                  </a:lnTo>
                  <a:lnTo>
                    <a:pt x="0" y="47"/>
                  </a:lnTo>
                  <a:lnTo>
                    <a:pt x="1" y="22"/>
                  </a:lnTo>
                  <a:lnTo>
                    <a:pt x="13" y="5"/>
                  </a:lnTo>
                  <a:lnTo>
                    <a:pt x="28" y="0"/>
                  </a:lnTo>
                  <a:lnTo>
                    <a:pt x="42" y="3"/>
                  </a:lnTo>
                  <a:lnTo>
                    <a:pt x="49" y="19"/>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Freeform 116"/>
            <p:cNvSpPr/>
            <p:nvPr/>
          </p:nvSpPr>
          <p:spPr bwMode="auto">
            <a:xfrm flipH="1">
              <a:off x="3958" y="2293"/>
              <a:ext cx="27" cy="46"/>
            </a:xfrm>
            <a:custGeom>
              <a:avLst/>
              <a:gdLst>
                <a:gd name="T0" fmla="*/ 0 w 82"/>
                <a:gd name="T1" fmla="*/ 0 h 137"/>
                <a:gd name="T2" fmla="*/ 0 w 82"/>
                <a:gd name="T3" fmla="*/ 0 h 137"/>
                <a:gd name="T4" fmla="*/ 0 w 82"/>
                <a:gd name="T5" fmla="*/ 0 h 137"/>
                <a:gd name="T6" fmla="*/ 0 w 82"/>
                <a:gd name="T7" fmla="*/ 0 h 137"/>
                <a:gd name="T8" fmla="*/ 0 w 82"/>
                <a:gd name="T9" fmla="*/ 0 h 137"/>
                <a:gd name="T10" fmla="*/ 0 w 82"/>
                <a:gd name="T11" fmla="*/ 0 h 137"/>
                <a:gd name="T12" fmla="*/ 0 w 82"/>
                <a:gd name="T13" fmla="*/ 0 h 137"/>
                <a:gd name="T14" fmla="*/ 0 w 82"/>
                <a:gd name="T15" fmla="*/ 0 h 137"/>
                <a:gd name="T16" fmla="*/ 0 w 82"/>
                <a:gd name="T17" fmla="*/ 0 h 137"/>
                <a:gd name="T18" fmla="*/ 0 w 82"/>
                <a:gd name="T19" fmla="*/ 0 h 137"/>
                <a:gd name="T20" fmla="*/ 0 w 82"/>
                <a:gd name="T21" fmla="*/ 0 h 137"/>
                <a:gd name="T22" fmla="*/ 0 w 82"/>
                <a:gd name="T23" fmla="*/ 0 h 137"/>
                <a:gd name="T24" fmla="*/ 0 w 82"/>
                <a:gd name="T25" fmla="*/ 0 h 137"/>
                <a:gd name="T26" fmla="*/ 0 w 82"/>
                <a:gd name="T27" fmla="*/ 0 h 137"/>
                <a:gd name="T28" fmla="*/ 0 w 82"/>
                <a:gd name="T29" fmla="*/ 0 h 137"/>
                <a:gd name="T30" fmla="*/ 0 w 82"/>
                <a:gd name="T31" fmla="*/ 0 h 137"/>
                <a:gd name="T32" fmla="*/ 0 w 82"/>
                <a:gd name="T33" fmla="*/ 0 h 137"/>
                <a:gd name="T34" fmla="*/ 0 w 82"/>
                <a:gd name="T35" fmla="*/ 0 h 137"/>
                <a:gd name="T36" fmla="*/ 0 w 82"/>
                <a:gd name="T37" fmla="*/ 0 h 137"/>
                <a:gd name="T38" fmla="*/ 0 w 82"/>
                <a:gd name="T39" fmla="*/ 0 h 137"/>
                <a:gd name="T40" fmla="*/ 0 w 82"/>
                <a:gd name="T41" fmla="*/ 0 h 137"/>
                <a:gd name="T42" fmla="*/ 0 w 82"/>
                <a:gd name="T43" fmla="*/ 0 h 137"/>
                <a:gd name="T44" fmla="*/ 0 w 82"/>
                <a:gd name="T45" fmla="*/ 0 h 137"/>
                <a:gd name="T46" fmla="*/ 0 w 82"/>
                <a:gd name="T47" fmla="*/ 0 h 137"/>
                <a:gd name="T48" fmla="*/ 0 w 82"/>
                <a:gd name="T49" fmla="*/ 0 h 137"/>
                <a:gd name="T50" fmla="*/ 0 w 82"/>
                <a:gd name="T51" fmla="*/ 0 h 137"/>
                <a:gd name="T52" fmla="*/ 0 w 82"/>
                <a:gd name="T53" fmla="*/ 0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2" h="137">
                  <a:moveTo>
                    <a:pt x="82" y="33"/>
                  </a:moveTo>
                  <a:lnTo>
                    <a:pt x="68" y="11"/>
                  </a:lnTo>
                  <a:lnTo>
                    <a:pt x="48" y="6"/>
                  </a:lnTo>
                  <a:lnTo>
                    <a:pt x="22" y="10"/>
                  </a:lnTo>
                  <a:lnTo>
                    <a:pt x="12" y="22"/>
                  </a:lnTo>
                  <a:lnTo>
                    <a:pt x="6" y="43"/>
                  </a:lnTo>
                  <a:lnTo>
                    <a:pt x="6" y="59"/>
                  </a:lnTo>
                  <a:lnTo>
                    <a:pt x="10" y="70"/>
                  </a:lnTo>
                  <a:lnTo>
                    <a:pt x="10" y="88"/>
                  </a:lnTo>
                  <a:lnTo>
                    <a:pt x="13" y="107"/>
                  </a:lnTo>
                  <a:lnTo>
                    <a:pt x="31" y="127"/>
                  </a:lnTo>
                  <a:lnTo>
                    <a:pt x="42" y="127"/>
                  </a:lnTo>
                  <a:lnTo>
                    <a:pt x="56" y="127"/>
                  </a:lnTo>
                  <a:lnTo>
                    <a:pt x="56" y="129"/>
                  </a:lnTo>
                  <a:lnTo>
                    <a:pt x="46" y="137"/>
                  </a:lnTo>
                  <a:lnTo>
                    <a:pt x="33" y="135"/>
                  </a:lnTo>
                  <a:lnTo>
                    <a:pt x="18" y="129"/>
                  </a:lnTo>
                  <a:lnTo>
                    <a:pt x="5" y="108"/>
                  </a:lnTo>
                  <a:lnTo>
                    <a:pt x="4" y="76"/>
                  </a:lnTo>
                  <a:lnTo>
                    <a:pt x="0" y="55"/>
                  </a:lnTo>
                  <a:lnTo>
                    <a:pt x="0" y="36"/>
                  </a:lnTo>
                  <a:lnTo>
                    <a:pt x="8" y="20"/>
                  </a:lnTo>
                  <a:lnTo>
                    <a:pt x="16" y="6"/>
                  </a:lnTo>
                  <a:lnTo>
                    <a:pt x="38" y="0"/>
                  </a:lnTo>
                  <a:lnTo>
                    <a:pt x="68" y="4"/>
                  </a:lnTo>
                  <a:lnTo>
                    <a:pt x="80" y="11"/>
                  </a:lnTo>
                  <a:lnTo>
                    <a:pt x="82" y="3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117"/>
            <p:cNvSpPr/>
            <p:nvPr/>
          </p:nvSpPr>
          <p:spPr bwMode="auto">
            <a:xfrm flipH="1">
              <a:off x="3943" y="2344"/>
              <a:ext cx="25" cy="39"/>
            </a:xfrm>
            <a:custGeom>
              <a:avLst/>
              <a:gdLst>
                <a:gd name="T0" fmla="*/ 0 w 74"/>
                <a:gd name="T1" fmla="*/ 0 h 115"/>
                <a:gd name="T2" fmla="*/ 0 w 74"/>
                <a:gd name="T3" fmla="*/ 0 h 115"/>
                <a:gd name="T4" fmla="*/ 0 w 74"/>
                <a:gd name="T5" fmla="*/ 0 h 115"/>
                <a:gd name="T6" fmla="*/ 0 w 74"/>
                <a:gd name="T7" fmla="*/ 0 h 115"/>
                <a:gd name="T8" fmla="*/ 0 w 74"/>
                <a:gd name="T9" fmla="*/ 0 h 115"/>
                <a:gd name="T10" fmla="*/ 0 w 74"/>
                <a:gd name="T11" fmla="*/ 0 h 115"/>
                <a:gd name="T12" fmla="*/ 0 w 74"/>
                <a:gd name="T13" fmla="*/ 0 h 115"/>
                <a:gd name="T14" fmla="*/ 0 w 74"/>
                <a:gd name="T15" fmla="*/ 0 h 115"/>
                <a:gd name="T16" fmla="*/ 0 w 74"/>
                <a:gd name="T17" fmla="*/ 0 h 115"/>
                <a:gd name="T18" fmla="*/ 0 w 74"/>
                <a:gd name="T19" fmla="*/ 0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115">
                  <a:moveTo>
                    <a:pt x="0" y="0"/>
                  </a:moveTo>
                  <a:lnTo>
                    <a:pt x="9" y="25"/>
                  </a:lnTo>
                  <a:lnTo>
                    <a:pt x="24" y="51"/>
                  </a:lnTo>
                  <a:lnTo>
                    <a:pt x="41" y="75"/>
                  </a:lnTo>
                  <a:lnTo>
                    <a:pt x="63" y="105"/>
                  </a:lnTo>
                  <a:lnTo>
                    <a:pt x="74" y="115"/>
                  </a:lnTo>
                  <a:lnTo>
                    <a:pt x="49" y="101"/>
                  </a:lnTo>
                  <a:lnTo>
                    <a:pt x="30" y="74"/>
                  </a:lnTo>
                  <a:lnTo>
                    <a:pt x="11"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118"/>
            <p:cNvSpPr/>
            <p:nvPr/>
          </p:nvSpPr>
          <p:spPr bwMode="auto">
            <a:xfrm flipH="1">
              <a:off x="3898" y="2208"/>
              <a:ext cx="152" cy="151"/>
            </a:xfrm>
            <a:custGeom>
              <a:avLst/>
              <a:gdLst>
                <a:gd name="T0" fmla="*/ 1 w 427"/>
                <a:gd name="T1" fmla="*/ 0 h 431"/>
                <a:gd name="T2" fmla="*/ 1 w 427"/>
                <a:gd name="T3" fmla="*/ 0 h 431"/>
                <a:gd name="T4" fmla="*/ 1 w 427"/>
                <a:gd name="T5" fmla="*/ 0 h 431"/>
                <a:gd name="T6" fmla="*/ 0 w 427"/>
                <a:gd name="T7" fmla="*/ 0 h 431"/>
                <a:gd name="T8" fmla="*/ 0 w 427"/>
                <a:gd name="T9" fmla="*/ 0 h 431"/>
                <a:gd name="T10" fmla="*/ 1 w 427"/>
                <a:gd name="T11" fmla="*/ 0 h 431"/>
                <a:gd name="T12" fmla="*/ 1 w 427"/>
                <a:gd name="T13" fmla="*/ 0 h 431"/>
                <a:gd name="T14" fmla="*/ 1 w 427"/>
                <a:gd name="T15" fmla="*/ 0 h 431"/>
                <a:gd name="T16" fmla="*/ 1 w 427"/>
                <a:gd name="T17" fmla="*/ 1 h 431"/>
                <a:gd name="T18" fmla="*/ 0 w 427"/>
                <a:gd name="T19" fmla="*/ 1 h 431"/>
                <a:gd name="T20" fmla="*/ 0 w 427"/>
                <a:gd name="T21" fmla="*/ 0 h 431"/>
                <a:gd name="T22" fmla="*/ 0 w 427"/>
                <a:gd name="T23" fmla="*/ 0 h 431"/>
                <a:gd name="T24" fmla="*/ 0 w 427"/>
                <a:gd name="T25" fmla="*/ 0 h 431"/>
                <a:gd name="T26" fmla="*/ 0 w 427"/>
                <a:gd name="T27" fmla="*/ 0 h 431"/>
                <a:gd name="T28" fmla="*/ 0 w 427"/>
                <a:gd name="T29" fmla="*/ 0 h 431"/>
                <a:gd name="T30" fmla="*/ 0 w 427"/>
                <a:gd name="T31" fmla="*/ 1 h 431"/>
                <a:gd name="T32" fmla="*/ 0 w 427"/>
                <a:gd name="T33" fmla="*/ 1 h 431"/>
                <a:gd name="T34" fmla="*/ 0 w 427"/>
                <a:gd name="T35" fmla="*/ 1 h 431"/>
                <a:gd name="T36" fmla="*/ 0 w 427"/>
                <a:gd name="T37" fmla="*/ 1 h 431"/>
                <a:gd name="T38" fmla="*/ 0 w 427"/>
                <a:gd name="T39" fmla="*/ 1 h 431"/>
                <a:gd name="T40" fmla="*/ 0 w 427"/>
                <a:gd name="T41" fmla="*/ 1 h 431"/>
                <a:gd name="T42" fmla="*/ 0 w 427"/>
                <a:gd name="T43" fmla="*/ 1 h 431"/>
                <a:gd name="T44" fmla="*/ 0 w 427"/>
                <a:gd name="T45" fmla="*/ 1 h 431"/>
                <a:gd name="T46" fmla="*/ 0 w 427"/>
                <a:gd name="T47" fmla="*/ 1 h 431"/>
                <a:gd name="T48" fmla="*/ 0 w 427"/>
                <a:gd name="T49" fmla="*/ 0 h 431"/>
                <a:gd name="T50" fmla="*/ 0 w 427"/>
                <a:gd name="T51" fmla="*/ 0 h 431"/>
                <a:gd name="T52" fmla="*/ 0 w 427"/>
                <a:gd name="T53" fmla="*/ 0 h 431"/>
                <a:gd name="T54" fmla="*/ 0 w 427"/>
                <a:gd name="T55" fmla="*/ 0 h 431"/>
                <a:gd name="T56" fmla="*/ 0 w 427"/>
                <a:gd name="T57" fmla="*/ 0 h 431"/>
                <a:gd name="T58" fmla="*/ 0 w 427"/>
                <a:gd name="T59" fmla="*/ 0 h 431"/>
                <a:gd name="T60" fmla="*/ 0 w 427"/>
                <a:gd name="T61" fmla="*/ 0 h 431"/>
                <a:gd name="T62" fmla="*/ 0 w 427"/>
                <a:gd name="T63" fmla="*/ 0 h 431"/>
                <a:gd name="T64" fmla="*/ 1 w 427"/>
                <a:gd name="T65" fmla="*/ 0 h 431"/>
                <a:gd name="T66" fmla="*/ 1 w 427"/>
                <a:gd name="T67" fmla="*/ 0 h 431"/>
                <a:gd name="T68" fmla="*/ 1 w 427"/>
                <a:gd name="T69" fmla="*/ 0 h 431"/>
                <a:gd name="T70" fmla="*/ 1 w 427"/>
                <a:gd name="T71" fmla="*/ 0 h 431"/>
                <a:gd name="T72" fmla="*/ 1 w 427"/>
                <a:gd name="T73" fmla="*/ 0 h 431"/>
                <a:gd name="T74" fmla="*/ 1 w 427"/>
                <a:gd name="T75" fmla="*/ 0 h 4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7" h="431">
                  <a:moveTo>
                    <a:pt x="393" y="124"/>
                  </a:moveTo>
                  <a:lnTo>
                    <a:pt x="328" y="114"/>
                  </a:lnTo>
                  <a:lnTo>
                    <a:pt x="285" y="120"/>
                  </a:lnTo>
                  <a:lnTo>
                    <a:pt x="259" y="150"/>
                  </a:lnTo>
                  <a:lnTo>
                    <a:pt x="275" y="187"/>
                  </a:lnTo>
                  <a:lnTo>
                    <a:pt x="295" y="201"/>
                  </a:lnTo>
                  <a:lnTo>
                    <a:pt x="301" y="235"/>
                  </a:lnTo>
                  <a:lnTo>
                    <a:pt x="289" y="258"/>
                  </a:lnTo>
                  <a:lnTo>
                    <a:pt x="299" y="292"/>
                  </a:lnTo>
                  <a:lnTo>
                    <a:pt x="273" y="292"/>
                  </a:lnTo>
                  <a:lnTo>
                    <a:pt x="266" y="253"/>
                  </a:lnTo>
                  <a:lnTo>
                    <a:pt x="249" y="235"/>
                  </a:lnTo>
                  <a:lnTo>
                    <a:pt x="217" y="235"/>
                  </a:lnTo>
                  <a:lnTo>
                    <a:pt x="186" y="244"/>
                  </a:lnTo>
                  <a:lnTo>
                    <a:pt x="176" y="270"/>
                  </a:lnTo>
                  <a:lnTo>
                    <a:pt x="172" y="306"/>
                  </a:lnTo>
                  <a:lnTo>
                    <a:pt x="176" y="332"/>
                  </a:lnTo>
                  <a:lnTo>
                    <a:pt x="176" y="351"/>
                  </a:lnTo>
                  <a:lnTo>
                    <a:pt x="174" y="374"/>
                  </a:lnTo>
                  <a:lnTo>
                    <a:pt x="154" y="394"/>
                  </a:lnTo>
                  <a:lnTo>
                    <a:pt x="139" y="406"/>
                  </a:lnTo>
                  <a:lnTo>
                    <a:pt x="103" y="431"/>
                  </a:lnTo>
                  <a:lnTo>
                    <a:pt x="33" y="358"/>
                  </a:lnTo>
                  <a:lnTo>
                    <a:pt x="12" y="300"/>
                  </a:lnTo>
                  <a:lnTo>
                    <a:pt x="4" y="206"/>
                  </a:lnTo>
                  <a:lnTo>
                    <a:pt x="0" y="138"/>
                  </a:lnTo>
                  <a:lnTo>
                    <a:pt x="8" y="74"/>
                  </a:lnTo>
                  <a:lnTo>
                    <a:pt x="27" y="38"/>
                  </a:lnTo>
                  <a:lnTo>
                    <a:pt x="69" y="13"/>
                  </a:lnTo>
                  <a:lnTo>
                    <a:pt x="108" y="6"/>
                  </a:lnTo>
                  <a:lnTo>
                    <a:pt x="182" y="0"/>
                  </a:lnTo>
                  <a:lnTo>
                    <a:pt x="255" y="4"/>
                  </a:lnTo>
                  <a:lnTo>
                    <a:pt x="345" y="19"/>
                  </a:lnTo>
                  <a:lnTo>
                    <a:pt x="386" y="40"/>
                  </a:lnTo>
                  <a:lnTo>
                    <a:pt x="406" y="60"/>
                  </a:lnTo>
                  <a:lnTo>
                    <a:pt x="427" y="91"/>
                  </a:lnTo>
                  <a:lnTo>
                    <a:pt x="423" y="107"/>
                  </a:lnTo>
                  <a:lnTo>
                    <a:pt x="393" y="124"/>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119"/>
            <p:cNvSpPr/>
            <p:nvPr/>
          </p:nvSpPr>
          <p:spPr bwMode="auto">
            <a:xfrm flipH="1">
              <a:off x="3903" y="2210"/>
              <a:ext cx="145" cy="144"/>
            </a:xfrm>
            <a:custGeom>
              <a:avLst/>
              <a:gdLst>
                <a:gd name="T0" fmla="*/ 1 w 405"/>
                <a:gd name="T1" fmla="*/ 0 h 413"/>
                <a:gd name="T2" fmla="*/ 1 w 405"/>
                <a:gd name="T3" fmla="*/ 0 h 413"/>
                <a:gd name="T4" fmla="*/ 1 w 405"/>
                <a:gd name="T5" fmla="*/ 0 h 413"/>
                <a:gd name="T6" fmla="*/ 0 w 405"/>
                <a:gd name="T7" fmla="*/ 0 h 413"/>
                <a:gd name="T8" fmla="*/ 0 w 405"/>
                <a:gd name="T9" fmla="*/ 0 h 413"/>
                <a:gd name="T10" fmla="*/ 0 w 405"/>
                <a:gd name="T11" fmla="*/ 0 h 413"/>
                <a:gd name="T12" fmla="*/ 0 w 405"/>
                <a:gd name="T13" fmla="*/ 0 h 413"/>
                <a:gd name="T14" fmla="*/ 0 w 405"/>
                <a:gd name="T15" fmla="*/ 0 h 413"/>
                <a:gd name="T16" fmla="*/ 0 w 405"/>
                <a:gd name="T17" fmla="*/ 0 h 413"/>
                <a:gd name="T18" fmla="*/ 0 w 405"/>
                <a:gd name="T19" fmla="*/ 0 h 413"/>
                <a:gd name="T20" fmla="*/ 0 w 405"/>
                <a:gd name="T21" fmla="*/ 0 h 413"/>
                <a:gd name="T22" fmla="*/ 0 w 405"/>
                <a:gd name="T23" fmla="*/ 0 h 413"/>
                <a:gd name="T24" fmla="*/ 1 w 405"/>
                <a:gd name="T25" fmla="*/ 0 h 413"/>
                <a:gd name="T26" fmla="*/ 0 w 405"/>
                <a:gd name="T27" fmla="*/ 0 h 413"/>
                <a:gd name="T28" fmla="*/ 1 w 405"/>
                <a:gd name="T29" fmla="*/ 0 h 413"/>
                <a:gd name="T30" fmla="*/ 0 w 405"/>
                <a:gd name="T31" fmla="*/ 0 h 413"/>
                <a:gd name="T32" fmla="*/ 0 w 405"/>
                <a:gd name="T33" fmla="*/ 0 h 413"/>
                <a:gd name="T34" fmla="*/ 0 w 405"/>
                <a:gd name="T35" fmla="*/ 0 h 413"/>
                <a:gd name="T36" fmla="*/ 0 w 405"/>
                <a:gd name="T37" fmla="*/ 0 h 413"/>
                <a:gd name="T38" fmla="*/ 0 w 405"/>
                <a:gd name="T39" fmla="*/ 0 h 413"/>
                <a:gd name="T40" fmla="*/ 0 w 405"/>
                <a:gd name="T41" fmla="*/ 0 h 413"/>
                <a:gd name="T42" fmla="*/ 0 w 405"/>
                <a:gd name="T43" fmla="*/ 0 h 413"/>
                <a:gd name="T44" fmla="*/ 0 w 405"/>
                <a:gd name="T45" fmla="*/ 1 h 413"/>
                <a:gd name="T46" fmla="*/ 0 w 405"/>
                <a:gd name="T47" fmla="*/ 1 h 413"/>
                <a:gd name="T48" fmla="*/ 0 w 405"/>
                <a:gd name="T49" fmla="*/ 1 h 413"/>
                <a:gd name="T50" fmla="*/ 0 w 405"/>
                <a:gd name="T51" fmla="*/ 1 h 413"/>
                <a:gd name="T52" fmla="*/ 0 w 405"/>
                <a:gd name="T53" fmla="*/ 1 h 413"/>
                <a:gd name="T54" fmla="*/ 0 w 405"/>
                <a:gd name="T55" fmla="*/ 1 h 413"/>
                <a:gd name="T56" fmla="*/ 0 w 405"/>
                <a:gd name="T57" fmla="*/ 1 h 413"/>
                <a:gd name="T58" fmla="*/ 0 w 405"/>
                <a:gd name="T59" fmla="*/ 1 h 413"/>
                <a:gd name="T60" fmla="*/ 0 w 405"/>
                <a:gd name="T61" fmla="*/ 0 h 413"/>
                <a:gd name="T62" fmla="*/ 0 w 405"/>
                <a:gd name="T63" fmla="*/ 0 h 413"/>
                <a:gd name="T64" fmla="*/ 0 w 405"/>
                <a:gd name="T65" fmla="*/ 0 h 413"/>
                <a:gd name="T66" fmla="*/ 0 w 405"/>
                <a:gd name="T67" fmla="*/ 0 h 413"/>
                <a:gd name="T68" fmla="*/ 0 w 405"/>
                <a:gd name="T69" fmla="*/ 0 h 413"/>
                <a:gd name="T70" fmla="*/ 0 w 405"/>
                <a:gd name="T71" fmla="*/ 0 h 413"/>
                <a:gd name="T72" fmla="*/ 0 w 405"/>
                <a:gd name="T73" fmla="*/ 0 h 413"/>
                <a:gd name="T74" fmla="*/ 0 w 405"/>
                <a:gd name="T75" fmla="*/ 0 h 413"/>
                <a:gd name="T76" fmla="*/ 0 w 405"/>
                <a:gd name="T77" fmla="*/ 0 h 413"/>
                <a:gd name="T78" fmla="*/ 0 w 405"/>
                <a:gd name="T79" fmla="*/ 0 h 413"/>
                <a:gd name="T80" fmla="*/ 0 w 405"/>
                <a:gd name="T81" fmla="*/ 0 h 413"/>
                <a:gd name="T82" fmla="*/ 0 w 405"/>
                <a:gd name="T83" fmla="*/ 0 h 413"/>
                <a:gd name="T84" fmla="*/ 1 w 405"/>
                <a:gd name="T85" fmla="*/ 0 h 413"/>
                <a:gd name="T86" fmla="*/ 1 w 405"/>
                <a:gd name="T87" fmla="*/ 0 h 4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5" h="413">
                  <a:moveTo>
                    <a:pt x="338" y="26"/>
                  </a:moveTo>
                  <a:lnTo>
                    <a:pt x="373" y="40"/>
                  </a:lnTo>
                  <a:lnTo>
                    <a:pt x="389" y="63"/>
                  </a:lnTo>
                  <a:lnTo>
                    <a:pt x="398" y="77"/>
                  </a:lnTo>
                  <a:lnTo>
                    <a:pt x="405" y="88"/>
                  </a:lnTo>
                  <a:lnTo>
                    <a:pt x="396" y="97"/>
                  </a:lnTo>
                  <a:lnTo>
                    <a:pt x="379" y="108"/>
                  </a:lnTo>
                  <a:lnTo>
                    <a:pt x="335" y="101"/>
                  </a:lnTo>
                  <a:lnTo>
                    <a:pt x="303" y="101"/>
                  </a:lnTo>
                  <a:lnTo>
                    <a:pt x="281" y="90"/>
                  </a:lnTo>
                  <a:lnTo>
                    <a:pt x="249" y="83"/>
                  </a:lnTo>
                  <a:lnTo>
                    <a:pt x="220" y="81"/>
                  </a:lnTo>
                  <a:lnTo>
                    <a:pt x="186" y="83"/>
                  </a:lnTo>
                  <a:lnTo>
                    <a:pt x="235" y="88"/>
                  </a:lnTo>
                  <a:lnTo>
                    <a:pt x="260" y="94"/>
                  </a:lnTo>
                  <a:lnTo>
                    <a:pt x="277" y="101"/>
                  </a:lnTo>
                  <a:lnTo>
                    <a:pt x="281" y="104"/>
                  </a:lnTo>
                  <a:lnTo>
                    <a:pt x="269" y="108"/>
                  </a:lnTo>
                  <a:lnTo>
                    <a:pt x="260" y="118"/>
                  </a:lnTo>
                  <a:lnTo>
                    <a:pt x="242" y="108"/>
                  </a:lnTo>
                  <a:lnTo>
                    <a:pt x="228" y="105"/>
                  </a:lnTo>
                  <a:lnTo>
                    <a:pt x="199" y="99"/>
                  </a:lnTo>
                  <a:lnTo>
                    <a:pt x="189" y="99"/>
                  </a:lnTo>
                  <a:lnTo>
                    <a:pt x="219" y="110"/>
                  </a:lnTo>
                  <a:lnTo>
                    <a:pt x="240" y="120"/>
                  </a:lnTo>
                  <a:lnTo>
                    <a:pt x="253" y="128"/>
                  </a:lnTo>
                  <a:lnTo>
                    <a:pt x="242" y="138"/>
                  </a:lnTo>
                  <a:lnTo>
                    <a:pt x="219" y="130"/>
                  </a:lnTo>
                  <a:lnTo>
                    <a:pt x="199" y="126"/>
                  </a:lnTo>
                  <a:lnTo>
                    <a:pt x="235" y="144"/>
                  </a:lnTo>
                  <a:lnTo>
                    <a:pt x="247" y="153"/>
                  </a:lnTo>
                  <a:lnTo>
                    <a:pt x="251" y="170"/>
                  </a:lnTo>
                  <a:lnTo>
                    <a:pt x="258" y="179"/>
                  </a:lnTo>
                  <a:lnTo>
                    <a:pt x="235" y="168"/>
                  </a:lnTo>
                  <a:lnTo>
                    <a:pt x="215" y="165"/>
                  </a:lnTo>
                  <a:lnTo>
                    <a:pt x="182" y="163"/>
                  </a:lnTo>
                  <a:lnTo>
                    <a:pt x="231" y="177"/>
                  </a:lnTo>
                  <a:lnTo>
                    <a:pt x="261" y="189"/>
                  </a:lnTo>
                  <a:lnTo>
                    <a:pt x="281" y="200"/>
                  </a:lnTo>
                  <a:lnTo>
                    <a:pt x="283" y="215"/>
                  </a:lnTo>
                  <a:lnTo>
                    <a:pt x="260" y="204"/>
                  </a:lnTo>
                  <a:lnTo>
                    <a:pt x="226" y="193"/>
                  </a:lnTo>
                  <a:lnTo>
                    <a:pt x="211" y="193"/>
                  </a:lnTo>
                  <a:lnTo>
                    <a:pt x="247" y="205"/>
                  </a:lnTo>
                  <a:lnTo>
                    <a:pt x="275" y="217"/>
                  </a:lnTo>
                  <a:lnTo>
                    <a:pt x="285" y="227"/>
                  </a:lnTo>
                  <a:lnTo>
                    <a:pt x="281" y="238"/>
                  </a:lnTo>
                  <a:lnTo>
                    <a:pt x="260" y="229"/>
                  </a:lnTo>
                  <a:lnTo>
                    <a:pt x="239" y="221"/>
                  </a:lnTo>
                  <a:lnTo>
                    <a:pt x="197" y="219"/>
                  </a:lnTo>
                  <a:lnTo>
                    <a:pt x="180" y="221"/>
                  </a:lnTo>
                  <a:lnTo>
                    <a:pt x="141" y="223"/>
                  </a:lnTo>
                  <a:lnTo>
                    <a:pt x="95" y="217"/>
                  </a:lnTo>
                  <a:lnTo>
                    <a:pt x="122" y="227"/>
                  </a:lnTo>
                  <a:lnTo>
                    <a:pt x="170" y="236"/>
                  </a:lnTo>
                  <a:lnTo>
                    <a:pt x="161" y="252"/>
                  </a:lnTo>
                  <a:lnTo>
                    <a:pt x="125" y="244"/>
                  </a:lnTo>
                  <a:lnTo>
                    <a:pt x="93" y="232"/>
                  </a:lnTo>
                  <a:lnTo>
                    <a:pt x="70" y="221"/>
                  </a:lnTo>
                  <a:lnTo>
                    <a:pt x="112" y="252"/>
                  </a:lnTo>
                  <a:lnTo>
                    <a:pt x="139" y="260"/>
                  </a:lnTo>
                  <a:lnTo>
                    <a:pt x="161" y="267"/>
                  </a:lnTo>
                  <a:lnTo>
                    <a:pt x="159" y="285"/>
                  </a:lnTo>
                  <a:lnTo>
                    <a:pt x="125" y="279"/>
                  </a:lnTo>
                  <a:lnTo>
                    <a:pt x="101" y="271"/>
                  </a:lnTo>
                  <a:lnTo>
                    <a:pt x="116" y="283"/>
                  </a:lnTo>
                  <a:lnTo>
                    <a:pt x="144" y="290"/>
                  </a:lnTo>
                  <a:lnTo>
                    <a:pt x="159" y="292"/>
                  </a:lnTo>
                  <a:lnTo>
                    <a:pt x="159" y="328"/>
                  </a:lnTo>
                  <a:lnTo>
                    <a:pt x="127" y="315"/>
                  </a:lnTo>
                  <a:lnTo>
                    <a:pt x="103" y="306"/>
                  </a:lnTo>
                  <a:lnTo>
                    <a:pt x="129" y="326"/>
                  </a:lnTo>
                  <a:lnTo>
                    <a:pt x="162" y="340"/>
                  </a:lnTo>
                  <a:lnTo>
                    <a:pt x="161" y="356"/>
                  </a:lnTo>
                  <a:lnTo>
                    <a:pt x="142" y="376"/>
                  </a:lnTo>
                  <a:lnTo>
                    <a:pt x="125" y="354"/>
                  </a:lnTo>
                  <a:lnTo>
                    <a:pt x="103" y="328"/>
                  </a:lnTo>
                  <a:lnTo>
                    <a:pt x="89" y="303"/>
                  </a:lnTo>
                  <a:lnTo>
                    <a:pt x="103" y="342"/>
                  </a:lnTo>
                  <a:lnTo>
                    <a:pt x="116" y="356"/>
                  </a:lnTo>
                  <a:lnTo>
                    <a:pt x="139" y="385"/>
                  </a:lnTo>
                  <a:lnTo>
                    <a:pt x="122" y="404"/>
                  </a:lnTo>
                  <a:lnTo>
                    <a:pt x="97" y="381"/>
                  </a:lnTo>
                  <a:lnTo>
                    <a:pt x="79" y="354"/>
                  </a:lnTo>
                  <a:lnTo>
                    <a:pt x="61" y="326"/>
                  </a:lnTo>
                  <a:lnTo>
                    <a:pt x="77" y="368"/>
                  </a:lnTo>
                  <a:lnTo>
                    <a:pt x="93" y="386"/>
                  </a:lnTo>
                  <a:lnTo>
                    <a:pt x="108" y="406"/>
                  </a:lnTo>
                  <a:lnTo>
                    <a:pt x="95" y="413"/>
                  </a:lnTo>
                  <a:lnTo>
                    <a:pt x="61" y="385"/>
                  </a:lnTo>
                  <a:lnTo>
                    <a:pt x="30" y="340"/>
                  </a:lnTo>
                  <a:lnTo>
                    <a:pt x="19" y="306"/>
                  </a:lnTo>
                  <a:lnTo>
                    <a:pt x="10" y="247"/>
                  </a:lnTo>
                  <a:lnTo>
                    <a:pt x="6" y="204"/>
                  </a:lnTo>
                  <a:lnTo>
                    <a:pt x="0" y="153"/>
                  </a:lnTo>
                  <a:lnTo>
                    <a:pt x="35" y="163"/>
                  </a:lnTo>
                  <a:lnTo>
                    <a:pt x="72" y="177"/>
                  </a:lnTo>
                  <a:lnTo>
                    <a:pt x="129" y="191"/>
                  </a:lnTo>
                  <a:lnTo>
                    <a:pt x="79" y="170"/>
                  </a:lnTo>
                  <a:lnTo>
                    <a:pt x="59" y="159"/>
                  </a:lnTo>
                  <a:lnTo>
                    <a:pt x="23" y="146"/>
                  </a:lnTo>
                  <a:lnTo>
                    <a:pt x="4" y="142"/>
                  </a:lnTo>
                  <a:lnTo>
                    <a:pt x="4" y="116"/>
                  </a:lnTo>
                  <a:lnTo>
                    <a:pt x="8" y="83"/>
                  </a:lnTo>
                  <a:lnTo>
                    <a:pt x="54" y="90"/>
                  </a:lnTo>
                  <a:lnTo>
                    <a:pt x="84" y="99"/>
                  </a:lnTo>
                  <a:lnTo>
                    <a:pt x="120" y="116"/>
                  </a:lnTo>
                  <a:lnTo>
                    <a:pt x="87" y="90"/>
                  </a:lnTo>
                  <a:lnTo>
                    <a:pt x="48" y="79"/>
                  </a:lnTo>
                  <a:lnTo>
                    <a:pt x="10" y="70"/>
                  </a:lnTo>
                  <a:lnTo>
                    <a:pt x="19" y="44"/>
                  </a:lnTo>
                  <a:lnTo>
                    <a:pt x="30" y="28"/>
                  </a:lnTo>
                  <a:lnTo>
                    <a:pt x="65" y="18"/>
                  </a:lnTo>
                  <a:lnTo>
                    <a:pt x="99" y="26"/>
                  </a:lnTo>
                  <a:lnTo>
                    <a:pt x="129" y="48"/>
                  </a:lnTo>
                  <a:lnTo>
                    <a:pt x="108" y="23"/>
                  </a:lnTo>
                  <a:lnTo>
                    <a:pt x="77" y="9"/>
                  </a:lnTo>
                  <a:lnTo>
                    <a:pt x="112" y="4"/>
                  </a:lnTo>
                  <a:lnTo>
                    <a:pt x="139" y="2"/>
                  </a:lnTo>
                  <a:lnTo>
                    <a:pt x="176" y="7"/>
                  </a:lnTo>
                  <a:lnTo>
                    <a:pt x="202" y="25"/>
                  </a:lnTo>
                  <a:lnTo>
                    <a:pt x="242" y="32"/>
                  </a:lnTo>
                  <a:lnTo>
                    <a:pt x="215" y="21"/>
                  </a:lnTo>
                  <a:lnTo>
                    <a:pt x="195" y="7"/>
                  </a:lnTo>
                  <a:lnTo>
                    <a:pt x="182" y="0"/>
                  </a:lnTo>
                  <a:lnTo>
                    <a:pt x="222" y="2"/>
                  </a:lnTo>
                  <a:lnTo>
                    <a:pt x="258" y="4"/>
                  </a:lnTo>
                  <a:lnTo>
                    <a:pt x="279" y="13"/>
                  </a:lnTo>
                  <a:lnTo>
                    <a:pt x="300" y="34"/>
                  </a:lnTo>
                  <a:lnTo>
                    <a:pt x="318" y="61"/>
                  </a:lnTo>
                  <a:lnTo>
                    <a:pt x="309" y="30"/>
                  </a:lnTo>
                  <a:lnTo>
                    <a:pt x="287" y="9"/>
                  </a:lnTo>
                  <a:lnTo>
                    <a:pt x="338" y="26"/>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32" name="Group 120"/>
            <p:cNvGrpSpPr/>
            <p:nvPr/>
          </p:nvGrpSpPr>
          <p:grpSpPr bwMode="auto">
            <a:xfrm flipH="1">
              <a:off x="3595" y="2572"/>
              <a:ext cx="158" cy="95"/>
              <a:chOff x="2648" y="2214"/>
              <a:chExt cx="63" cy="39"/>
            </a:xfrm>
          </p:grpSpPr>
          <p:sp>
            <p:nvSpPr>
              <p:cNvPr id="54" name="Freeform 121"/>
              <p:cNvSpPr/>
              <p:nvPr/>
            </p:nvSpPr>
            <p:spPr bwMode="auto">
              <a:xfrm>
                <a:off x="2648" y="2214"/>
                <a:ext cx="63" cy="39"/>
              </a:xfrm>
              <a:custGeom>
                <a:avLst/>
                <a:gdLst>
                  <a:gd name="T0" fmla="*/ 0 w 443"/>
                  <a:gd name="T1" fmla="*/ 0 h 274"/>
                  <a:gd name="T2" fmla="*/ 0 w 443"/>
                  <a:gd name="T3" fmla="*/ 0 h 274"/>
                  <a:gd name="T4" fmla="*/ 0 w 443"/>
                  <a:gd name="T5" fmla="*/ 0 h 274"/>
                  <a:gd name="T6" fmla="*/ 0 w 443"/>
                  <a:gd name="T7" fmla="*/ 0 h 274"/>
                  <a:gd name="T8" fmla="*/ 0 w 443"/>
                  <a:gd name="T9" fmla="*/ 0 h 274"/>
                  <a:gd name="T10" fmla="*/ 0 w 443"/>
                  <a:gd name="T11" fmla="*/ 0 h 274"/>
                  <a:gd name="T12" fmla="*/ 0 w 443"/>
                  <a:gd name="T13" fmla="*/ 0 h 274"/>
                  <a:gd name="T14" fmla="*/ 0 w 443"/>
                  <a:gd name="T15" fmla="*/ 0 h 274"/>
                  <a:gd name="T16" fmla="*/ 0 w 443"/>
                  <a:gd name="T17" fmla="*/ 0 h 274"/>
                  <a:gd name="T18" fmla="*/ 0 w 443"/>
                  <a:gd name="T19" fmla="*/ 0 h 274"/>
                  <a:gd name="T20" fmla="*/ 0 w 443"/>
                  <a:gd name="T21" fmla="*/ 0 h 274"/>
                  <a:gd name="T22" fmla="*/ 0 w 443"/>
                  <a:gd name="T23" fmla="*/ 0 h 274"/>
                  <a:gd name="T24" fmla="*/ 0 w 443"/>
                  <a:gd name="T25" fmla="*/ 0 h 274"/>
                  <a:gd name="T26" fmla="*/ 0 w 443"/>
                  <a:gd name="T27" fmla="*/ 0 h 274"/>
                  <a:gd name="T28" fmla="*/ 0 w 443"/>
                  <a:gd name="T29" fmla="*/ 0 h 274"/>
                  <a:gd name="T30" fmla="*/ 0 w 443"/>
                  <a:gd name="T31" fmla="*/ 0 h 274"/>
                  <a:gd name="T32" fmla="*/ 0 w 443"/>
                  <a:gd name="T33" fmla="*/ 0 h 274"/>
                  <a:gd name="T34" fmla="*/ 0 w 443"/>
                  <a:gd name="T35" fmla="*/ 0 h 274"/>
                  <a:gd name="T36" fmla="*/ 0 w 443"/>
                  <a:gd name="T37" fmla="*/ 0 h 274"/>
                  <a:gd name="T38" fmla="*/ 0 w 443"/>
                  <a:gd name="T39" fmla="*/ 0 h 274"/>
                  <a:gd name="T40" fmla="*/ 0 w 443"/>
                  <a:gd name="T41" fmla="*/ 0 h 274"/>
                  <a:gd name="T42" fmla="*/ 0 w 443"/>
                  <a:gd name="T43" fmla="*/ 0 h 274"/>
                  <a:gd name="T44" fmla="*/ 0 w 443"/>
                  <a:gd name="T45" fmla="*/ 0 h 274"/>
                  <a:gd name="T46" fmla="*/ 0 w 443"/>
                  <a:gd name="T47" fmla="*/ 0 h 274"/>
                  <a:gd name="T48" fmla="*/ 0 w 443"/>
                  <a:gd name="T49" fmla="*/ 0 h 274"/>
                  <a:gd name="T50" fmla="*/ 0 w 443"/>
                  <a:gd name="T51" fmla="*/ 0 h 274"/>
                  <a:gd name="T52" fmla="*/ 0 w 443"/>
                  <a:gd name="T53" fmla="*/ 0 h 274"/>
                  <a:gd name="T54" fmla="*/ 0 w 443"/>
                  <a:gd name="T55" fmla="*/ 0 h 274"/>
                  <a:gd name="T56" fmla="*/ 0 w 443"/>
                  <a:gd name="T57" fmla="*/ 0 h 274"/>
                  <a:gd name="T58" fmla="*/ 0 w 443"/>
                  <a:gd name="T59" fmla="*/ 0 h 274"/>
                  <a:gd name="T60" fmla="*/ 0 w 443"/>
                  <a:gd name="T61" fmla="*/ 0 h 274"/>
                  <a:gd name="T62" fmla="*/ 0 w 443"/>
                  <a:gd name="T63" fmla="*/ 0 h 274"/>
                  <a:gd name="T64" fmla="*/ 0 w 443"/>
                  <a:gd name="T65" fmla="*/ 0 h 274"/>
                  <a:gd name="T66" fmla="*/ 0 w 443"/>
                  <a:gd name="T67" fmla="*/ 0 h 274"/>
                  <a:gd name="T68" fmla="*/ 0 w 443"/>
                  <a:gd name="T69" fmla="*/ 0 h 274"/>
                  <a:gd name="T70" fmla="*/ 0 w 443"/>
                  <a:gd name="T71" fmla="*/ 0 h 274"/>
                  <a:gd name="T72" fmla="*/ 0 w 443"/>
                  <a:gd name="T73" fmla="*/ 0 h 274"/>
                  <a:gd name="T74" fmla="*/ 0 w 443"/>
                  <a:gd name="T75" fmla="*/ 0 h 274"/>
                  <a:gd name="T76" fmla="*/ 0 w 443"/>
                  <a:gd name="T77" fmla="*/ 0 h 274"/>
                  <a:gd name="T78" fmla="*/ 0 w 443"/>
                  <a:gd name="T79" fmla="*/ 0 h 274"/>
                  <a:gd name="T80" fmla="*/ 0 w 443"/>
                  <a:gd name="T81" fmla="*/ 0 h 274"/>
                  <a:gd name="T82" fmla="*/ 0 w 443"/>
                  <a:gd name="T83" fmla="*/ 0 h 274"/>
                  <a:gd name="T84" fmla="*/ 0 w 443"/>
                  <a:gd name="T85" fmla="*/ 0 h 274"/>
                  <a:gd name="T86" fmla="*/ 0 w 443"/>
                  <a:gd name="T87" fmla="*/ 0 h 274"/>
                  <a:gd name="T88" fmla="*/ 0 w 443"/>
                  <a:gd name="T89" fmla="*/ 0 h 274"/>
                  <a:gd name="T90" fmla="*/ 0 w 443"/>
                  <a:gd name="T91" fmla="*/ 0 h 274"/>
                  <a:gd name="T92" fmla="*/ 0 w 443"/>
                  <a:gd name="T93" fmla="*/ 0 h 274"/>
                  <a:gd name="T94" fmla="*/ 0 w 443"/>
                  <a:gd name="T95" fmla="*/ 0 h 274"/>
                  <a:gd name="T96" fmla="*/ 0 w 443"/>
                  <a:gd name="T97" fmla="*/ 0 h 274"/>
                  <a:gd name="T98" fmla="*/ 0 w 443"/>
                  <a:gd name="T99" fmla="*/ 0 h 2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3" h="274">
                    <a:moveTo>
                      <a:pt x="0" y="163"/>
                    </a:moveTo>
                    <a:lnTo>
                      <a:pt x="55" y="151"/>
                    </a:lnTo>
                    <a:lnTo>
                      <a:pt x="75" y="147"/>
                    </a:lnTo>
                    <a:lnTo>
                      <a:pt x="87" y="135"/>
                    </a:lnTo>
                    <a:lnTo>
                      <a:pt x="100" y="117"/>
                    </a:lnTo>
                    <a:lnTo>
                      <a:pt x="127" y="92"/>
                    </a:lnTo>
                    <a:lnTo>
                      <a:pt x="176" y="51"/>
                    </a:lnTo>
                    <a:lnTo>
                      <a:pt x="184" y="37"/>
                    </a:lnTo>
                    <a:lnTo>
                      <a:pt x="197" y="25"/>
                    </a:lnTo>
                    <a:lnTo>
                      <a:pt x="223" y="21"/>
                    </a:lnTo>
                    <a:lnTo>
                      <a:pt x="300" y="8"/>
                    </a:lnTo>
                    <a:lnTo>
                      <a:pt x="321" y="0"/>
                    </a:lnTo>
                    <a:lnTo>
                      <a:pt x="341" y="10"/>
                    </a:lnTo>
                    <a:lnTo>
                      <a:pt x="351" y="18"/>
                    </a:lnTo>
                    <a:lnTo>
                      <a:pt x="396" y="33"/>
                    </a:lnTo>
                    <a:lnTo>
                      <a:pt x="414" y="40"/>
                    </a:lnTo>
                    <a:lnTo>
                      <a:pt x="420" y="47"/>
                    </a:lnTo>
                    <a:lnTo>
                      <a:pt x="429" y="73"/>
                    </a:lnTo>
                    <a:lnTo>
                      <a:pt x="433" y="86"/>
                    </a:lnTo>
                    <a:lnTo>
                      <a:pt x="437" y="94"/>
                    </a:lnTo>
                    <a:lnTo>
                      <a:pt x="443" y="107"/>
                    </a:lnTo>
                    <a:lnTo>
                      <a:pt x="443" y="116"/>
                    </a:lnTo>
                    <a:lnTo>
                      <a:pt x="434" y="123"/>
                    </a:lnTo>
                    <a:lnTo>
                      <a:pt x="416" y="122"/>
                    </a:lnTo>
                    <a:lnTo>
                      <a:pt x="387" y="109"/>
                    </a:lnTo>
                    <a:lnTo>
                      <a:pt x="351" y="102"/>
                    </a:lnTo>
                    <a:lnTo>
                      <a:pt x="317" y="107"/>
                    </a:lnTo>
                    <a:lnTo>
                      <a:pt x="353" y="115"/>
                    </a:lnTo>
                    <a:lnTo>
                      <a:pt x="376" y="123"/>
                    </a:lnTo>
                    <a:lnTo>
                      <a:pt x="405" y="135"/>
                    </a:lnTo>
                    <a:lnTo>
                      <a:pt x="412" y="145"/>
                    </a:lnTo>
                    <a:lnTo>
                      <a:pt x="412" y="155"/>
                    </a:lnTo>
                    <a:lnTo>
                      <a:pt x="401" y="163"/>
                    </a:lnTo>
                    <a:lnTo>
                      <a:pt x="388" y="161"/>
                    </a:lnTo>
                    <a:lnTo>
                      <a:pt x="349" y="151"/>
                    </a:lnTo>
                    <a:lnTo>
                      <a:pt x="313" y="149"/>
                    </a:lnTo>
                    <a:lnTo>
                      <a:pt x="286" y="151"/>
                    </a:lnTo>
                    <a:lnTo>
                      <a:pt x="270" y="161"/>
                    </a:lnTo>
                    <a:lnTo>
                      <a:pt x="252" y="180"/>
                    </a:lnTo>
                    <a:lnTo>
                      <a:pt x="238" y="200"/>
                    </a:lnTo>
                    <a:lnTo>
                      <a:pt x="224" y="220"/>
                    </a:lnTo>
                    <a:lnTo>
                      <a:pt x="211" y="236"/>
                    </a:lnTo>
                    <a:lnTo>
                      <a:pt x="190" y="251"/>
                    </a:lnTo>
                    <a:lnTo>
                      <a:pt x="170" y="255"/>
                    </a:lnTo>
                    <a:lnTo>
                      <a:pt x="147" y="257"/>
                    </a:lnTo>
                    <a:lnTo>
                      <a:pt x="121" y="255"/>
                    </a:lnTo>
                    <a:lnTo>
                      <a:pt x="100" y="253"/>
                    </a:lnTo>
                    <a:lnTo>
                      <a:pt x="73" y="260"/>
                    </a:lnTo>
                    <a:lnTo>
                      <a:pt x="0" y="274"/>
                    </a:lnTo>
                    <a:lnTo>
                      <a:pt x="0" y="163"/>
                    </a:lnTo>
                    <a:close/>
                  </a:path>
                </a:pathLst>
              </a:custGeom>
              <a:solidFill>
                <a:srgbClr val="FFC080"/>
              </a:solidFill>
              <a:ln w="1588">
                <a:solidFill>
                  <a:srgbClr val="402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5" name="Freeform 122"/>
              <p:cNvSpPr/>
              <p:nvPr/>
            </p:nvSpPr>
            <p:spPr bwMode="auto">
              <a:xfrm>
                <a:off x="2688" y="2221"/>
                <a:ext cx="20" cy="5"/>
              </a:xfrm>
              <a:custGeom>
                <a:avLst/>
                <a:gdLst>
                  <a:gd name="T0" fmla="*/ 0 w 141"/>
                  <a:gd name="T1" fmla="*/ 0 h 32"/>
                  <a:gd name="T2" fmla="*/ 0 w 141"/>
                  <a:gd name="T3" fmla="*/ 0 h 32"/>
                  <a:gd name="T4" fmla="*/ 0 w 141"/>
                  <a:gd name="T5" fmla="*/ 0 h 32"/>
                  <a:gd name="T6" fmla="*/ 0 w 141"/>
                  <a:gd name="T7" fmla="*/ 0 h 32"/>
                  <a:gd name="T8" fmla="*/ 0 w 141"/>
                  <a:gd name="T9" fmla="*/ 0 h 32"/>
                  <a:gd name="T10" fmla="*/ 0 w 141"/>
                  <a:gd name="T11" fmla="*/ 0 h 32"/>
                  <a:gd name="T12" fmla="*/ 0 w 141"/>
                  <a:gd name="T13" fmla="*/ 0 h 32"/>
                  <a:gd name="T14" fmla="*/ 0 w 141"/>
                  <a:gd name="T15" fmla="*/ 0 h 32"/>
                  <a:gd name="T16" fmla="*/ 0 w 141"/>
                  <a:gd name="T17" fmla="*/ 0 h 32"/>
                  <a:gd name="T18" fmla="*/ 0 w 141"/>
                  <a:gd name="T19" fmla="*/ 0 h 32"/>
                  <a:gd name="T20" fmla="*/ 0 w 141"/>
                  <a:gd name="T21" fmla="*/ 0 h 32"/>
                  <a:gd name="T22" fmla="*/ 0 w 141"/>
                  <a:gd name="T23" fmla="*/ 0 h 32"/>
                  <a:gd name="T24" fmla="*/ 0 w 141"/>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32">
                    <a:moveTo>
                      <a:pt x="141" y="32"/>
                    </a:moveTo>
                    <a:lnTo>
                      <a:pt x="117" y="21"/>
                    </a:lnTo>
                    <a:lnTo>
                      <a:pt x="97" y="18"/>
                    </a:lnTo>
                    <a:lnTo>
                      <a:pt x="74" y="11"/>
                    </a:lnTo>
                    <a:lnTo>
                      <a:pt x="54" y="6"/>
                    </a:lnTo>
                    <a:lnTo>
                      <a:pt x="22" y="9"/>
                    </a:lnTo>
                    <a:lnTo>
                      <a:pt x="0" y="11"/>
                    </a:lnTo>
                    <a:lnTo>
                      <a:pt x="33" y="4"/>
                    </a:lnTo>
                    <a:lnTo>
                      <a:pt x="61" y="0"/>
                    </a:lnTo>
                    <a:lnTo>
                      <a:pt x="97" y="15"/>
                    </a:lnTo>
                    <a:lnTo>
                      <a:pt x="117" y="17"/>
                    </a:lnTo>
                    <a:lnTo>
                      <a:pt x="139" y="27"/>
                    </a:lnTo>
                    <a:lnTo>
                      <a:pt x="141" y="3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6" name="Freeform 123"/>
              <p:cNvSpPr/>
              <p:nvPr/>
            </p:nvSpPr>
            <p:spPr bwMode="auto">
              <a:xfrm>
                <a:off x="2680" y="2216"/>
                <a:ext cx="17" cy="3"/>
              </a:xfrm>
              <a:custGeom>
                <a:avLst/>
                <a:gdLst>
                  <a:gd name="T0" fmla="*/ 0 w 119"/>
                  <a:gd name="T1" fmla="*/ 0 h 22"/>
                  <a:gd name="T2" fmla="*/ 0 w 119"/>
                  <a:gd name="T3" fmla="*/ 0 h 22"/>
                  <a:gd name="T4" fmla="*/ 0 w 119"/>
                  <a:gd name="T5" fmla="*/ 0 h 22"/>
                  <a:gd name="T6" fmla="*/ 0 w 119"/>
                  <a:gd name="T7" fmla="*/ 0 h 22"/>
                  <a:gd name="T8" fmla="*/ 0 w 119"/>
                  <a:gd name="T9" fmla="*/ 0 h 22"/>
                  <a:gd name="T10" fmla="*/ 0 w 119"/>
                  <a:gd name="T11" fmla="*/ 0 h 22"/>
                  <a:gd name="T12" fmla="*/ 0 w 119"/>
                  <a:gd name="T13" fmla="*/ 0 h 22"/>
                  <a:gd name="T14" fmla="*/ 0 w 119"/>
                  <a:gd name="T15" fmla="*/ 0 h 22"/>
                  <a:gd name="T16" fmla="*/ 0 w 119"/>
                  <a:gd name="T17" fmla="*/ 0 h 22"/>
                  <a:gd name="T18" fmla="*/ 0 w 119"/>
                  <a:gd name="T19" fmla="*/ 0 h 22"/>
                  <a:gd name="T20" fmla="*/ 0 w 119"/>
                  <a:gd name="T21" fmla="*/ 0 h 22"/>
                  <a:gd name="T22" fmla="*/ 0 w 119"/>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9" h="22">
                    <a:moveTo>
                      <a:pt x="86" y="0"/>
                    </a:moveTo>
                    <a:lnTo>
                      <a:pt x="100" y="1"/>
                    </a:lnTo>
                    <a:lnTo>
                      <a:pt x="119" y="7"/>
                    </a:lnTo>
                    <a:lnTo>
                      <a:pt x="106" y="6"/>
                    </a:lnTo>
                    <a:lnTo>
                      <a:pt x="88" y="3"/>
                    </a:lnTo>
                    <a:lnTo>
                      <a:pt x="49" y="13"/>
                    </a:lnTo>
                    <a:lnTo>
                      <a:pt x="28" y="18"/>
                    </a:lnTo>
                    <a:lnTo>
                      <a:pt x="4" y="22"/>
                    </a:lnTo>
                    <a:lnTo>
                      <a:pt x="0" y="18"/>
                    </a:lnTo>
                    <a:lnTo>
                      <a:pt x="26" y="14"/>
                    </a:lnTo>
                    <a:lnTo>
                      <a:pt x="57" y="7"/>
                    </a:lnTo>
                    <a:lnTo>
                      <a:pt x="8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7" name="Freeform 124"/>
              <p:cNvSpPr/>
              <p:nvPr/>
            </p:nvSpPr>
            <p:spPr bwMode="auto">
              <a:xfrm>
                <a:off x="2687" y="2228"/>
                <a:ext cx="7" cy="2"/>
              </a:xfrm>
              <a:custGeom>
                <a:avLst/>
                <a:gdLst>
                  <a:gd name="T0" fmla="*/ 0 w 48"/>
                  <a:gd name="T1" fmla="*/ 0 h 11"/>
                  <a:gd name="T2" fmla="*/ 0 w 48"/>
                  <a:gd name="T3" fmla="*/ 0 h 11"/>
                  <a:gd name="T4" fmla="*/ 0 w 48"/>
                  <a:gd name="T5" fmla="*/ 0 h 11"/>
                  <a:gd name="T6" fmla="*/ 0 w 48"/>
                  <a:gd name="T7" fmla="*/ 0 h 11"/>
                  <a:gd name="T8" fmla="*/ 0 w 48"/>
                  <a:gd name="T9" fmla="*/ 0 h 11"/>
                  <a:gd name="T10" fmla="*/ 0 w 48"/>
                  <a:gd name="T11" fmla="*/ 0 h 11"/>
                  <a:gd name="T12" fmla="*/ 0 w 48"/>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11">
                    <a:moveTo>
                      <a:pt x="48" y="5"/>
                    </a:moveTo>
                    <a:lnTo>
                      <a:pt x="42" y="11"/>
                    </a:lnTo>
                    <a:lnTo>
                      <a:pt x="25" y="8"/>
                    </a:lnTo>
                    <a:lnTo>
                      <a:pt x="6" y="8"/>
                    </a:lnTo>
                    <a:lnTo>
                      <a:pt x="0" y="0"/>
                    </a:lnTo>
                    <a:lnTo>
                      <a:pt x="14" y="3"/>
                    </a:lnTo>
                    <a:lnTo>
                      <a:pt x="48"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8" name="Freeform 125"/>
              <p:cNvSpPr/>
              <p:nvPr/>
            </p:nvSpPr>
            <p:spPr bwMode="auto">
              <a:xfrm>
                <a:off x="2707" y="2227"/>
                <a:ext cx="2" cy="3"/>
              </a:xfrm>
              <a:custGeom>
                <a:avLst/>
                <a:gdLst>
                  <a:gd name="T0" fmla="*/ 0 w 10"/>
                  <a:gd name="T1" fmla="*/ 0 h 21"/>
                  <a:gd name="T2" fmla="*/ 0 w 10"/>
                  <a:gd name="T3" fmla="*/ 0 h 21"/>
                  <a:gd name="T4" fmla="*/ 0 w 10"/>
                  <a:gd name="T5" fmla="*/ 0 h 21"/>
                  <a:gd name="T6" fmla="*/ 0 w 10"/>
                  <a:gd name="T7" fmla="*/ 0 h 21"/>
                  <a:gd name="T8" fmla="*/ 0 w 10"/>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1">
                    <a:moveTo>
                      <a:pt x="0" y="0"/>
                    </a:moveTo>
                    <a:lnTo>
                      <a:pt x="0" y="6"/>
                    </a:lnTo>
                    <a:lnTo>
                      <a:pt x="2" y="16"/>
                    </a:lnTo>
                    <a:lnTo>
                      <a:pt x="10" y="2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9" name="Freeform 126"/>
              <p:cNvSpPr/>
              <p:nvPr/>
            </p:nvSpPr>
            <p:spPr bwMode="auto">
              <a:xfrm>
                <a:off x="2702" y="2234"/>
                <a:ext cx="2" cy="1"/>
              </a:xfrm>
              <a:custGeom>
                <a:avLst/>
                <a:gdLst>
                  <a:gd name="T0" fmla="*/ 0 w 9"/>
                  <a:gd name="T1" fmla="*/ 0 h 11"/>
                  <a:gd name="T2" fmla="*/ 0 w 9"/>
                  <a:gd name="T3" fmla="*/ 0 h 11"/>
                  <a:gd name="T4" fmla="*/ 0 w 9"/>
                  <a:gd name="T5" fmla="*/ 0 h 11"/>
                  <a:gd name="T6" fmla="*/ 0 w 9"/>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1">
                    <a:moveTo>
                      <a:pt x="0" y="0"/>
                    </a:moveTo>
                    <a:lnTo>
                      <a:pt x="2" y="6"/>
                    </a:lnTo>
                    <a:lnTo>
                      <a:pt x="9" y="1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0" name="Freeform 127"/>
              <p:cNvSpPr/>
              <p:nvPr/>
            </p:nvSpPr>
            <p:spPr bwMode="auto">
              <a:xfrm>
                <a:off x="2678" y="2224"/>
                <a:ext cx="3" cy="4"/>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7">
                    <a:moveTo>
                      <a:pt x="23" y="0"/>
                    </a:moveTo>
                    <a:lnTo>
                      <a:pt x="19" y="8"/>
                    </a:lnTo>
                    <a:lnTo>
                      <a:pt x="19" y="15"/>
                    </a:lnTo>
                    <a:lnTo>
                      <a:pt x="0" y="27"/>
                    </a:lnTo>
                    <a:lnTo>
                      <a:pt x="23"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1" name="Freeform 128"/>
              <p:cNvSpPr/>
              <p:nvPr/>
            </p:nvSpPr>
            <p:spPr bwMode="auto">
              <a:xfrm>
                <a:off x="2665" y="2224"/>
                <a:ext cx="10" cy="10"/>
              </a:xfrm>
              <a:custGeom>
                <a:avLst/>
                <a:gdLst>
                  <a:gd name="T0" fmla="*/ 0 w 71"/>
                  <a:gd name="T1" fmla="*/ 0 h 73"/>
                  <a:gd name="T2" fmla="*/ 0 w 71"/>
                  <a:gd name="T3" fmla="*/ 0 h 73"/>
                  <a:gd name="T4" fmla="*/ 0 w 71"/>
                  <a:gd name="T5" fmla="*/ 0 h 73"/>
                  <a:gd name="T6" fmla="*/ 0 w 71"/>
                  <a:gd name="T7" fmla="*/ 0 h 73"/>
                  <a:gd name="T8" fmla="*/ 0 w 71"/>
                  <a:gd name="T9" fmla="*/ 0 h 73"/>
                  <a:gd name="T10" fmla="*/ 0 w 71"/>
                  <a:gd name="T11" fmla="*/ 0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73">
                    <a:moveTo>
                      <a:pt x="71" y="0"/>
                    </a:moveTo>
                    <a:lnTo>
                      <a:pt x="59" y="22"/>
                    </a:lnTo>
                    <a:lnTo>
                      <a:pt x="44" y="41"/>
                    </a:lnTo>
                    <a:lnTo>
                      <a:pt x="0" y="73"/>
                    </a:lnTo>
                    <a:lnTo>
                      <a:pt x="41" y="34"/>
                    </a:lnTo>
                    <a:lnTo>
                      <a:pt x="7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2" name="Freeform 129"/>
              <p:cNvSpPr/>
              <p:nvPr/>
            </p:nvSpPr>
            <p:spPr bwMode="auto">
              <a:xfrm>
                <a:off x="2660" y="2238"/>
                <a:ext cx="2" cy="8"/>
              </a:xfrm>
              <a:custGeom>
                <a:avLst/>
                <a:gdLst>
                  <a:gd name="T0" fmla="*/ 0 w 16"/>
                  <a:gd name="T1" fmla="*/ 0 h 53"/>
                  <a:gd name="T2" fmla="*/ 0 w 16"/>
                  <a:gd name="T3" fmla="*/ 0 h 53"/>
                  <a:gd name="T4" fmla="*/ 0 w 16"/>
                  <a:gd name="T5" fmla="*/ 0 h 53"/>
                  <a:gd name="T6" fmla="*/ 0 w 16"/>
                  <a:gd name="T7" fmla="*/ 0 h 53"/>
                  <a:gd name="T8" fmla="*/ 0 w 16"/>
                  <a:gd name="T9" fmla="*/ 0 h 53"/>
                  <a:gd name="T10" fmla="*/ 0 w 16"/>
                  <a:gd name="T11" fmla="*/ 0 h 53"/>
                  <a:gd name="T12" fmla="*/ 0 w 16"/>
                  <a:gd name="T13" fmla="*/ 0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53">
                    <a:moveTo>
                      <a:pt x="0" y="0"/>
                    </a:moveTo>
                    <a:lnTo>
                      <a:pt x="10" y="19"/>
                    </a:lnTo>
                    <a:lnTo>
                      <a:pt x="13" y="37"/>
                    </a:lnTo>
                    <a:lnTo>
                      <a:pt x="14" y="53"/>
                    </a:lnTo>
                    <a:lnTo>
                      <a:pt x="16" y="30"/>
                    </a:lnTo>
                    <a:lnTo>
                      <a:pt x="14"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3" name="Freeform 130"/>
              <p:cNvSpPr/>
              <p:nvPr/>
            </p:nvSpPr>
            <p:spPr bwMode="auto">
              <a:xfrm>
                <a:off x="2684" y="2231"/>
                <a:ext cx="1" cy="2"/>
              </a:xfrm>
              <a:custGeom>
                <a:avLst/>
                <a:gdLst>
                  <a:gd name="T0" fmla="*/ 0 w 8"/>
                  <a:gd name="T1" fmla="*/ 0 h 19"/>
                  <a:gd name="T2" fmla="*/ 0 w 8"/>
                  <a:gd name="T3" fmla="*/ 0 h 19"/>
                  <a:gd name="T4" fmla="*/ 0 w 8"/>
                  <a:gd name="T5" fmla="*/ 0 h 19"/>
                  <a:gd name="T6" fmla="*/ 0 w 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9">
                    <a:moveTo>
                      <a:pt x="2" y="0"/>
                    </a:moveTo>
                    <a:lnTo>
                      <a:pt x="0" y="8"/>
                    </a:lnTo>
                    <a:lnTo>
                      <a:pt x="8" y="19"/>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33" name="Group 131"/>
            <p:cNvGrpSpPr/>
            <p:nvPr/>
          </p:nvGrpSpPr>
          <p:grpSpPr bwMode="auto">
            <a:xfrm flipH="1">
              <a:off x="3730" y="2363"/>
              <a:ext cx="365" cy="408"/>
              <a:chOff x="2511" y="2128"/>
              <a:chExt cx="146" cy="168"/>
            </a:xfrm>
          </p:grpSpPr>
          <p:sp>
            <p:nvSpPr>
              <p:cNvPr id="40" name="Freeform 132"/>
              <p:cNvSpPr/>
              <p:nvPr/>
            </p:nvSpPr>
            <p:spPr bwMode="auto">
              <a:xfrm>
                <a:off x="2590" y="2128"/>
                <a:ext cx="5" cy="4"/>
              </a:xfrm>
              <a:custGeom>
                <a:avLst/>
                <a:gdLst>
                  <a:gd name="T0" fmla="*/ 0 w 32"/>
                  <a:gd name="T1" fmla="*/ 0 h 23"/>
                  <a:gd name="T2" fmla="*/ 0 w 32"/>
                  <a:gd name="T3" fmla="*/ 0 h 23"/>
                  <a:gd name="T4" fmla="*/ 0 w 32"/>
                  <a:gd name="T5" fmla="*/ 0 h 23"/>
                  <a:gd name="T6" fmla="*/ 0 w 32"/>
                  <a:gd name="T7" fmla="*/ 0 h 23"/>
                  <a:gd name="T8" fmla="*/ 0 w 32"/>
                  <a:gd name="T9" fmla="*/ 0 h 23"/>
                  <a:gd name="T10" fmla="*/ 0 w 32"/>
                  <a:gd name="T11" fmla="*/ 0 h 23"/>
                  <a:gd name="T12" fmla="*/ 0 w 32"/>
                  <a:gd name="T13" fmla="*/ 0 h 23"/>
                  <a:gd name="T14" fmla="*/ 0 w 32"/>
                  <a:gd name="T15" fmla="*/ 0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23">
                    <a:moveTo>
                      <a:pt x="32" y="0"/>
                    </a:moveTo>
                    <a:lnTo>
                      <a:pt x="23" y="7"/>
                    </a:lnTo>
                    <a:lnTo>
                      <a:pt x="14" y="10"/>
                    </a:lnTo>
                    <a:lnTo>
                      <a:pt x="5" y="15"/>
                    </a:lnTo>
                    <a:lnTo>
                      <a:pt x="0" y="23"/>
                    </a:lnTo>
                    <a:lnTo>
                      <a:pt x="8" y="20"/>
                    </a:lnTo>
                    <a:lnTo>
                      <a:pt x="23" y="16"/>
                    </a:lnTo>
                    <a:lnTo>
                      <a:pt x="3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1" name="Freeform 133"/>
              <p:cNvSpPr/>
              <p:nvPr/>
            </p:nvSpPr>
            <p:spPr bwMode="auto">
              <a:xfrm>
                <a:off x="2592" y="2134"/>
                <a:ext cx="2" cy="2"/>
              </a:xfrm>
              <a:custGeom>
                <a:avLst/>
                <a:gdLst>
                  <a:gd name="T0" fmla="*/ 0 w 8"/>
                  <a:gd name="T1" fmla="*/ 0 h 15"/>
                  <a:gd name="T2" fmla="*/ 0 w 8"/>
                  <a:gd name="T3" fmla="*/ 0 h 15"/>
                  <a:gd name="T4" fmla="*/ 0 w 8"/>
                  <a:gd name="T5" fmla="*/ 0 h 15"/>
                  <a:gd name="T6" fmla="*/ 0 w 8"/>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5">
                    <a:moveTo>
                      <a:pt x="8" y="0"/>
                    </a:moveTo>
                    <a:lnTo>
                      <a:pt x="0" y="0"/>
                    </a:lnTo>
                    <a:lnTo>
                      <a:pt x="0" y="15"/>
                    </a:lnTo>
                    <a:lnTo>
                      <a:pt x="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2" name="Freeform 134"/>
              <p:cNvSpPr/>
              <p:nvPr/>
            </p:nvSpPr>
            <p:spPr bwMode="auto">
              <a:xfrm>
                <a:off x="2574" y="2150"/>
                <a:ext cx="39" cy="99"/>
              </a:xfrm>
              <a:custGeom>
                <a:avLst/>
                <a:gdLst>
                  <a:gd name="T0" fmla="*/ 0 w 274"/>
                  <a:gd name="T1" fmla="*/ 0 h 693"/>
                  <a:gd name="T2" fmla="*/ 0 w 274"/>
                  <a:gd name="T3" fmla="*/ 0 h 693"/>
                  <a:gd name="T4" fmla="*/ 0 w 274"/>
                  <a:gd name="T5" fmla="*/ 0 h 693"/>
                  <a:gd name="T6" fmla="*/ 0 w 274"/>
                  <a:gd name="T7" fmla="*/ 0 h 693"/>
                  <a:gd name="T8" fmla="*/ 0 w 274"/>
                  <a:gd name="T9" fmla="*/ 0 h 693"/>
                  <a:gd name="T10" fmla="*/ 0 w 274"/>
                  <a:gd name="T11" fmla="*/ 0 h 693"/>
                  <a:gd name="T12" fmla="*/ 0 w 274"/>
                  <a:gd name="T13" fmla="*/ 0 h 693"/>
                  <a:gd name="T14" fmla="*/ 0 w 274"/>
                  <a:gd name="T15" fmla="*/ 0 h 693"/>
                  <a:gd name="T16" fmla="*/ 0 w 274"/>
                  <a:gd name="T17" fmla="*/ 0 h 693"/>
                  <a:gd name="T18" fmla="*/ 0 w 274"/>
                  <a:gd name="T19" fmla="*/ 0 h 6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693">
                    <a:moveTo>
                      <a:pt x="40" y="0"/>
                    </a:moveTo>
                    <a:lnTo>
                      <a:pt x="66" y="29"/>
                    </a:lnTo>
                    <a:lnTo>
                      <a:pt x="74" y="70"/>
                    </a:lnTo>
                    <a:lnTo>
                      <a:pt x="113" y="110"/>
                    </a:lnTo>
                    <a:lnTo>
                      <a:pt x="194" y="296"/>
                    </a:lnTo>
                    <a:lnTo>
                      <a:pt x="239" y="466"/>
                    </a:lnTo>
                    <a:lnTo>
                      <a:pt x="274" y="693"/>
                    </a:lnTo>
                    <a:lnTo>
                      <a:pt x="161" y="592"/>
                    </a:lnTo>
                    <a:lnTo>
                      <a:pt x="0" y="90"/>
                    </a:lnTo>
                    <a:lnTo>
                      <a:pt x="40" y="0"/>
                    </a:lnTo>
                    <a:close/>
                  </a:path>
                </a:pathLst>
              </a:custGeom>
              <a:solidFill>
                <a:srgbClr val="40000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3" name="Freeform 135"/>
              <p:cNvSpPr/>
              <p:nvPr/>
            </p:nvSpPr>
            <p:spPr bwMode="auto">
              <a:xfrm>
                <a:off x="2511" y="2131"/>
                <a:ext cx="146" cy="165"/>
              </a:xfrm>
              <a:custGeom>
                <a:avLst/>
                <a:gdLst>
                  <a:gd name="T0" fmla="*/ 0 w 1023"/>
                  <a:gd name="T1" fmla="*/ 0 h 1154"/>
                  <a:gd name="T2" fmla="*/ 0 w 1023"/>
                  <a:gd name="T3" fmla="*/ 0 h 1154"/>
                  <a:gd name="T4" fmla="*/ 0 w 1023"/>
                  <a:gd name="T5" fmla="*/ 0 h 1154"/>
                  <a:gd name="T6" fmla="*/ 0 w 1023"/>
                  <a:gd name="T7" fmla="*/ 0 h 1154"/>
                  <a:gd name="T8" fmla="*/ 0 w 1023"/>
                  <a:gd name="T9" fmla="*/ 0 h 1154"/>
                  <a:gd name="T10" fmla="*/ 0 w 1023"/>
                  <a:gd name="T11" fmla="*/ 0 h 1154"/>
                  <a:gd name="T12" fmla="*/ 0 w 1023"/>
                  <a:gd name="T13" fmla="*/ 0 h 1154"/>
                  <a:gd name="T14" fmla="*/ 0 w 1023"/>
                  <a:gd name="T15" fmla="*/ 0 h 1154"/>
                  <a:gd name="T16" fmla="*/ 0 w 1023"/>
                  <a:gd name="T17" fmla="*/ 0 h 1154"/>
                  <a:gd name="T18" fmla="*/ 0 w 1023"/>
                  <a:gd name="T19" fmla="*/ 0 h 1154"/>
                  <a:gd name="T20" fmla="*/ 0 w 1023"/>
                  <a:gd name="T21" fmla="*/ 0 h 1154"/>
                  <a:gd name="T22" fmla="*/ 0 w 1023"/>
                  <a:gd name="T23" fmla="*/ 0 h 1154"/>
                  <a:gd name="T24" fmla="*/ 0 w 1023"/>
                  <a:gd name="T25" fmla="*/ 0 h 1154"/>
                  <a:gd name="T26" fmla="*/ 0 w 1023"/>
                  <a:gd name="T27" fmla="*/ 0 h 1154"/>
                  <a:gd name="T28" fmla="*/ 0 w 1023"/>
                  <a:gd name="T29" fmla="*/ 0 h 1154"/>
                  <a:gd name="T30" fmla="*/ 0 w 1023"/>
                  <a:gd name="T31" fmla="*/ 0 h 1154"/>
                  <a:gd name="T32" fmla="*/ 0 w 1023"/>
                  <a:gd name="T33" fmla="*/ 0 h 1154"/>
                  <a:gd name="T34" fmla="*/ 0 w 1023"/>
                  <a:gd name="T35" fmla="*/ 0 h 1154"/>
                  <a:gd name="T36" fmla="*/ 0 w 1023"/>
                  <a:gd name="T37" fmla="*/ 0 h 1154"/>
                  <a:gd name="T38" fmla="*/ 0 w 1023"/>
                  <a:gd name="T39" fmla="*/ 0 h 1154"/>
                  <a:gd name="T40" fmla="*/ 0 w 1023"/>
                  <a:gd name="T41" fmla="*/ 0 h 1154"/>
                  <a:gd name="T42" fmla="*/ 0 w 1023"/>
                  <a:gd name="T43" fmla="*/ 0 h 1154"/>
                  <a:gd name="T44" fmla="*/ 0 w 1023"/>
                  <a:gd name="T45" fmla="*/ 0 h 1154"/>
                  <a:gd name="T46" fmla="*/ 0 w 1023"/>
                  <a:gd name="T47" fmla="*/ 0 h 1154"/>
                  <a:gd name="T48" fmla="*/ 0 w 1023"/>
                  <a:gd name="T49" fmla="*/ 0 h 1154"/>
                  <a:gd name="T50" fmla="*/ 0 w 1023"/>
                  <a:gd name="T51" fmla="*/ 0 h 1154"/>
                  <a:gd name="T52" fmla="*/ 0 w 1023"/>
                  <a:gd name="T53" fmla="*/ 0 h 1154"/>
                  <a:gd name="T54" fmla="*/ 0 w 1023"/>
                  <a:gd name="T55" fmla="*/ 0 h 1154"/>
                  <a:gd name="T56" fmla="*/ 0 w 1023"/>
                  <a:gd name="T57" fmla="*/ 0 h 1154"/>
                  <a:gd name="T58" fmla="*/ 0 w 1023"/>
                  <a:gd name="T59" fmla="*/ 0 h 1154"/>
                  <a:gd name="T60" fmla="*/ 0 w 1023"/>
                  <a:gd name="T61" fmla="*/ 0 h 1154"/>
                  <a:gd name="T62" fmla="*/ 0 w 1023"/>
                  <a:gd name="T63" fmla="*/ 0 h 1154"/>
                  <a:gd name="T64" fmla="*/ 0 w 1023"/>
                  <a:gd name="T65" fmla="*/ 0 h 1154"/>
                  <a:gd name="T66" fmla="*/ 0 w 1023"/>
                  <a:gd name="T67" fmla="*/ 0 h 1154"/>
                  <a:gd name="T68" fmla="*/ 0 w 1023"/>
                  <a:gd name="T69" fmla="*/ 0 h 1154"/>
                  <a:gd name="T70" fmla="*/ 0 w 1023"/>
                  <a:gd name="T71" fmla="*/ 0 h 1154"/>
                  <a:gd name="T72" fmla="*/ 0 w 1023"/>
                  <a:gd name="T73" fmla="*/ 0 h 1154"/>
                  <a:gd name="T74" fmla="*/ 0 w 1023"/>
                  <a:gd name="T75" fmla="*/ 0 h 1154"/>
                  <a:gd name="T76" fmla="*/ 0 w 1023"/>
                  <a:gd name="T77" fmla="*/ 0 h 1154"/>
                  <a:gd name="T78" fmla="*/ 0 w 1023"/>
                  <a:gd name="T79" fmla="*/ 0 h 1154"/>
                  <a:gd name="T80" fmla="*/ 0 w 1023"/>
                  <a:gd name="T81" fmla="*/ 0 h 1154"/>
                  <a:gd name="T82" fmla="*/ 0 w 1023"/>
                  <a:gd name="T83" fmla="*/ 0 h 1154"/>
                  <a:gd name="T84" fmla="*/ 0 w 1023"/>
                  <a:gd name="T85" fmla="*/ 0 h 1154"/>
                  <a:gd name="T86" fmla="*/ 0 w 1023"/>
                  <a:gd name="T87" fmla="*/ 0 h 1154"/>
                  <a:gd name="T88" fmla="*/ 0 w 1023"/>
                  <a:gd name="T89" fmla="*/ 0 h 1154"/>
                  <a:gd name="T90" fmla="*/ 0 w 1023"/>
                  <a:gd name="T91" fmla="*/ 0 h 1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23" h="1154">
                    <a:moveTo>
                      <a:pt x="189" y="60"/>
                    </a:moveTo>
                    <a:lnTo>
                      <a:pt x="221" y="0"/>
                    </a:lnTo>
                    <a:lnTo>
                      <a:pt x="471" y="104"/>
                    </a:lnTo>
                    <a:lnTo>
                      <a:pt x="482" y="185"/>
                    </a:lnTo>
                    <a:lnTo>
                      <a:pt x="503" y="214"/>
                    </a:lnTo>
                    <a:lnTo>
                      <a:pt x="531" y="246"/>
                    </a:lnTo>
                    <a:lnTo>
                      <a:pt x="547" y="304"/>
                    </a:lnTo>
                    <a:lnTo>
                      <a:pt x="603" y="437"/>
                    </a:lnTo>
                    <a:lnTo>
                      <a:pt x="648" y="595"/>
                    </a:lnTo>
                    <a:lnTo>
                      <a:pt x="668" y="700"/>
                    </a:lnTo>
                    <a:lnTo>
                      <a:pt x="869" y="704"/>
                    </a:lnTo>
                    <a:lnTo>
                      <a:pt x="902" y="725"/>
                    </a:lnTo>
                    <a:lnTo>
                      <a:pt x="994" y="725"/>
                    </a:lnTo>
                    <a:lnTo>
                      <a:pt x="1020" y="766"/>
                    </a:lnTo>
                    <a:lnTo>
                      <a:pt x="1023" y="814"/>
                    </a:lnTo>
                    <a:lnTo>
                      <a:pt x="1015" y="858"/>
                    </a:lnTo>
                    <a:lnTo>
                      <a:pt x="929" y="874"/>
                    </a:lnTo>
                    <a:lnTo>
                      <a:pt x="889" y="935"/>
                    </a:lnTo>
                    <a:lnTo>
                      <a:pt x="809" y="955"/>
                    </a:lnTo>
                    <a:lnTo>
                      <a:pt x="749" y="955"/>
                    </a:lnTo>
                    <a:lnTo>
                      <a:pt x="681" y="968"/>
                    </a:lnTo>
                    <a:lnTo>
                      <a:pt x="677" y="996"/>
                    </a:lnTo>
                    <a:lnTo>
                      <a:pt x="681" y="1056"/>
                    </a:lnTo>
                    <a:lnTo>
                      <a:pt x="673" y="1097"/>
                    </a:lnTo>
                    <a:lnTo>
                      <a:pt x="636" y="1102"/>
                    </a:lnTo>
                    <a:lnTo>
                      <a:pt x="591" y="1110"/>
                    </a:lnTo>
                    <a:lnTo>
                      <a:pt x="547" y="1151"/>
                    </a:lnTo>
                    <a:lnTo>
                      <a:pt x="495" y="1151"/>
                    </a:lnTo>
                    <a:lnTo>
                      <a:pt x="447" y="1146"/>
                    </a:lnTo>
                    <a:lnTo>
                      <a:pt x="374" y="1122"/>
                    </a:lnTo>
                    <a:lnTo>
                      <a:pt x="294" y="1130"/>
                    </a:lnTo>
                    <a:lnTo>
                      <a:pt x="213" y="1154"/>
                    </a:lnTo>
                    <a:lnTo>
                      <a:pt x="136" y="1137"/>
                    </a:lnTo>
                    <a:lnTo>
                      <a:pt x="84" y="1077"/>
                    </a:lnTo>
                    <a:lnTo>
                      <a:pt x="88" y="1012"/>
                    </a:lnTo>
                    <a:lnTo>
                      <a:pt x="68" y="932"/>
                    </a:lnTo>
                    <a:lnTo>
                      <a:pt x="57" y="826"/>
                    </a:lnTo>
                    <a:lnTo>
                      <a:pt x="32" y="729"/>
                    </a:lnTo>
                    <a:lnTo>
                      <a:pt x="0" y="584"/>
                    </a:lnTo>
                    <a:lnTo>
                      <a:pt x="4" y="437"/>
                    </a:lnTo>
                    <a:lnTo>
                      <a:pt x="4" y="307"/>
                    </a:lnTo>
                    <a:lnTo>
                      <a:pt x="12" y="218"/>
                    </a:lnTo>
                    <a:lnTo>
                      <a:pt x="32" y="178"/>
                    </a:lnTo>
                    <a:lnTo>
                      <a:pt x="77" y="145"/>
                    </a:lnTo>
                    <a:lnTo>
                      <a:pt x="129" y="92"/>
                    </a:lnTo>
                    <a:lnTo>
                      <a:pt x="189" y="60"/>
                    </a:lnTo>
                    <a:close/>
                  </a:path>
                </a:pathLst>
              </a:custGeom>
              <a:solidFill>
                <a:srgbClr val="C0C0C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4" name="Freeform 136"/>
              <p:cNvSpPr/>
              <p:nvPr/>
            </p:nvSpPr>
            <p:spPr bwMode="auto">
              <a:xfrm>
                <a:off x="2514" y="2141"/>
                <a:ext cx="92" cy="154"/>
              </a:xfrm>
              <a:custGeom>
                <a:avLst/>
                <a:gdLst>
                  <a:gd name="T0" fmla="*/ 0 w 646"/>
                  <a:gd name="T1" fmla="*/ 0 h 1075"/>
                  <a:gd name="T2" fmla="*/ 0 w 646"/>
                  <a:gd name="T3" fmla="*/ 0 h 1075"/>
                  <a:gd name="T4" fmla="*/ 0 w 646"/>
                  <a:gd name="T5" fmla="*/ 0 h 1075"/>
                  <a:gd name="T6" fmla="*/ 0 w 646"/>
                  <a:gd name="T7" fmla="*/ 0 h 1075"/>
                  <a:gd name="T8" fmla="*/ 0 w 646"/>
                  <a:gd name="T9" fmla="*/ 0 h 1075"/>
                  <a:gd name="T10" fmla="*/ 0 w 646"/>
                  <a:gd name="T11" fmla="*/ 0 h 1075"/>
                  <a:gd name="T12" fmla="*/ 0 w 646"/>
                  <a:gd name="T13" fmla="*/ 0 h 1075"/>
                  <a:gd name="T14" fmla="*/ 0 w 646"/>
                  <a:gd name="T15" fmla="*/ 0 h 1075"/>
                  <a:gd name="T16" fmla="*/ 0 w 646"/>
                  <a:gd name="T17" fmla="*/ 0 h 1075"/>
                  <a:gd name="T18" fmla="*/ 0 w 646"/>
                  <a:gd name="T19" fmla="*/ 0 h 1075"/>
                  <a:gd name="T20" fmla="*/ 0 w 646"/>
                  <a:gd name="T21" fmla="*/ 0 h 1075"/>
                  <a:gd name="T22" fmla="*/ 0 w 646"/>
                  <a:gd name="T23" fmla="*/ 0 h 1075"/>
                  <a:gd name="T24" fmla="*/ 0 w 646"/>
                  <a:gd name="T25" fmla="*/ 0 h 1075"/>
                  <a:gd name="T26" fmla="*/ 0 w 646"/>
                  <a:gd name="T27" fmla="*/ 0 h 1075"/>
                  <a:gd name="T28" fmla="*/ 0 w 646"/>
                  <a:gd name="T29" fmla="*/ 0 h 1075"/>
                  <a:gd name="T30" fmla="*/ 0 w 646"/>
                  <a:gd name="T31" fmla="*/ 0 h 1075"/>
                  <a:gd name="T32" fmla="*/ 0 w 646"/>
                  <a:gd name="T33" fmla="*/ 0 h 1075"/>
                  <a:gd name="T34" fmla="*/ 0 w 646"/>
                  <a:gd name="T35" fmla="*/ 0 h 1075"/>
                  <a:gd name="T36" fmla="*/ 0 w 646"/>
                  <a:gd name="T37" fmla="*/ 0 h 1075"/>
                  <a:gd name="T38" fmla="*/ 0 w 646"/>
                  <a:gd name="T39" fmla="*/ 0 h 1075"/>
                  <a:gd name="T40" fmla="*/ 0 w 646"/>
                  <a:gd name="T41" fmla="*/ 0 h 1075"/>
                  <a:gd name="T42" fmla="*/ 0 w 646"/>
                  <a:gd name="T43" fmla="*/ 0 h 1075"/>
                  <a:gd name="T44" fmla="*/ 0 w 646"/>
                  <a:gd name="T45" fmla="*/ 0 h 1075"/>
                  <a:gd name="T46" fmla="*/ 0 w 646"/>
                  <a:gd name="T47" fmla="*/ 0 h 1075"/>
                  <a:gd name="T48" fmla="*/ 0 w 646"/>
                  <a:gd name="T49" fmla="*/ 0 h 1075"/>
                  <a:gd name="T50" fmla="*/ 0 w 646"/>
                  <a:gd name="T51" fmla="*/ 0 h 1075"/>
                  <a:gd name="T52" fmla="*/ 0 w 646"/>
                  <a:gd name="T53" fmla="*/ 0 h 1075"/>
                  <a:gd name="T54" fmla="*/ 0 w 646"/>
                  <a:gd name="T55" fmla="*/ 0 h 1075"/>
                  <a:gd name="T56" fmla="*/ 0 w 646"/>
                  <a:gd name="T57" fmla="*/ 0 h 1075"/>
                  <a:gd name="T58" fmla="*/ 0 w 646"/>
                  <a:gd name="T59" fmla="*/ 0 h 1075"/>
                  <a:gd name="T60" fmla="*/ 0 w 646"/>
                  <a:gd name="T61" fmla="*/ 0 h 1075"/>
                  <a:gd name="T62" fmla="*/ 0 w 646"/>
                  <a:gd name="T63" fmla="*/ 0 h 1075"/>
                  <a:gd name="T64" fmla="*/ 0 w 646"/>
                  <a:gd name="T65" fmla="*/ 0 h 1075"/>
                  <a:gd name="T66" fmla="*/ 0 w 646"/>
                  <a:gd name="T67" fmla="*/ 0 h 1075"/>
                  <a:gd name="T68" fmla="*/ 0 w 646"/>
                  <a:gd name="T69" fmla="*/ 0 h 1075"/>
                  <a:gd name="T70" fmla="*/ 0 w 646"/>
                  <a:gd name="T71" fmla="*/ 0 h 1075"/>
                  <a:gd name="T72" fmla="*/ 0 w 646"/>
                  <a:gd name="T73" fmla="*/ 0 h 1075"/>
                  <a:gd name="T74" fmla="*/ 0 w 646"/>
                  <a:gd name="T75" fmla="*/ 0 h 1075"/>
                  <a:gd name="T76" fmla="*/ 0 w 646"/>
                  <a:gd name="T77" fmla="*/ 0 h 10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46" h="1075">
                    <a:moveTo>
                      <a:pt x="646" y="901"/>
                    </a:moveTo>
                    <a:lnTo>
                      <a:pt x="562" y="888"/>
                    </a:lnTo>
                    <a:lnTo>
                      <a:pt x="490" y="884"/>
                    </a:lnTo>
                    <a:lnTo>
                      <a:pt x="410" y="877"/>
                    </a:lnTo>
                    <a:lnTo>
                      <a:pt x="321" y="864"/>
                    </a:lnTo>
                    <a:lnTo>
                      <a:pt x="280" y="836"/>
                    </a:lnTo>
                    <a:lnTo>
                      <a:pt x="172" y="700"/>
                    </a:lnTo>
                    <a:lnTo>
                      <a:pt x="228" y="740"/>
                    </a:lnTo>
                    <a:lnTo>
                      <a:pt x="265" y="772"/>
                    </a:lnTo>
                    <a:lnTo>
                      <a:pt x="244" y="675"/>
                    </a:lnTo>
                    <a:lnTo>
                      <a:pt x="204" y="638"/>
                    </a:lnTo>
                    <a:lnTo>
                      <a:pt x="145" y="538"/>
                    </a:lnTo>
                    <a:lnTo>
                      <a:pt x="201" y="585"/>
                    </a:lnTo>
                    <a:lnTo>
                      <a:pt x="237" y="598"/>
                    </a:lnTo>
                    <a:lnTo>
                      <a:pt x="228" y="529"/>
                    </a:lnTo>
                    <a:lnTo>
                      <a:pt x="188" y="477"/>
                    </a:lnTo>
                    <a:lnTo>
                      <a:pt x="149" y="437"/>
                    </a:lnTo>
                    <a:lnTo>
                      <a:pt x="108" y="318"/>
                    </a:lnTo>
                    <a:lnTo>
                      <a:pt x="184" y="416"/>
                    </a:lnTo>
                    <a:lnTo>
                      <a:pt x="228" y="452"/>
                    </a:lnTo>
                    <a:lnTo>
                      <a:pt x="233" y="302"/>
                    </a:lnTo>
                    <a:lnTo>
                      <a:pt x="244" y="242"/>
                    </a:lnTo>
                    <a:lnTo>
                      <a:pt x="269" y="215"/>
                    </a:lnTo>
                    <a:lnTo>
                      <a:pt x="304" y="169"/>
                    </a:lnTo>
                    <a:lnTo>
                      <a:pt x="361" y="149"/>
                    </a:lnTo>
                    <a:lnTo>
                      <a:pt x="390" y="137"/>
                    </a:lnTo>
                    <a:lnTo>
                      <a:pt x="310" y="60"/>
                    </a:lnTo>
                    <a:lnTo>
                      <a:pt x="224" y="80"/>
                    </a:lnTo>
                    <a:lnTo>
                      <a:pt x="168" y="113"/>
                    </a:lnTo>
                    <a:lnTo>
                      <a:pt x="149" y="145"/>
                    </a:lnTo>
                    <a:lnTo>
                      <a:pt x="164" y="96"/>
                    </a:lnTo>
                    <a:lnTo>
                      <a:pt x="197" y="80"/>
                    </a:lnTo>
                    <a:lnTo>
                      <a:pt x="249" y="60"/>
                    </a:lnTo>
                    <a:lnTo>
                      <a:pt x="289" y="53"/>
                    </a:lnTo>
                    <a:lnTo>
                      <a:pt x="265" y="39"/>
                    </a:lnTo>
                    <a:lnTo>
                      <a:pt x="224" y="28"/>
                    </a:lnTo>
                    <a:lnTo>
                      <a:pt x="188" y="15"/>
                    </a:lnTo>
                    <a:lnTo>
                      <a:pt x="168" y="0"/>
                    </a:lnTo>
                    <a:lnTo>
                      <a:pt x="121" y="32"/>
                    </a:lnTo>
                    <a:lnTo>
                      <a:pt x="93" y="60"/>
                    </a:lnTo>
                    <a:lnTo>
                      <a:pt x="65" y="96"/>
                    </a:lnTo>
                    <a:lnTo>
                      <a:pt x="25" y="116"/>
                    </a:lnTo>
                    <a:lnTo>
                      <a:pt x="16" y="154"/>
                    </a:lnTo>
                    <a:lnTo>
                      <a:pt x="0" y="215"/>
                    </a:lnTo>
                    <a:lnTo>
                      <a:pt x="0" y="307"/>
                    </a:lnTo>
                    <a:lnTo>
                      <a:pt x="4" y="403"/>
                    </a:lnTo>
                    <a:lnTo>
                      <a:pt x="7" y="513"/>
                    </a:lnTo>
                    <a:lnTo>
                      <a:pt x="28" y="626"/>
                    </a:lnTo>
                    <a:lnTo>
                      <a:pt x="52" y="744"/>
                    </a:lnTo>
                    <a:lnTo>
                      <a:pt x="65" y="844"/>
                    </a:lnTo>
                    <a:lnTo>
                      <a:pt x="85" y="917"/>
                    </a:lnTo>
                    <a:lnTo>
                      <a:pt x="81" y="982"/>
                    </a:lnTo>
                    <a:lnTo>
                      <a:pt x="89" y="1018"/>
                    </a:lnTo>
                    <a:lnTo>
                      <a:pt x="117" y="1046"/>
                    </a:lnTo>
                    <a:lnTo>
                      <a:pt x="153" y="1070"/>
                    </a:lnTo>
                    <a:lnTo>
                      <a:pt x="201" y="1075"/>
                    </a:lnTo>
                    <a:lnTo>
                      <a:pt x="224" y="1063"/>
                    </a:lnTo>
                    <a:lnTo>
                      <a:pt x="257" y="1059"/>
                    </a:lnTo>
                    <a:lnTo>
                      <a:pt x="334" y="1043"/>
                    </a:lnTo>
                    <a:lnTo>
                      <a:pt x="300" y="1003"/>
                    </a:lnTo>
                    <a:lnTo>
                      <a:pt x="265" y="944"/>
                    </a:lnTo>
                    <a:lnTo>
                      <a:pt x="318" y="985"/>
                    </a:lnTo>
                    <a:lnTo>
                      <a:pt x="357" y="1022"/>
                    </a:lnTo>
                    <a:lnTo>
                      <a:pt x="386" y="1043"/>
                    </a:lnTo>
                    <a:lnTo>
                      <a:pt x="426" y="1063"/>
                    </a:lnTo>
                    <a:lnTo>
                      <a:pt x="470" y="1063"/>
                    </a:lnTo>
                    <a:lnTo>
                      <a:pt x="513" y="1063"/>
                    </a:lnTo>
                    <a:lnTo>
                      <a:pt x="538" y="1051"/>
                    </a:lnTo>
                    <a:lnTo>
                      <a:pt x="550" y="1039"/>
                    </a:lnTo>
                    <a:lnTo>
                      <a:pt x="494" y="1006"/>
                    </a:lnTo>
                    <a:lnTo>
                      <a:pt x="438" y="954"/>
                    </a:lnTo>
                    <a:lnTo>
                      <a:pt x="422" y="929"/>
                    </a:lnTo>
                    <a:lnTo>
                      <a:pt x="466" y="941"/>
                    </a:lnTo>
                    <a:lnTo>
                      <a:pt x="534" y="994"/>
                    </a:lnTo>
                    <a:lnTo>
                      <a:pt x="562" y="1018"/>
                    </a:lnTo>
                    <a:lnTo>
                      <a:pt x="626" y="1022"/>
                    </a:lnTo>
                    <a:lnTo>
                      <a:pt x="646" y="1010"/>
                    </a:lnTo>
                    <a:lnTo>
                      <a:pt x="646" y="982"/>
                    </a:lnTo>
                    <a:lnTo>
                      <a:pt x="646" y="90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5" name="Freeform 137"/>
              <p:cNvSpPr/>
              <p:nvPr/>
            </p:nvSpPr>
            <p:spPr bwMode="auto">
              <a:xfrm>
                <a:off x="2520" y="2218"/>
                <a:ext cx="27" cy="70"/>
              </a:xfrm>
              <a:custGeom>
                <a:avLst/>
                <a:gdLst>
                  <a:gd name="T0" fmla="*/ 0 w 188"/>
                  <a:gd name="T1" fmla="*/ 0 h 496"/>
                  <a:gd name="T2" fmla="*/ 0 w 188"/>
                  <a:gd name="T3" fmla="*/ 0 h 496"/>
                  <a:gd name="T4" fmla="*/ 0 w 188"/>
                  <a:gd name="T5" fmla="*/ 0 h 496"/>
                  <a:gd name="T6" fmla="*/ 0 w 188"/>
                  <a:gd name="T7" fmla="*/ 0 h 496"/>
                  <a:gd name="T8" fmla="*/ 0 w 188"/>
                  <a:gd name="T9" fmla="*/ 0 h 496"/>
                  <a:gd name="T10" fmla="*/ 0 w 188"/>
                  <a:gd name="T11" fmla="*/ 0 h 496"/>
                  <a:gd name="T12" fmla="*/ 0 w 188"/>
                  <a:gd name="T13" fmla="*/ 0 h 496"/>
                  <a:gd name="T14" fmla="*/ 0 w 188"/>
                  <a:gd name="T15" fmla="*/ 0 h 496"/>
                  <a:gd name="T16" fmla="*/ 0 w 188"/>
                  <a:gd name="T17" fmla="*/ 0 h 496"/>
                  <a:gd name="T18" fmla="*/ 0 w 188"/>
                  <a:gd name="T19" fmla="*/ 0 h 496"/>
                  <a:gd name="T20" fmla="*/ 0 w 188"/>
                  <a:gd name="T21" fmla="*/ 0 h 496"/>
                  <a:gd name="T22" fmla="*/ 0 w 188"/>
                  <a:gd name="T23" fmla="*/ 0 h 496"/>
                  <a:gd name="T24" fmla="*/ 0 w 188"/>
                  <a:gd name="T25" fmla="*/ 0 h 496"/>
                  <a:gd name="T26" fmla="*/ 0 w 188"/>
                  <a:gd name="T27" fmla="*/ 0 h 4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8" h="496">
                    <a:moveTo>
                      <a:pt x="188" y="496"/>
                    </a:moveTo>
                    <a:lnTo>
                      <a:pt x="155" y="480"/>
                    </a:lnTo>
                    <a:lnTo>
                      <a:pt x="120" y="440"/>
                    </a:lnTo>
                    <a:lnTo>
                      <a:pt x="89" y="369"/>
                    </a:lnTo>
                    <a:lnTo>
                      <a:pt x="72" y="307"/>
                    </a:lnTo>
                    <a:lnTo>
                      <a:pt x="48" y="238"/>
                    </a:lnTo>
                    <a:lnTo>
                      <a:pt x="37" y="173"/>
                    </a:lnTo>
                    <a:lnTo>
                      <a:pt x="17" y="73"/>
                    </a:lnTo>
                    <a:lnTo>
                      <a:pt x="0" y="0"/>
                    </a:lnTo>
                    <a:lnTo>
                      <a:pt x="41" y="145"/>
                    </a:lnTo>
                    <a:lnTo>
                      <a:pt x="72" y="258"/>
                    </a:lnTo>
                    <a:lnTo>
                      <a:pt x="108" y="335"/>
                    </a:lnTo>
                    <a:lnTo>
                      <a:pt x="164" y="416"/>
                    </a:lnTo>
                    <a:lnTo>
                      <a:pt x="188" y="49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6" name="Freeform 138"/>
              <p:cNvSpPr/>
              <p:nvPr/>
            </p:nvSpPr>
            <p:spPr bwMode="auto">
              <a:xfrm>
                <a:off x="2548" y="2160"/>
                <a:ext cx="107" cy="107"/>
              </a:xfrm>
              <a:custGeom>
                <a:avLst/>
                <a:gdLst>
                  <a:gd name="T0" fmla="*/ 0 w 747"/>
                  <a:gd name="T1" fmla="*/ 0 h 747"/>
                  <a:gd name="T2" fmla="*/ 0 w 747"/>
                  <a:gd name="T3" fmla="*/ 0 h 747"/>
                  <a:gd name="T4" fmla="*/ 0 w 747"/>
                  <a:gd name="T5" fmla="*/ 0 h 747"/>
                  <a:gd name="T6" fmla="*/ 0 w 747"/>
                  <a:gd name="T7" fmla="*/ 0 h 747"/>
                  <a:gd name="T8" fmla="*/ 0 w 747"/>
                  <a:gd name="T9" fmla="*/ 0 h 747"/>
                  <a:gd name="T10" fmla="*/ 0 w 747"/>
                  <a:gd name="T11" fmla="*/ 0 h 747"/>
                  <a:gd name="T12" fmla="*/ 0 w 747"/>
                  <a:gd name="T13" fmla="*/ 0 h 747"/>
                  <a:gd name="T14" fmla="*/ 0 w 747"/>
                  <a:gd name="T15" fmla="*/ 0 h 747"/>
                  <a:gd name="T16" fmla="*/ 0 w 747"/>
                  <a:gd name="T17" fmla="*/ 0 h 747"/>
                  <a:gd name="T18" fmla="*/ 0 w 747"/>
                  <a:gd name="T19" fmla="*/ 0 h 747"/>
                  <a:gd name="T20" fmla="*/ 0 w 747"/>
                  <a:gd name="T21" fmla="*/ 0 h 747"/>
                  <a:gd name="T22" fmla="*/ 0 w 747"/>
                  <a:gd name="T23" fmla="*/ 0 h 747"/>
                  <a:gd name="T24" fmla="*/ 0 w 747"/>
                  <a:gd name="T25" fmla="*/ 0 h 747"/>
                  <a:gd name="T26" fmla="*/ 0 w 747"/>
                  <a:gd name="T27" fmla="*/ 0 h 747"/>
                  <a:gd name="T28" fmla="*/ 0 w 747"/>
                  <a:gd name="T29" fmla="*/ 0 h 747"/>
                  <a:gd name="T30" fmla="*/ 0 w 747"/>
                  <a:gd name="T31" fmla="*/ 0 h 747"/>
                  <a:gd name="T32" fmla="*/ 0 w 747"/>
                  <a:gd name="T33" fmla="*/ 0 h 747"/>
                  <a:gd name="T34" fmla="*/ 0 w 747"/>
                  <a:gd name="T35" fmla="*/ 0 h 747"/>
                  <a:gd name="T36" fmla="*/ 0 w 747"/>
                  <a:gd name="T37" fmla="*/ 0 h 747"/>
                  <a:gd name="T38" fmla="*/ 0 w 747"/>
                  <a:gd name="T39" fmla="*/ 0 h 747"/>
                  <a:gd name="T40" fmla="*/ 0 w 747"/>
                  <a:gd name="T41" fmla="*/ 0 h 747"/>
                  <a:gd name="T42" fmla="*/ 0 w 747"/>
                  <a:gd name="T43" fmla="*/ 0 h 747"/>
                  <a:gd name="T44" fmla="*/ 0 w 747"/>
                  <a:gd name="T45" fmla="*/ 0 h 747"/>
                  <a:gd name="T46" fmla="*/ 0 w 747"/>
                  <a:gd name="T47" fmla="*/ 0 h 747"/>
                  <a:gd name="T48" fmla="*/ 0 w 747"/>
                  <a:gd name="T49" fmla="*/ 0 h 747"/>
                  <a:gd name="T50" fmla="*/ 0 w 747"/>
                  <a:gd name="T51" fmla="*/ 0 h 747"/>
                  <a:gd name="T52" fmla="*/ 0 w 747"/>
                  <a:gd name="T53" fmla="*/ 0 h 747"/>
                  <a:gd name="T54" fmla="*/ 0 w 747"/>
                  <a:gd name="T55" fmla="*/ 0 h 747"/>
                  <a:gd name="T56" fmla="*/ 0 w 747"/>
                  <a:gd name="T57" fmla="*/ 0 h 747"/>
                  <a:gd name="T58" fmla="*/ 0 w 747"/>
                  <a:gd name="T59" fmla="*/ 0 h 747"/>
                  <a:gd name="T60" fmla="*/ 0 w 747"/>
                  <a:gd name="T61" fmla="*/ 0 h 747"/>
                  <a:gd name="T62" fmla="*/ 0 w 747"/>
                  <a:gd name="T63" fmla="*/ 0 h 747"/>
                  <a:gd name="T64" fmla="*/ 0 w 747"/>
                  <a:gd name="T65" fmla="*/ 0 h 747"/>
                  <a:gd name="T66" fmla="*/ 0 w 747"/>
                  <a:gd name="T67" fmla="*/ 0 h 747"/>
                  <a:gd name="T68" fmla="*/ 0 w 747"/>
                  <a:gd name="T69" fmla="*/ 0 h 747"/>
                  <a:gd name="T70" fmla="*/ 0 w 747"/>
                  <a:gd name="T71" fmla="*/ 0 h 747"/>
                  <a:gd name="T72" fmla="*/ 0 w 747"/>
                  <a:gd name="T73" fmla="*/ 0 h 747"/>
                  <a:gd name="T74" fmla="*/ 0 w 747"/>
                  <a:gd name="T75" fmla="*/ 0 h 747"/>
                  <a:gd name="T76" fmla="*/ 0 w 747"/>
                  <a:gd name="T77" fmla="*/ 0 h 747"/>
                  <a:gd name="T78" fmla="*/ 0 w 747"/>
                  <a:gd name="T79" fmla="*/ 0 h 747"/>
                  <a:gd name="T80" fmla="*/ 0 w 747"/>
                  <a:gd name="T81" fmla="*/ 0 h 747"/>
                  <a:gd name="T82" fmla="*/ 0 w 747"/>
                  <a:gd name="T83" fmla="*/ 0 h 747"/>
                  <a:gd name="T84" fmla="*/ 0 w 747"/>
                  <a:gd name="T85" fmla="*/ 0 h 747"/>
                  <a:gd name="T86" fmla="*/ 0 w 747"/>
                  <a:gd name="T87" fmla="*/ 0 h 747"/>
                  <a:gd name="T88" fmla="*/ 0 w 747"/>
                  <a:gd name="T89" fmla="*/ 0 h 747"/>
                  <a:gd name="T90" fmla="*/ 0 w 747"/>
                  <a:gd name="T91" fmla="*/ 0 h 747"/>
                  <a:gd name="T92" fmla="*/ 0 w 747"/>
                  <a:gd name="T93" fmla="*/ 0 h 747"/>
                  <a:gd name="T94" fmla="*/ 0 w 747"/>
                  <a:gd name="T95" fmla="*/ 0 h 747"/>
                  <a:gd name="T96" fmla="*/ 0 w 747"/>
                  <a:gd name="T97" fmla="*/ 0 h 747"/>
                  <a:gd name="T98" fmla="*/ 0 w 747"/>
                  <a:gd name="T99" fmla="*/ 0 h 747"/>
                  <a:gd name="T100" fmla="*/ 0 w 747"/>
                  <a:gd name="T101" fmla="*/ 0 h 747"/>
                  <a:gd name="T102" fmla="*/ 0 w 747"/>
                  <a:gd name="T103" fmla="*/ 0 h 747"/>
                  <a:gd name="T104" fmla="*/ 0 w 747"/>
                  <a:gd name="T105" fmla="*/ 0 h 747"/>
                  <a:gd name="T106" fmla="*/ 0 w 747"/>
                  <a:gd name="T107" fmla="*/ 0 h 747"/>
                  <a:gd name="T108" fmla="*/ 0 w 747"/>
                  <a:gd name="T109" fmla="*/ 0 h 747"/>
                  <a:gd name="T110" fmla="*/ 0 w 747"/>
                  <a:gd name="T111" fmla="*/ 0 h 74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47" h="747">
                    <a:moveTo>
                      <a:pt x="138" y="0"/>
                    </a:moveTo>
                    <a:lnTo>
                      <a:pt x="225" y="27"/>
                    </a:lnTo>
                    <a:lnTo>
                      <a:pt x="266" y="63"/>
                    </a:lnTo>
                    <a:lnTo>
                      <a:pt x="290" y="137"/>
                    </a:lnTo>
                    <a:lnTo>
                      <a:pt x="290" y="204"/>
                    </a:lnTo>
                    <a:lnTo>
                      <a:pt x="277" y="244"/>
                    </a:lnTo>
                    <a:lnTo>
                      <a:pt x="285" y="314"/>
                    </a:lnTo>
                    <a:lnTo>
                      <a:pt x="285" y="366"/>
                    </a:lnTo>
                    <a:lnTo>
                      <a:pt x="273" y="379"/>
                    </a:lnTo>
                    <a:lnTo>
                      <a:pt x="285" y="399"/>
                    </a:lnTo>
                    <a:lnTo>
                      <a:pt x="294" y="419"/>
                    </a:lnTo>
                    <a:lnTo>
                      <a:pt x="277" y="440"/>
                    </a:lnTo>
                    <a:lnTo>
                      <a:pt x="277" y="460"/>
                    </a:lnTo>
                    <a:lnTo>
                      <a:pt x="310" y="468"/>
                    </a:lnTo>
                    <a:lnTo>
                      <a:pt x="306" y="488"/>
                    </a:lnTo>
                    <a:lnTo>
                      <a:pt x="337" y="500"/>
                    </a:lnTo>
                    <a:lnTo>
                      <a:pt x="367" y="492"/>
                    </a:lnTo>
                    <a:lnTo>
                      <a:pt x="386" y="500"/>
                    </a:lnTo>
                    <a:lnTo>
                      <a:pt x="475" y="513"/>
                    </a:lnTo>
                    <a:lnTo>
                      <a:pt x="555" y="508"/>
                    </a:lnTo>
                    <a:lnTo>
                      <a:pt x="606" y="513"/>
                    </a:lnTo>
                    <a:lnTo>
                      <a:pt x="640" y="533"/>
                    </a:lnTo>
                    <a:lnTo>
                      <a:pt x="720" y="533"/>
                    </a:lnTo>
                    <a:lnTo>
                      <a:pt x="747" y="561"/>
                    </a:lnTo>
                    <a:lnTo>
                      <a:pt x="747" y="592"/>
                    </a:lnTo>
                    <a:lnTo>
                      <a:pt x="743" y="646"/>
                    </a:lnTo>
                    <a:lnTo>
                      <a:pt x="679" y="662"/>
                    </a:lnTo>
                    <a:lnTo>
                      <a:pt x="679" y="628"/>
                    </a:lnTo>
                    <a:lnTo>
                      <a:pt x="675" y="601"/>
                    </a:lnTo>
                    <a:lnTo>
                      <a:pt x="663" y="588"/>
                    </a:lnTo>
                    <a:lnTo>
                      <a:pt x="659" y="621"/>
                    </a:lnTo>
                    <a:lnTo>
                      <a:pt x="655" y="662"/>
                    </a:lnTo>
                    <a:lnTo>
                      <a:pt x="640" y="687"/>
                    </a:lnTo>
                    <a:lnTo>
                      <a:pt x="611" y="718"/>
                    </a:lnTo>
                    <a:lnTo>
                      <a:pt x="544" y="734"/>
                    </a:lnTo>
                    <a:lnTo>
                      <a:pt x="491" y="743"/>
                    </a:lnTo>
                    <a:lnTo>
                      <a:pt x="430" y="747"/>
                    </a:lnTo>
                    <a:lnTo>
                      <a:pt x="507" y="702"/>
                    </a:lnTo>
                    <a:lnTo>
                      <a:pt x="559" y="662"/>
                    </a:lnTo>
                    <a:lnTo>
                      <a:pt x="570" y="628"/>
                    </a:lnTo>
                    <a:lnTo>
                      <a:pt x="563" y="601"/>
                    </a:lnTo>
                    <a:lnTo>
                      <a:pt x="519" y="597"/>
                    </a:lnTo>
                    <a:lnTo>
                      <a:pt x="503" y="628"/>
                    </a:lnTo>
                    <a:lnTo>
                      <a:pt x="491" y="666"/>
                    </a:lnTo>
                    <a:lnTo>
                      <a:pt x="450" y="706"/>
                    </a:lnTo>
                    <a:lnTo>
                      <a:pt x="407" y="739"/>
                    </a:lnTo>
                    <a:lnTo>
                      <a:pt x="362" y="743"/>
                    </a:lnTo>
                    <a:lnTo>
                      <a:pt x="294" y="739"/>
                    </a:lnTo>
                    <a:lnTo>
                      <a:pt x="367" y="681"/>
                    </a:lnTo>
                    <a:lnTo>
                      <a:pt x="419" y="653"/>
                    </a:lnTo>
                    <a:lnTo>
                      <a:pt x="458" y="621"/>
                    </a:lnTo>
                    <a:lnTo>
                      <a:pt x="471" y="597"/>
                    </a:lnTo>
                    <a:lnTo>
                      <a:pt x="468" y="572"/>
                    </a:lnTo>
                    <a:lnTo>
                      <a:pt x="443" y="568"/>
                    </a:lnTo>
                    <a:lnTo>
                      <a:pt x="415" y="592"/>
                    </a:lnTo>
                    <a:lnTo>
                      <a:pt x="398" y="625"/>
                    </a:lnTo>
                    <a:lnTo>
                      <a:pt x="362" y="666"/>
                    </a:lnTo>
                    <a:lnTo>
                      <a:pt x="318" y="687"/>
                    </a:lnTo>
                    <a:lnTo>
                      <a:pt x="285" y="706"/>
                    </a:lnTo>
                    <a:lnTo>
                      <a:pt x="250" y="722"/>
                    </a:lnTo>
                    <a:lnTo>
                      <a:pt x="209" y="730"/>
                    </a:lnTo>
                    <a:lnTo>
                      <a:pt x="161" y="730"/>
                    </a:lnTo>
                    <a:lnTo>
                      <a:pt x="115" y="721"/>
                    </a:lnTo>
                    <a:lnTo>
                      <a:pt x="217" y="687"/>
                    </a:lnTo>
                    <a:lnTo>
                      <a:pt x="257" y="666"/>
                    </a:lnTo>
                    <a:lnTo>
                      <a:pt x="285" y="628"/>
                    </a:lnTo>
                    <a:lnTo>
                      <a:pt x="290" y="597"/>
                    </a:lnTo>
                    <a:lnTo>
                      <a:pt x="266" y="597"/>
                    </a:lnTo>
                    <a:lnTo>
                      <a:pt x="254" y="625"/>
                    </a:lnTo>
                    <a:lnTo>
                      <a:pt x="233" y="649"/>
                    </a:lnTo>
                    <a:lnTo>
                      <a:pt x="201" y="674"/>
                    </a:lnTo>
                    <a:lnTo>
                      <a:pt x="165" y="699"/>
                    </a:lnTo>
                    <a:lnTo>
                      <a:pt x="117" y="719"/>
                    </a:lnTo>
                    <a:lnTo>
                      <a:pt x="81" y="706"/>
                    </a:lnTo>
                    <a:lnTo>
                      <a:pt x="65" y="687"/>
                    </a:lnTo>
                    <a:lnTo>
                      <a:pt x="37" y="636"/>
                    </a:lnTo>
                    <a:lnTo>
                      <a:pt x="89" y="625"/>
                    </a:lnTo>
                    <a:lnTo>
                      <a:pt x="189" y="613"/>
                    </a:lnTo>
                    <a:lnTo>
                      <a:pt x="250" y="585"/>
                    </a:lnTo>
                    <a:lnTo>
                      <a:pt x="281" y="558"/>
                    </a:lnTo>
                    <a:lnTo>
                      <a:pt x="294" y="525"/>
                    </a:lnTo>
                    <a:lnTo>
                      <a:pt x="298" y="508"/>
                    </a:lnTo>
                    <a:lnTo>
                      <a:pt x="281" y="508"/>
                    </a:lnTo>
                    <a:lnTo>
                      <a:pt x="261" y="533"/>
                    </a:lnTo>
                    <a:lnTo>
                      <a:pt x="229" y="576"/>
                    </a:lnTo>
                    <a:lnTo>
                      <a:pt x="157" y="601"/>
                    </a:lnTo>
                    <a:lnTo>
                      <a:pt x="89" y="622"/>
                    </a:lnTo>
                    <a:lnTo>
                      <a:pt x="37" y="636"/>
                    </a:lnTo>
                    <a:lnTo>
                      <a:pt x="17" y="553"/>
                    </a:lnTo>
                    <a:lnTo>
                      <a:pt x="13" y="492"/>
                    </a:lnTo>
                    <a:lnTo>
                      <a:pt x="13" y="439"/>
                    </a:lnTo>
                    <a:lnTo>
                      <a:pt x="81" y="476"/>
                    </a:lnTo>
                    <a:lnTo>
                      <a:pt x="161" y="492"/>
                    </a:lnTo>
                    <a:lnTo>
                      <a:pt x="225" y="488"/>
                    </a:lnTo>
                    <a:lnTo>
                      <a:pt x="242" y="481"/>
                    </a:lnTo>
                    <a:lnTo>
                      <a:pt x="250" y="460"/>
                    </a:lnTo>
                    <a:lnTo>
                      <a:pt x="213" y="460"/>
                    </a:lnTo>
                    <a:lnTo>
                      <a:pt x="174" y="472"/>
                    </a:lnTo>
                    <a:lnTo>
                      <a:pt x="79" y="476"/>
                    </a:lnTo>
                    <a:lnTo>
                      <a:pt x="13" y="440"/>
                    </a:lnTo>
                    <a:lnTo>
                      <a:pt x="9" y="363"/>
                    </a:lnTo>
                    <a:lnTo>
                      <a:pt x="4" y="310"/>
                    </a:lnTo>
                    <a:lnTo>
                      <a:pt x="0" y="258"/>
                    </a:lnTo>
                    <a:lnTo>
                      <a:pt x="9" y="169"/>
                    </a:lnTo>
                    <a:lnTo>
                      <a:pt x="29" y="137"/>
                    </a:lnTo>
                    <a:lnTo>
                      <a:pt x="89" y="97"/>
                    </a:lnTo>
                    <a:lnTo>
                      <a:pt x="70" y="101"/>
                    </a:lnTo>
                    <a:lnTo>
                      <a:pt x="9" y="129"/>
                    </a:lnTo>
                    <a:lnTo>
                      <a:pt x="33" y="72"/>
                    </a:lnTo>
                    <a:lnTo>
                      <a:pt x="53" y="43"/>
                    </a:lnTo>
                    <a:lnTo>
                      <a:pt x="70" y="23"/>
                    </a:lnTo>
                    <a:lnTo>
                      <a:pt x="138"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7" name="Freeform 139"/>
              <p:cNvSpPr/>
              <p:nvPr/>
            </p:nvSpPr>
            <p:spPr bwMode="auto">
              <a:xfrm>
                <a:off x="2555" y="2200"/>
                <a:ext cx="27" cy="24"/>
              </a:xfrm>
              <a:custGeom>
                <a:avLst/>
                <a:gdLst>
                  <a:gd name="T0" fmla="*/ 0 w 188"/>
                  <a:gd name="T1" fmla="*/ 0 h 168"/>
                  <a:gd name="T2" fmla="*/ 0 w 188"/>
                  <a:gd name="T3" fmla="*/ 0 h 168"/>
                  <a:gd name="T4" fmla="*/ 0 w 188"/>
                  <a:gd name="T5" fmla="*/ 0 h 168"/>
                  <a:gd name="T6" fmla="*/ 0 w 188"/>
                  <a:gd name="T7" fmla="*/ 0 h 168"/>
                  <a:gd name="T8" fmla="*/ 0 w 188"/>
                  <a:gd name="T9" fmla="*/ 0 h 168"/>
                  <a:gd name="T10" fmla="*/ 0 w 188"/>
                  <a:gd name="T11" fmla="*/ 0 h 168"/>
                  <a:gd name="T12" fmla="*/ 0 w 188"/>
                  <a:gd name="T13" fmla="*/ 0 h 168"/>
                  <a:gd name="T14" fmla="*/ 0 w 188"/>
                  <a:gd name="T15" fmla="*/ 0 h 168"/>
                  <a:gd name="T16" fmla="*/ 0 w 188"/>
                  <a:gd name="T17" fmla="*/ 0 h 168"/>
                  <a:gd name="T18" fmla="*/ 0 w 188"/>
                  <a:gd name="T19" fmla="*/ 0 h 168"/>
                  <a:gd name="T20" fmla="*/ 0 w 188"/>
                  <a:gd name="T21" fmla="*/ 0 h 168"/>
                  <a:gd name="T22" fmla="*/ 0 w 188"/>
                  <a:gd name="T23" fmla="*/ 0 h 168"/>
                  <a:gd name="T24" fmla="*/ 0 w 188"/>
                  <a:gd name="T25" fmla="*/ 0 h 168"/>
                  <a:gd name="T26" fmla="*/ 0 w 188"/>
                  <a:gd name="T27" fmla="*/ 0 h 168"/>
                  <a:gd name="T28" fmla="*/ 0 w 188"/>
                  <a:gd name="T29" fmla="*/ 0 h 168"/>
                  <a:gd name="T30" fmla="*/ 0 w 188"/>
                  <a:gd name="T31" fmla="*/ 0 h 168"/>
                  <a:gd name="T32" fmla="*/ 0 w 188"/>
                  <a:gd name="T33" fmla="*/ 0 h 168"/>
                  <a:gd name="T34" fmla="*/ 0 w 188"/>
                  <a:gd name="T35" fmla="*/ 0 h 168"/>
                  <a:gd name="T36" fmla="*/ 0 w 188"/>
                  <a:gd name="T37" fmla="*/ 0 h 168"/>
                  <a:gd name="T38" fmla="*/ 0 w 188"/>
                  <a:gd name="T39" fmla="*/ 0 h 168"/>
                  <a:gd name="T40" fmla="*/ 0 w 188"/>
                  <a:gd name="T41" fmla="*/ 0 h 168"/>
                  <a:gd name="T42" fmla="*/ 0 w 188"/>
                  <a:gd name="T43" fmla="*/ 0 h 168"/>
                  <a:gd name="T44" fmla="*/ 0 w 188"/>
                  <a:gd name="T45" fmla="*/ 0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8" h="168">
                    <a:moveTo>
                      <a:pt x="188" y="0"/>
                    </a:moveTo>
                    <a:lnTo>
                      <a:pt x="188" y="13"/>
                    </a:lnTo>
                    <a:lnTo>
                      <a:pt x="163" y="46"/>
                    </a:lnTo>
                    <a:lnTo>
                      <a:pt x="141" y="64"/>
                    </a:lnTo>
                    <a:lnTo>
                      <a:pt x="90" y="101"/>
                    </a:lnTo>
                    <a:lnTo>
                      <a:pt x="69" y="117"/>
                    </a:lnTo>
                    <a:lnTo>
                      <a:pt x="23" y="153"/>
                    </a:lnTo>
                    <a:lnTo>
                      <a:pt x="74" y="136"/>
                    </a:lnTo>
                    <a:lnTo>
                      <a:pt x="125" y="121"/>
                    </a:lnTo>
                    <a:lnTo>
                      <a:pt x="177" y="117"/>
                    </a:lnTo>
                    <a:lnTo>
                      <a:pt x="173" y="132"/>
                    </a:lnTo>
                    <a:lnTo>
                      <a:pt x="90" y="148"/>
                    </a:lnTo>
                    <a:lnTo>
                      <a:pt x="47" y="165"/>
                    </a:lnTo>
                    <a:lnTo>
                      <a:pt x="23" y="168"/>
                    </a:lnTo>
                    <a:lnTo>
                      <a:pt x="2" y="162"/>
                    </a:lnTo>
                    <a:lnTo>
                      <a:pt x="0" y="142"/>
                    </a:lnTo>
                    <a:lnTo>
                      <a:pt x="17" y="127"/>
                    </a:lnTo>
                    <a:lnTo>
                      <a:pt x="40" y="105"/>
                    </a:lnTo>
                    <a:lnTo>
                      <a:pt x="67" y="72"/>
                    </a:lnTo>
                    <a:lnTo>
                      <a:pt x="96" y="36"/>
                    </a:lnTo>
                    <a:lnTo>
                      <a:pt x="130" y="11"/>
                    </a:lnTo>
                    <a:lnTo>
                      <a:pt x="165" y="2"/>
                    </a:lnTo>
                    <a:lnTo>
                      <a:pt x="188"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8" name="Freeform 140"/>
              <p:cNvSpPr/>
              <p:nvPr/>
            </p:nvSpPr>
            <p:spPr bwMode="auto">
              <a:xfrm>
                <a:off x="2556" y="2180"/>
                <a:ext cx="25" cy="32"/>
              </a:xfrm>
              <a:custGeom>
                <a:avLst/>
                <a:gdLst>
                  <a:gd name="T0" fmla="*/ 0 w 171"/>
                  <a:gd name="T1" fmla="*/ 0 h 221"/>
                  <a:gd name="T2" fmla="*/ 0 w 171"/>
                  <a:gd name="T3" fmla="*/ 0 h 221"/>
                  <a:gd name="T4" fmla="*/ 0 w 171"/>
                  <a:gd name="T5" fmla="*/ 0 h 221"/>
                  <a:gd name="T6" fmla="*/ 0 w 171"/>
                  <a:gd name="T7" fmla="*/ 0 h 221"/>
                  <a:gd name="T8" fmla="*/ 0 w 171"/>
                  <a:gd name="T9" fmla="*/ 0 h 221"/>
                  <a:gd name="T10" fmla="*/ 0 w 171"/>
                  <a:gd name="T11" fmla="*/ 0 h 221"/>
                  <a:gd name="T12" fmla="*/ 0 w 171"/>
                  <a:gd name="T13" fmla="*/ 0 h 221"/>
                  <a:gd name="T14" fmla="*/ 0 w 171"/>
                  <a:gd name="T15" fmla="*/ 0 h 221"/>
                  <a:gd name="T16" fmla="*/ 0 w 171"/>
                  <a:gd name="T17" fmla="*/ 0 h 221"/>
                  <a:gd name="T18" fmla="*/ 0 w 171"/>
                  <a:gd name="T19" fmla="*/ 0 h 221"/>
                  <a:gd name="T20" fmla="*/ 0 w 171"/>
                  <a:gd name="T21" fmla="*/ 0 h 221"/>
                  <a:gd name="T22" fmla="*/ 0 w 171"/>
                  <a:gd name="T23" fmla="*/ 0 h 221"/>
                  <a:gd name="T24" fmla="*/ 0 w 171"/>
                  <a:gd name="T25" fmla="*/ 0 h 221"/>
                  <a:gd name="T26" fmla="*/ 0 w 171"/>
                  <a:gd name="T27" fmla="*/ 0 h 221"/>
                  <a:gd name="T28" fmla="*/ 0 w 171"/>
                  <a:gd name="T29" fmla="*/ 0 h 221"/>
                  <a:gd name="T30" fmla="*/ 0 w 171"/>
                  <a:gd name="T31" fmla="*/ 0 h 221"/>
                  <a:gd name="T32" fmla="*/ 0 w 171"/>
                  <a:gd name="T33" fmla="*/ 0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1" h="221">
                    <a:moveTo>
                      <a:pt x="139" y="0"/>
                    </a:moveTo>
                    <a:lnTo>
                      <a:pt x="163" y="4"/>
                    </a:lnTo>
                    <a:lnTo>
                      <a:pt x="171" y="24"/>
                    </a:lnTo>
                    <a:lnTo>
                      <a:pt x="169" y="42"/>
                    </a:lnTo>
                    <a:lnTo>
                      <a:pt x="155" y="64"/>
                    </a:lnTo>
                    <a:lnTo>
                      <a:pt x="136" y="70"/>
                    </a:lnTo>
                    <a:lnTo>
                      <a:pt x="98" y="95"/>
                    </a:lnTo>
                    <a:lnTo>
                      <a:pt x="61" y="126"/>
                    </a:lnTo>
                    <a:lnTo>
                      <a:pt x="37" y="166"/>
                    </a:lnTo>
                    <a:lnTo>
                      <a:pt x="8" y="208"/>
                    </a:lnTo>
                    <a:lnTo>
                      <a:pt x="0" y="221"/>
                    </a:lnTo>
                    <a:lnTo>
                      <a:pt x="8" y="171"/>
                    </a:lnTo>
                    <a:lnTo>
                      <a:pt x="15" y="127"/>
                    </a:lnTo>
                    <a:lnTo>
                      <a:pt x="28" y="89"/>
                    </a:lnTo>
                    <a:lnTo>
                      <a:pt x="51" y="54"/>
                    </a:lnTo>
                    <a:lnTo>
                      <a:pt x="114" y="6"/>
                    </a:lnTo>
                    <a:lnTo>
                      <a:pt x="13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9" name="Freeform 141"/>
              <p:cNvSpPr/>
              <p:nvPr/>
            </p:nvSpPr>
            <p:spPr bwMode="auto">
              <a:xfrm>
                <a:off x="2559" y="2149"/>
                <a:ext cx="26" cy="18"/>
              </a:xfrm>
              <a:custGeom>
                <a:avLst/>
                <a:gdLst>
                  <a:gd name="T0" fmla="*/ 0 w 182"/>
                  <a:gd name="T1" fmla="*/ 0 h 127"/>
                  <a:gd name="T2" fmla="*/ 0 w 182"/>
                  <a:gd name="T3" fmla="*/ 0 h 127"/>
                  <a:gd name="T4" fmla="*/ 0 w 182"/>
                  <a:gd name="T5" fmla="*/ 0 h 127"/>
                  <a:gd name="T6" fmla="*/ 0 w 182"/>
                  <a:gd name="T7" fmla="*/ 0 h 127"/>
                  <a:gd name="T8" fmla="*/ 0 w 182"/>
                  <a:gd name="T9" fmla="*/ 0 h 127"/>
                  <a:gd name="T10" fmla="*/ 0 w 182"/>
                  <a:gd name="T11" fmla="*/ 0 h 127"/>
                  <a:gd name="T12" fmla="*/ 0 w 182"/>
                  <a:gd name="T13" fmla="*/ 0 h 127"/>
                  <a:gd name="T14" fmla="*/ 0 w 182"/>
                  <a:gd name="T15" fmla="*/ 0 h 127"/>
                  <a:gd name="T16" fmla="*/ 0 w 182"/>
                  <a:gd name="T17" fmla="*/ 0 h 127"/>
                  <a:gd name="T18" fmla="*/ 0 w 182"/>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27">
                    <a:moveTo>
                      <a:pt x="182" y="127"/>
                    </a:moveTo>
                    <a:lnTo>
                      <a:pt x="150" y="99"/>
                    </a:lnTo>
                    <a:lnTo>
                      <a:pt x="98" y="80"/>
                    </a:lnTo>
                    <a:lnTo>
                      <a:pt x="63" y="70"/>
                    </a:lnTo>
                    <a:lnTo>
                      <a:pt x="0" y="0"/>
                    </a:lnTo>
                    <a:lnTo>
                      <a:pt x="47" y="27"/>
                    </a:lnTo>
                    <a:lnTo>
                      <a:pt x="91" y="46"/>
                    </a:lnTo>
                    <a:lnTo>
                      <a:pt x="123" y="62"/>
                    </a:lnTo>
                    <a:lnTo>
                      <a:pt x="138" y="80"/>
                    </a:lnTo>
                    <a:lnTo>
                      <a:pt x="182" y="12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0" name="Freeform 142"/>
              <p:cNvSpPr/>
              <p:nvPr/>
            </p:nvSpPr>
            <p:spPr bwMode="auto">
              <a:xfrm>
                <a:off x="2590" y="2182"/>
                <a:ext cx="15" cy="48"/>
              </a:xfrm>
              <a:custGeom>
                <a:avLst/>
                <a:gdLst>
                  <a:gd name="T0" fmla="*/ 0 w 102"/>
                  <a:gd name="T1" fmla="*/ 0 h 331"/>
                  <a:gd name="T2" fmla="*/ 0 w 102"/>
                  <a:gd name="T3" fmla="*/ 0 h 331"/>
                  <a:gd name="T4" fmla="*/ 0 w 102"/>
                  <a:gd name="T5" fmla="*/ 0 h 331"/>
                  <a:gd name="T6" fmla="*/ 0 w 102"/>
                  <a:gd name="T7" fmla="*/ 0 h 331"/>
                  <a:gd name="T8" fmla="*/ 0 w 102"/>
                  <a:gd name="T9" fmla="*/ 0 h 331"/>
                  <a:gd name="T10" fmla="*/ 0 w 102"/>
                  <a:gd name="T11" fmla="*/ 0 h 331"/>
                  <a:gd name="T12" fmla="*/ 0 w 102"/>
                  <a:gd name="T13" fmla="*/ 0 h 331"/>
                  <a:gd name="T14" fmla="*/ 0 w 102"/>
                  <a:gd name="T15" fmla="*/ 0 h 331"/>
                  <a:gd name="T16" fmla="*/ 0 w 102"/>
                  <a:gd name="T17" fmla="*/ 0 h 331"/>
                  <a:gd name="T18" fmla="*/ 0 w 102"/>
                  <a:gd name="T19" fmla="*/ 0 h 331"/>
                  <a:gd name="T20" fmla="*/ 0 w 102"/>
                  <a:gd name="T21" fmla="*/ 0 h 331"/>
                  <a:gd name="T22" fmla="*/ 0 w 102"/>
                  <a:gd name="T23" fmla="*/ 0 h 331"/>
                  <a:gd name="T24" fmla="*/ 0 w 102"/>
                  <a:gd name="T25" fmla="*/ 0 h 331"/>
                  <a:gd name="T26" fmla="*/ 0 w 102"/>
                  <a:gd name="T27" fmla="*/ 0 h 331"/>
                  <a:gd name="T28" fmla="*/ 0 w 102"/>
                  <a:gd name="T29" fmla="*/ 0 h 331"/>
                  <a:gd name="T30" fmla="*/ 0 w 102"/>
                  <a:gd name="T31" fmla="*/ 0 h 331"/>
                  <a:gd name="T32" fmla="*/ 0 w 102"/>
                  <a:gd name="T33" fmla="*/ 0 h 331"/>
                  <a:gd name="T34" fmla="*/ 0 w 102"/>
                  <a:gd name="T35" fmla="*/ 0 h 331"/>
                  <a:gd name="T36" fmla="*/ 0 w 102"/>
                  <a:gd name="T37" fmla="*/ 0 h 3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2" h="331">
                    <a:moveTo>
                      <a:pt x="102" y="331"/>
                    </a:moveTo>
                    <a:lnTo>
                      <a:pt x="51" y="331"/>
                    </a:lnTo>
                    <a:lnTo>
                      <a:pt x="35" y="327"/>
                    </a:lnTo>
                    <a:lnTo>
                      <a:pt x="35" y="314"/>
                    </a:lnTo>
                    <a:lnTo>
                      <a:pt x="24" y="302"/>
                    </a:lnTo>
                    <a:lnTo>
                      <a:pt x="8" y="290"/>
                    </a:lnTo>
                    <a:lnTo>
                      <a:pt x="16" y="278"/>
                    </a:lnTo>
                    <a:lnTo>
                      <a:pt x="16" y="261"/>
                    </a:lnTo>
                    <a:lnTo>
                      <a:pt x="4" y="242"/>
                    </a:lnTo>
                    <a:lnTo>
                      <a:pt x="4" y="221"/>
                    </a:lnTo>
                    <a:lnTo>
                      <a:pt x="12" y="197"/>
                    </a:lnTo>
                    <a:lnTo>
                      <a:pt x="12" y="145"/>
                    </a:lnTo>
                    <a:lnTo>
                      <a:pt x="0" y="96"/>
                    </a:lnTo>
                    <a:lnTo>
                      <a:pt x="4" y="61"/>
                    </a:lnTo>
                    <a:lnTo>
                      <a:pt x="4" y="0"/>
                    </a:lnTo>
                    <a:lnTo>
                      <a:pt x="35" y="91"/>
                    </a:lnTo>
                    <a:lnTo>
                      <a:pt x="63" y="177"/>
                    </a:lnTo>
                    <a:lnTo>
                      <a:pt x="82" y="269"/>
                    </a:lnTo>
                    <a:lnTo>
                      <a:pt x="102" y="33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1" name="Freeform 143"/>
              <p:cNvSpPr/>
              <p:nvPr/>
            </p:nvSpPr>
            <p:spPr bwMode="auto">
              <a:xfrm>
                <a:off x="2557" y="2233"/>
                <a:ext cx="26" cy="9"/>
              </a:xfrm>
              <a:custGeom>
                <a:avLst/>
                <a:gdLst>
                  <a:gd name="T0" fmla="*/ 0 w 185"/>
                  <a:gd name="T1" fmla="*/ 0 h 62"/>
                  <a:gd name="T2" fmla="*/ 0 w 185"/>
                  <a:gd name="T3" fmla="*/ 0 h 62"/>
                  <a:gd name="T4" fmla="*/ 0 w 185"/>
                  <a:gd name="T5" fmla="*/ 0 h 62"/>
                  <a:gd name="T6" fmla="*/ 0 w 185"/>
                  <a:gd name="T7" fmla="*/ 0 h 62"/>
                  <a:gd name="T8" fmla="*/ 0 w 185"/>
                  <a:gd name="T9" fmla="*/ 0 h 62"/>
                  <a:gd name="T10" fmla="*/ 0 w 185"/>
                  <a:gd name="T11" fmla="*/ 0 h 62"/>
                  <a:gd name="T12" fmla="*/ 0 w 185"/>
                  <a:gd name="T13" fmla="*/ 0 h 62"/>
                  <a:gd name="T14" fmla="*/ 0 w 185"/>
                  <a:gd name="T15" fmla="*/ 0 h 62"/>
                  <a:gd name="T16" fmla="*/ 0 w 185"/>
                  <a:gd name="T17" fmla="*/ 0 h 62"/>
                  <a:gd name="T18" fmla="*/ 0 w 185"/>
                  <a:gd name="T19" fmla="*/ 0 h 62"/>
                  <a:gd name="T20" fmla="*/ 0 w 185"/>
                  <a:gd name="T21" fmla="*/ 0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62">
                    <a:moveTo>
                      <a:pt x="38" y="30"/>
                    </a:moveTo>
                    <a:lnTo>
                      <a:pt x="78" y="13"/>
                    </a:lnTo>
                    <a:lnTo>
                      <a:pt x="115" y="3"/>
                    </a:lnTo>
                    <a:lnTo>
                      <a:pt x="164" y="0"/>
                    </a:lnTo>
                    <a:lnTo>
                      <a:pt x="185" y="4"/>
                    </a:lnTo>
                    <a:lnTo>
                      <a:pt x="176" y="23"/>
                    </a:lnTo>
                    <a:lnTo>
                      <a:pt x="156" y="38"/>
                    </a:lnTo>
                    <a:lnTo>
                      <a:pt x="113" y="51"/>
                    </a:lnTo>
                    <a:lnTo>
                      <a:pt x="45" y="62"/>
                    </a:lnTo>
                    <a:lnTo>
                      <a:pt x="0" y="58"/>
                    </a:lnTo>
                    <a:lnTo>
                      <a:pt x="38" y="3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2" name="Freeform 144"/>
              <p:cNvSpPr/>
              <p:nvPr/>
            </p:nvSpPr>
            <p:spPr bwMode="auto">
              <a:xfrm>
                <a:off x="2589" y="2238"/>
                <a:ext cx="16" cy="20"/>
              </a:xfrm>
              <a:custGeom>
                <a:avLst/>
                <a:gdLst>
                  <a:gd name="T0" fmla="*/ 0 w 111"/>
                  <a:gd name="T1" fmla="*/ 0 h 138"/>
                  <a:gd name="T2" fmla="*/ 0 w 111"/>
                  <a:gd name="T3" fmla="*/ 0 h 138"/>
                  <a:gd name="T4" fmla="*/ 0 w 111"/>
                  <a:gd name="T5" fmla="*/ 0 h 138"/>
                  <a:gd name="T6" fmla="*/ 0 w 111"/>
                  <a:gd name="T7" fmla="*/ 0 h 138"/>
                  <a:gd name="T8" fmla="*/ 0 w 111"/>
                  <a:gd name="T9" fmla="*/ 0 h 138"/>
                  <a:gd name="T10" fmla="*/ 0 w 111"/>
                  <a:gd name="T11" fmla="*/ 0 h 138"/>
                  <a:gd name="T12" fmla="*/ 0 w 111"/>
                  <a:gd name="T13" fmla="*/ 0 h 138"/>
                  <a:gd name="T14" fmla="*/ 0 w 111"/>
                  <a:gd name="T15" fmla="*/ 0 h 138"/>
                  <a:gd name="T16" fmla="*/ 0 w 111"/>
                  <a:gd name="T17" fmla="*/ 0 h 138"/>
                  <a:gd name="T18" fmla="*/ 0 w 111"/>
                  <a:gd name="T19" fmla="*/ 0 h 138"/>
                  <a:gd name="T20" fmla="*/ 0 w 111"/>
                  <a:gd name="T21" fmla="*/ 0 h 138"/>
                  <a:gd name="T22" fmla="*/ 0 w 111"/>
                  <a:gd name="T23" fmla="*/ 0 h 138"/>
                  <a:gd name="T24" fmla="*/ 0 w 111"/>
                  <a:gd name="T25" fmla="*/ 0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 h="138">
                    <a:moveTo>
                      <a:pt x="60" y="38"/>
                    </a:moveTo>
                    <a:lnTo>
                      <a:pt x="74" y="8"/>
                    </a:lnTo>
                    <a:lnTo>
                      <a:pt x="95" y="0"/>
                    </a:lnTo>
                    <a:lnTo>
                      <a:pt x="109" y="6"/>
                    </a:lnTo>
                    <a:lnTo>
                      <a:pt x="111" y="23"/>
                    </a:lnTo>
                    <a:lnTo>
                      <a:pt x="102" y="49"/>
                    </a:lnTo>
                    <a:lnTo>
                      <a:pt x="85" y="74"/>
                    </a:lnTo>
                    <a:lnTo>
                      <a:pt x="66" y="97"/>
                    </a:lnTo>
                    <a:lnTo>
                      <a:pt x="40" y="119"/>
                    </a:lnTo>
                    <a:lnTo>
                      <a:pt x="0" y="138"/>
                    </a:lnTo>
                    <a:lnTo>
                      <a:pt x="36" y="99"/>
                    </a:lnTo>
                    <a:lnTo>
                      <a:pt x="47" y="70"/>
                    </a:lnTo>
                    <a:lnTo>
                      <a:pt x="60" y="38"/>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3" name="Freeform 145"/>
              <p:cNvSpPr/>
              <p:nvPr/>
            </p:nvSpPr>
            <p:spPr bwMode="auto">
              <a:xfrm>
                <a:off x="2541" y="2133"/>
                <a:ext cx="38" cy="24"/>
              </a:xfrm>
              <a:custGeom>
                <a:avLst/>
                <a:gdLst>
                  <a:gd name="T0" fmla="*/ 0 w 266"/>
                  <a:gd name="T1" fmla="*/ 0 h 167"/>
                  <a:gd name="T2" fmla="*/ 0 w 266"/>
                  <a:gd name="T3" fmla="*/ 0 h 167"/>
                  <a:gd name="T4" fmla="*/ 0 w 266"/>
                  <a:gd name="T5" fmla="*/ 0 h 167"/>
                  <a:gd name="T6" fmla="*/ 0 w 266"/>
                  <a:gd name="T7" fmla="*/ 0 h 167"/>
                  <a:gd name="T8" fmla="*/ 0 w 266"/>
                  <a:gd name="T9" fmla="*/ 0 h 167"/>
                  <a:gd name="T10" fmla="*/ 0 w 266"/>
                  <a:gd name="T11" fmla="*/ 0 h 167"/>
                  <a:gd name="T12" fmla="*/ 0 w 266"/>
                  <a:gd name="T13" fmla="*/ 0 h 167"/>
                  <a:gd name="T14" fmla="*/ 0 w 266"/>
                  <a:gd name="T15" fmla="*/ 0 h 167"/>
                  <a:gd name="T16" fmla="*/ 0 w 266"/>
                  <a:gd name="T17" fmla="*/ 0 h 167"/>
                  <a:gd name="T18" fmla="*/ 0 w 266"/>
                  <a:gd name="T19" fmla="*/ 0 h 167"/>
                  <a:gd name="T20" fmla="*/ 0 w 266"/>
                  <a:gd name="T21" fmla="*/ 0 h 167"/>
                  <a:gd name="T22" fmla="*/ 0 w 266"/>
                  <a:gd name="T23" fmla="*/ 0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6" h="167">
                    <a:moveTo>
                      <a:pt x="266" y="167"/>
                    </a:moveTo>
                    <a:lnTo>
                      <a:pt x="258" y="99"/>
                    </a:lnTo>
                    <a:lnTo>
                      <a:pt x="202" y="74"/>
                    </a:lnTo>
                    <a:lnTo>
                      <a:pt x="127" y="44"/>
                    </a:lnTo>
                    <a:lnTo>
                      <a:pt x="72" y="23"/>
                    </a:lnTo>
                    <a:lnTo>
                      <a:pt x="21" y="0"/>
                    </a:lnTo>
                    <a:lnTo>
                      <a:pt x="0" y="48"/>
                    </a:lnTo>
                    <a:lnTo>
                      <a:pt x="49" y="76"/>
                    </a:lnTo>
                    <a:lnTo>
                      <a:pt x="106" y="97"/>
                    </a:lnTo>
                    <a:lnTo>
                      <a:pt x="150" y="110"/>
                    </a:lnTo>
                    <a:lnTo>
                      <a:pt x="204" y="138"/>
                    </a:lnTo>
                    <a:lnTo>
                      <a:pt x="266" y="16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34" name="Group 146"/>
            <p:cNvGrpSpPr/>
            <p:nvPr/>
          </p:nvGrpSpPr>
          <p:grpSpPr bwMode="auto">
            <a:xfrm flipH="1">
              <a:off x="3933" y="2647"/>
              <a:ext cx="195" cy="260"/>
              <a:chOff x="2498" y="2245"/>
              <a:chExt cx="78" cy="107"/>
            </a:xfrm>
          </p:grpSpPr>
          <p:sp>
            <p:nvSpPr>
              <p:cNvPr id="38" name="Freeform 147"/>
              <p:cNvSpPr/>
              <p:nvPr/>
            </p:nvSpPr>
            <p:spPr bwMode="auto">
              <a:xfrm>
                <a:off x="2498" y="2245"/>
                <a:ext cx="78" cy="107"/>
              </a:xfrm>
              <a:custGeom>
                <a:avLst/>
                <a:gdLst>
                  <a:gd name="T0" fmla="*/ 0 w 551"/>
                  <a:gd name="T1" fmla="*/ 0 h 750"/>
                  <a:gd name="T2" fmla="*/ 0 w 551"/>
                  <a:gd name="T3" fmla="*/ 0 h 750"/>
                  <a:gd name="T4" fmla="*/ 0 w 551"/>
                  <a:gd name="T5" fmla="*/ 0 h 750"/>
                  <a:gd name="T6" fmla="*/ 0 w 551"/>
                  <a:gd name="T7" fmla="*/ 0 h 750"/>
                  <a:gd name="T8" fmla="*/ 0 w 551"/>
                  <a:gd name="T9" fmla="*/ 0 h 750"/>
                  <a:gd name="T10" fmla="*/ 0 w 551"/>
                  <a:gd name="T11" fmla="*/ 0 h 750"/>
                  <a:gd name="T12" fmla="*/ 0 w 551"/>
                  <a:gd name="T13" fmla="*/ 0 h 750"/>
                  <a:gd name="T14" fmla="*/ 0 w 551"/>
                  <a:gd name="T15" fmla="*/ 0 h 750"/>
                  <a:gd name="T16" fmla="*/ 0 w 551"/>
                  <a:gd name="T17" fmla="*/ 0 h 750"/>
                  <a:gd name="T18" fmla="*/ 0 w 551"/>
                  <a:gd name="T19" fmla="*/ 0 h 750"/>
                  <a:gd name="T20" fmla="*/ 0 w 551"/>
                  <a:gd name="T21" fmla="*/ 0 h 750"/>
                  <a:gd name="T22" fmla="*/ 0 w 551"/>
                  <a:gd name="T23" fmla="*/ 0 h 750"/>
                  <a:gd name="T24" fmla="*/ 0 w 551"/>
                  <a:gd name="T25" fmla="*/ 0 h 750"/>
                  <a:gd name="T26" fmla="*/ 0 w 551"/>
                  <a:gd name="T27" fmla="*/ 0 h 750"/>
                  <a:gd name="T28" fmla="*/ 0 w 551"/>
                  <a:gd name="T29" fmla="*/ 0 h 750"/>
                  <a:gd name="T30" fmla="*/ 0 w 551"/>
                  <a:gd name="T31" fmla="*/ 0 h 750"/>
                  <a:gd name="T32" fmla="*/ 0 w 551"/>
                  <a:gd name="T33" fmla="*/ 0 h 750"/>
                  <a:gd name="T34" fmla="*/ 0 w 551"/>
                  <a:gd name="T35" fmla="*/ 0 h 750"/>
                  <a:gd name="T36" fmla="*/ 0 w 551"/>
                  <a:gd name="T37" fmla="*/ 0 h 750"/>
                  <a:gd name="T38" fmla="*/ 0 w 551"/>
                  <a:gd name="T39" fmla="*/ 0 h 750"/>
                  <a:gd name="T40" fmla="*/ 0 w 551"/>
                  <a:gd name="T41" fmla="*/ 0 h 750"/>
                  <a:gd name="T42" fmla="*/ 0 w 551"/>
                  <a:gd name="T43" fmla="*/ 0 h 750"/>
                  <a:gd name="T44" fmla="*/ 0 w 551"/>
                  <a:gd name="T45" fmla="*/ 0 h 750"/>
                  <a:gd name="T46" fmla="*/ 0 w 551"/>
                  <a:gd name="T47" fmla="*/ 0 h 7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1" h="750">
                    <a:moveTo>
                      <a:pt x="306" y="111"/>
                    </a:moveTo>
                    <a:lnTo>
                      <a:pt x="205" y="102"/>
                    </a:lnTo>
                    <a:lnTo>
                      <a:pt x="144" y="86"/>
                    </a:lnTo>
                    <a:lnTo>
                      <a:pt x="124" y="58"/>
                    </a:lnTo>
                    <a:lnTo>
                      <a:pt x="124" y="34"/>
                    </a:lnTo>
                    <a:lnTo>
                      <a:pt x="108" y="14"/>
                    </a:lnTo>
                    <a:lnTo>
                      <a:pt x="52" y="0"/>
                    </a:lnTo>
                    <a:lnTo>
                      <a:pt x="0" y="5"/>
                    </a:lnTo>
                    <a:lnTo>
                      <a:pt x="63" y="584"/>
                    </a:lnTo>
                    <a:lnTo>
                      <a:pt x="108" y="637"/>
                    </a:lnTo>
                    <a:lnTo>
                      <a:pt x="164" y="689"/>
                    </a:lnTo>
                    <a:lnTo>
                      <a:pt x="244" y="730"/>
                    </a:lnTo>
                    <a:lnTo>
                      <a:pt x="337" y="743"/>
                    </a:lnTo>
                    <a:lnTo>
                      <a:pt x="462" y="750"/>
                    </a:lnTo>
                    <a:lnTo>
                      <a:pt x="535" y="739"/>
                    </a:lnTo>
                    <a:lnTo>
                      <a:pt x="551" y="698"/>
                    </a:lnTo>
                    <a:lnTo>
                      <a:pt x="543" y="644"/>
                    </a:lnTo>
                    <a:lnTo>
                      <a:pt x="491" y="483"/>
                    </a:lnTo>
                    <a:lnTo>
                      <a:pt x="447" y="321"/>
                    </a:lnTo>
                    <a:lnTo>
                      <a:pt x="427" y="199"/>
                    </a:lnTo>
                    <a:lnTo>
                      <a:pt x="427" y="167"/>
                    </a:lnTo>
                    <a:lnTo>
                      <a:pt x="398" y="122"/>
                    </a:lnTo>
                    <a:lnTo>
                      <a:pt x="366" y="111"/>
                    </a:lnTo>
                    <a:lnTo>
                      <a:pt x="306" y="111"/>
                    </a:lnTo>
                    <a:close/>
                  </a:path>
                </a:pathLst>
              </a:custGeom>
              <a:solidFill>
                <a:srgbClr val="404040"/>
              </a:solidFill>
              <a:ln w="1588">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9" name="Freeform 148"/>
              <p:cNvSpPr/>
              <p:nvPr/>
            </p:nvSpPr>
            <p:spPr bwMode="auto">
              <a:xfrm>
                <a:off x="2499" y="2250"/>
                <a:ext cx="68" cy="98"/>
              </a:xfrm>
              <a:custGeom>
                <a:avLst/>
                <a:gdLst>
                  <a:gd name="T0" fmla="*/ 0 w 474"/>
                  <a:gd name="T1" fmla="*/ 0 h 687"/>
                  <a:gd name="T2" fmla="*/ 0 w 474"/>
                  <a:gd name="T3" fmla="*/ 0 h 687"/>
                  <a:gd name="T4" fmla="*/ 0 w 474"/>
                  <a:gd name="T5" fmla="*/ 0 h 687"/>
                  <a:gd name="T6" fmla="*/ 0 w 474"/>
                  <a:gd name="T7" fmla="*/ 0 h 687"/>
                  <a:gd name="T8" fmla="*/ 0 w 474"/>
                  <a:gd name="T9" fmla="*/ 0 h 687"/>
                  <a:gd name="T10" fmla="*/ 0 w 474"/>
                  <a:gd name="T11" fmla="*/ 0 h 687"/>
                  <a:gd name="T12" fmla="*/ 0 w 474"/>
                  <a:gd name="T13" fmla="*/ 0 h 687"/>
                  <a:gd name="T14" fmla="*/ 0 w 474"/>
                  <a:gd name="T15" fmla="*/ 0 h 687"/>
                  <a:gd name="T16" fmla="*/ 0 w 474"/>
                  <a:gd name="T17" fmla="*/ 0 h 687"/>
                  <a:gd name="T18" fmla="*/ 0 w 474"/>
                  <a:gd name="T19" fmla="*/ 0 h 687"/>
                  <a:gd name="T20" fmla="*/ 0 w 474"/>
                  <a:gd name="T21" fmla="*/ 0 h 687"/>
                  <a:gd name="T22" fmla="*/ 0 w 474"/>
                  <a:gd name="T23" fmla="*/ 0 h 687"/>
                  <a:gd name="T24" fmla="*/ 0 w 474"/>
                  <a:gd name="T25" fmla="*/ 0 h 687"/>
                  <a:gd name="T26" fmla="*/ 0 w 474"/>
                  <a:gd name="T27" fmla="*/ 0 h 687"/>
                  <a:gd name="T28" fmla="*/ 0 w 474"/>
                  <a:gd name="T29" fmla="*/ 0 h 687"/>
                  <a:gd name="T30" fmla="*/ 0 w 474"/>
                  <a:gd name="T31" fmla="*/ 0 h 687"/>
                  <a:gd name="T32" fmla="*/ 0 w 474"/>
                  <a:gd name="T33" fmla="*/ 0 h 687"/>
                  <a:gd name="T34" fmla="*/ 0 w 474"/>
                  <a:gd name="T35" fmla="*/ 0 h 687"/>
                  <a:gd name="T36" fmla="*/ 0 w 474"/>
                  <a:gd name="T37" fmla="*/ 0 h 687"/>
                  <a:gd name="T38" fmla="*/ 0 w 474"/>
                  <a:gd name="T39" fmla="*/ 0 h 687"/>
                  <a:gd name="T40" fmla="*/ 0 w 474"/>
                  <a:gd name="T41" fmla="*/ 0 h 6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4" h="687">
                    <a:moveTo>
                      <a:pt x="310" y="138"/>
                    </a:moveTo>
                    <a:lnTo>
                      <a:pt x="221" y="134"/>
                    </a:lnTo>
                    <a:lnTo>
                      <a:pt x="128" y="118"/>
                    </a:lnTo>
                    <a:lnTo>
                      <a:pt x="73" y="89"/>
                    </a:lnTo>
                    <a:lnTo>
                      <a:pt x="41" y="65"/>
                    </a:lnTo>
                    <a:lnTo>
                      <a:pt x="0" y="0"/>
                    </a:lnTo>
                    <a:lnTo>
                      <a:pt x="60" y="529"/>
                    </a:lnTo>
                    <a:lnTo>
                      <a:pt x="101" y="578"/>
                    </a:lnTo>
                    <a:lnTo>
                      <a:pt x="145" y="623"/>
                    </a:lnTo>
                    <a:lnTo>
                      <a:pt x="201" y="654"/>
                    </a:lnTo>
                    <a:lnTo>
                      <a:pt x="249" y="671"/>
                    </a:lnTo>
                    <a:lnTo>
                      <a:pt x="310" y="679"/>
                    </a:lnTo>
                    <a:lnTo>
                      <a:pt x="365" y="687"/>
                    </a:lnTo>
                    <a:lnTo>
                      <a:pt x="429" y="687"/>
                    </a:lnTo>
                    <a:lnTo>
                      <a:pt x="457" y="679"/>
                    </a:lnTo>
                    <a:lnTo>
                      <a:pt x="474" y="654"/>
                    </a:lnTo>
                    <a:lnTo>
                      <a:pt x="466" y="615"/>
                    </a:lnTo>
                    <a:lnTo>
                      <a:pt x="425" y="521"/>
                    </a:lnTo>
                    <a:lnTo>
                      <a:pt x="357" y="206"/>
                    </a:lnTo>
                    <a:lnTo>
                      <a:pt x="345" y="162"/>
                    </a:lnTo>
                    <a:lnTo>
                      <a:pt x="310" y="138"/>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35" name="Freeform 149"/>
            <p:cNvSpPr/>
            <p:nvPr/>
          </p:nvSpPr>
          <p:spPr bwMode="auto">
            <a:xfrm flipH="1">
              <a:off x="3633" y="2944"/>
              <a:ext cx="15" cy="218"/>
            </a:xfrm>
            <a:custGeom>
              <a:avLst/>
              <a:gdLst>
                <a:gd name="T0" fmla="*/ 0 w 39"/>
                <a:gd name="T1" fmla="*/ 0 h 631"/>
                <a:gd name="T2" fmla="*/ 0 w 39"/>
                <a:gd name="T3" fmla="*/ 0 h 631"/>
                <a:gd name="T4" fmla="*/ 0 w 39"/>
                <a:gd name="T5" fmla="*/ 0 h 631"/>
                <a:gd name="T6" fmla="*/ 0 w 39"/>
                <a:gd name="T7" fmla="*/ 0 h 631"/>
                <a:gd name="T8" fmla="*/ 0 w 39"/>
                <a:gd name="T9" fmla="*/ 0 h 631"/>
                <a:gd name="T10" fmla="*/ 0 w 39"/>
                <a:gd name="T11" fmla="*/ 1 h 631"/>
                <a:gd name="T12" fmla="*/ 0 w 39"/>
                <a:gd name="T13" fmla="*/ 1 h 631"/>
                <a:gd name="T14" fmla="*/ 0 w 39"/>
                <a:gd name="T15" fmla="*/ 1 h 631"/>
                <a:gd name="T16" fmla="*/ 0 w 39"/>
                <a:gd name="T17" fmla="*/ 0 h 631"/>
                <a:gd name="T18" fmla="*/ 0 w 39"/>
                <a:gd name="T19" fmla="*/ 0 h 631"/>
                <a:gd name="T20" fmla="*/ 0 w 39"/>
                <a:gd name="T21" fmla="*/ 0 h 631"/>
                <a:gd name="T22" fmla="*/ 0 w 39"/>
                <a:gd name="T23" fmla="*/ 0 h 631"/>
                <a:gd name="T24" fmla="*/ 0 w 39"/>
                <a:gd name="T25" fmla="*/ 0 h 631"/>
                <a:gd name="T26" fmla="*/ 0 w 39"/>
                <a:gd name="T27" fmla="*/ 0 h 631"/>
                <a:gd name="T28" fmla="*/ 0 w 39"/>
                <a:gd name="T29" fmla="*/ 0 h 6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631">
                  <a:moveTo>
                    <a:pt x="26" y="0"/>
                  </a:moveTo>
                  <a:lnTo>
                    <a:pt x="39" y="32"/>
                  </a:lnTo>
                  <a:lnTo>
                    <a:pt x="24" y="57"/>
                  </a:lnTo>
                  <a:lnTo>
                    <a:pt x="13" y="110"/>
                  </a:lnTo>
                  <a:lnTo>
                    <a:pt x="28" y="158"/>
                  </a:lnTo>
                  <a:lnTo>
                    <a:pt x="19" y="440"/>
                  </a:lnTo>
                  <a:lnTo>
                    <a:pt x="19" y="622"/>
                  </a:lnTo>
                  <a:lnTo>
                    <a:pt x="0" y="631"/>
                  </a:lnTo>
                  <a:lnTo>
                    <a:pt x="2" y="255"/>
                  </a:lnTo>
                  <a:lnTo>
                    <a:pt x="19" y="165"/>
                  </a:lnTo>
                  <a:lnTo>
                    <a:pt x="9" y="123"/>
                  </a:lnTo>
                  <a:lnTo>
                    <a:pt x="4" y="108"/>
                  </a:lnTo>
                  <a:lnTo>
                    <a:pt x="11" y="62"/>
                  </a:lnTo>
                  <a:lnTo>
                    <a:pt x="24" y="36"/>
                  </a:lnTo>
                  <a:lnTo>
                    <a:pt x="26"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6" name="Freeform 150"/>
            <p:cNvSpPr/>
            <p:nvPr/>
          </p:nvSpPr>
          <p:spPr bwMode="auto">
            <a:xfrm flipH="1">
              <a:off x="3668" y="2946"/>
              <a:ext cx="37" cy="10"/>
            </a:xfrm>
            <a:custGeom>
              <a:avLst/>
              <a:gdLst>
                <a:gd name="T0" fmla="*/ 0 w 100"/>
                <a:gd name="T1" fmla="*/ 0 h 32"/>
                <a:gd name="T2" fmla="*/ 0 w 100"/>
                <a:gd name="T3" fmla="*/ 0 h 32"/>
                <a:gd name="T4" fmla="*/ 0 w 100"/>
                <a:gd name="T5" fmla="*/ 0 h 32"/>
                <a:gd name="T6" fmla="*/ 0 w 100"/>
                <a:gd name="T7" fmla="*/ 0 h 32"/>
                <a:gd name="T8" fmla="*/ 0 w 100"/>
                <a:gd name="T9" fmla="*/ 0 h 32"/>
                <a:gd name="T10" fmla="*/ 0 w 100"/>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32">
                  <a:moveTo>
                    <a:pt x="100" y="0"/>
                  </a:moveTo>
                  <a:lnTo>
                    <a:pt x="51" y="24"/>
                  </a:lnTo>
                  <a:lnTo>
                    <a:pt x="8" y="32"/>
                  </a:lnTo>
                  <a:lnTo>
                    <a:pt x="0" y="32"/>
                  </a:lnTo>
                  <a:lnTo>
                    <a:pt x="25" y="10"/>
                  </a:lnTo>
                  <a:lnTo>
                    <a:pt x="10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Freeform 151"/>
            <p:cNvSpPr/>
            <p:nvPr/>
          </p:nvSpPr>
          <p:spPr bwMode="auto">
            <a:xfrm flipH="1">
              <a:off x="3805" y="2376"/>
              <a:ext cx="48" cy="126"/>
            </a:xfrm>
            <a:custGeom>
              <a:avLst/>
              <a:gdLst>
                <a:gd name="T0" fmla="*/ 0 w 134"/>
                <a:gd name="T1" fmla="*/ 0 h 366"/>
                <a:gd name="T2" fmla="*/ 0 w 134"/>
                <a:gd name="T3" fmla="*/ 0 h 366"/>
                <a:gd name="T4" fmla="*/ 0 w 134"/>
                <a:gd name="T5" fmla="*/ 0 h 366"/>
                <a:gd name="T6" fmla="*/ 0 w 134"/>
                <a:gd name="T7" fmla="*/ 0 h 366"/>
                <a:gd name="T8" fmla="*/ 0 w 134"/>
                <a:gd name="T9" fmla="*/ 0 h 366"/>
                <a:gd name="T10" fmla="*/ 0 w 134"/>
                <a:gd name="T11" fmla="*/ 0 h 366"/>
                <a:gd name="T12" fmla="*/ 0 w 134"/>
                <a:gd name="T13" fmla="*/ 0 h 366"/>
                <a:gd name="T14" fmla="*/ 0 w 134"/>
                <a:gd name="T15" fmla="*/ 0 h 366"/>
                <a:gd name="T16" fmla="*/ 0 w 134"/>
                <a:gd name="T17" fmla="*/ 0 h 366"/>
                <a:gd name="T18" fmla="*/ 0 w 134"/>
                <a:gd name="T19" fmla="*/ 0 h 366"/>
                <a:gd name="T20" fmla="*/ 0 w 134"/>
                <a:gd name="T21" fmla="*/ 0 h 366"/>
                <a:gd name="T22" fmla="*/ 0 w 134"/>
                <a:gd name="T23" fmla="*/ 0 h 366"/>
                <a:gd name="T24" fmla="*/ 0 w 134"/>
                <a:gd name="T25" fmla="*/ 0 h 366"/>
                <a:gd name="T26" fmla="*/ 0 w 134"/>
                <a:gd name="T27" fmla="*/ 0 h 366"/>
                <a:gd name="T28" fmla="*/ 0 w 134"/>
                <a:gd name="T29" fmla="*/ 0 h 366"/>
                <a:gd name="T30" fmla="*/ 0 w 134"/>
                <a:gd name="T31" fmla="*/ 0 h 366"/>
                <a:gd name="T32" fmla="*/ 0 w 134"/>
                <a:gd name="T33" fmla="*/ 0 h 366"/>
                <a:gd name="T34" fmla="*/ 0 w 134"/>
                <a:gd name="T35" fmla="*/ 0 h 366"/>
                <a:gd name="T36" fmla="*/ 0 w 134"/>
                <a:gd name="T37" fmla="*/ 0 h 366"/>
                <a:gd name="T38" fmla="*/ 0 w 134"/>
                <a:gd name="T39" fmla="*/ 0 h 366"/>
                <a:gd name="T40" fmla="*/ 0 w 134"/>
                <a:gd name="T41" fmla="*/ 0 h 366"/>
                <a:gd name="T42" fmla="*/ 0 w 134"/>
                <a:gd name="T43" fmla="*/ 0 h 366"/>
                <a:gd name="T44" fmla="*/ 0 w 134"/>
                <a:gd name="T45" fmla="*/ 0 h 366"/>
                <a:gd name="T46" fmla="*/ 0 w 134"/>
                <a:gd name="T47" fmla="*/ 1 h 366"/>
                <a:gd name="T48" fmla="*/ 0 w 134"/>
                <a:gd name="T49" fmla="*/ 1 h 3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4" h="366">
                  <a:moveTo>
                    <a:pt x="0" y="0"/>
                  </a:moveTo>
                  <a:lnTo>
                    <a:pt x="18" y="9"/>
                  </a:lnTo>
                  <a:lnTo>
                    <a:pt x="15" y="31"/>
                  </a:lnTo>
                  <a:lnTo>
                    <a:pt x="32" y="21"/>
                  </a:lnTo>
                  <a:lnTo>
                    <a:pt x="29" y="45"/>
                  </a:lnTo>
                  <a:lnTo>
                    <a:pt x="52" y="42"/>
                  </a:lnTo>
                  <a:lnTo>
                    <a:pt x="34" y="63"/>
                  </a:lnTo>
                  <a:lnTo>
                    <a:pt x="81" y="66"/>
                  </a:lnTo>
                  <a:lnTo>
                    <a:pt x="55" y="91"/>
                  </a:lnTo>
                  <a:lnTo>
                    <a:pt x="93" y="91"/>
                  </a:lnTo>
                  <a:lnTo>
                    <a:pt x="67" y="117"/>
                  </a:lnTo>
                  <a:lnTo>
                    <a:pt x="108" y="115"/>
                  </a:lnTo>
                  <a:lnTo>
                    <a:pt x="82" y="151"/>
                  </a:lnTo>
                  <a:lnTo>
                    <a:pt x="119" y="148"/>
                  </a:lnTo>
                  <a:lnTo>
                    <a:pt x="87" y="179"/>
                  </a:lnTo>
                  <a:lnTo>
                    <a:pt x="134" y="185"/>
                  </a:lnTo>
                  <a:lnTo>
                    <a:pt x="93" y="213"/>
                  </a:lnTo>
                  <a:lnTo>
                    <a:pt x="134" y="225"/>
                  </a:lnTo>
                  <a:lnTo>
                    <a:pt x="90" y="240"/>
                  </a:lnTo>
                  <a:lnTo>
                    <a:pt x="130" y="263"/>
                  </a:lnTo>
                  <a:lnTo>
                    <a:pt x="87" y="281"/>
                  </a:lnTo>
                  <a:lnTo>
                    <a:pt x="125" y="308"/>
                  </a:lnTo>
                  <a:lnTo>
                    <a:pt x="87" y="320"/>
                  </a:lnTo>
                  <a:lnTo>
                    <a:pt x="108" y="343"/>
                  </a:lnTo>
                  <a:lnTo>
                    <a:pt x="78" y="366"/>
                  </a:lnTo>
                </a:path>
              </a:pathLst>
            </a:custGeom>
            <a:noFill/>
            <a:ln w="15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152" name="Line 152"/>
          <p:cNvSpPr>
            <a:spLocks noChangeShapeType="1"/>
          </p:cNvSpPr>
          <p:nvPr/>
        </p:nvSpPr>
        <p:spPr bwMode="auto">
          <a:xfrm rot="10800000" flipV="1">
            <a:off x="6428841" y="1917807"/>
            <a:ext cx="1094315"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53" name="Line 153"/>
          <p:cNvSpPr>
            <a:spLocks noChangeShapeType="1"/>
          </p:cNvSpPr>
          <p:nvPr/>
        </p:nvSpPr>
        <p:spPr bwMode="auto">
          <a:xfrm rot="5400000">
            <a:off x="5404046" y="2728237"/>
            <a:ext cx="541101"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54" name="Text Box 154"/>
          <p:cNvSpPr txBox="1">
            <a:spLocks noChangeArrowheads="1"/>
          </p:cNvSpPr>
          <p:nvPr/>
        </p:nvSpPr>
        <p:spPr bwMode="auto">
          <a:xfrm>
            <a:off x="4580281" y="293282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a:latin typeface="微软雅黑" panose="020B0503020204020204" pitchFamily="34" charset="-122"/>
                <a:ea typeface="微软雅黑" panose="020B0503020204020204" pitchFamily="34" charset="-122"/>
              </a:rPr>
              <a:t>管理站</a:t>
            </a:r>
            <a:endParaRPr kumimoji="1" lang="zh-CN" altLang="en-US" sz="1400" b="1">
              <a:latin typeface="微软雅黑" panose="020B0503020204020204" pitchFamily="34" charset="-122"/>
              <a:ea typeface="微软雅黑" panose="020B0503020204020204" pitchFamily="34" charset="-122"/>
            </a:endParaRPr>
          </a:p>
        </p:txBody>
      </p:sp>
      <p:sp>
        <p:nvSpPr>
          <p:cNvPr id="155" name="Line 155"/>
          <p:cNvSpPr>
            <a:spLocks noChangeShapeType="1"/>
          </p:cNvSpPr>
          <p:nvPr/>
        </p:nvSpPr>
        <p:spPr bwMode="auto">
          <a:xfrm rot="10800000">
            <a:off x="2268590" y="1686953"/>
            <a:ext cx="1094315" cy="230854"/>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58" name="Line 158"/>
          <p:cNvSpPr>
            <a:spLocks noChangeShapeType="1"/>
          </p:cNvSpPr>
          <p:nvPr/>
        </p:nvSpPr>
        <p:spPr bwMode="auto">
          <a:xfrm rot="5400000">
            <a:off x="6124598" y="2226223"/>
            <a:ext cx="462929"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59" name="Line 159"/>
          <p:cNvSpPr>
            <a:spLocks noChangeShapeType="1"/>
          </p:cNvSpPr>
          <p:nvPr/>
        </p:nvSpPr>
        <p:spPr bwMode="auto">
          <a:xfrm rot="5400000">
            <a:off x="3372269" y="2226223"/>
            <a:ext cx="462929"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0" name="Line 160"/>
          <p:cNvSpPr>
            <a:spLocks noChangeShapeType="1"/>
          </p:cNvSpPr>
          <p:nvPr/>
        </p:nvSpPr>
        <p:spPr bwMode="auto">
          <a:xfrm rot="5400000">
            <a:off x="4810626" y="2226223"/>
            <a:ext cx="462929"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1" name="Line 161"/>
          <p:cNvSpPr>
            <a:spLocks noChangeShapeType="1"/>
          </p:cNvSpPr>
          <p:nvPr/>
        </p:nvSpPr>
        <p:spPr bwMode="auto">
          <a:xfrm rot="5400000">
            <a:off x="2941099" y="2588382"/>
            <a:ext cx="261390"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3" name="Line 163"/>
          <p:cNvSpPr>
            <a:spLocks noChangeShapeType="1"/>
          </p:cNvSpPr>
          <p:nvPr/>
        </p:nvSpPr>
        <p:spPr bwMode="auto">
          <a:xfrm>
            <a:off x="2510742" y="2445472"/>
            <a:ext cx="5083869"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4" name="Rectangle 164"/>
          <p:cNvSpPr>
            <a:spLocks noChangeArrowheads="1"/>
          </p:cNvSpPr>
          <p:nvPr/>
        </p:nvSpPr>
        <p:spPr bwMode="auto">
          <a:xfrm>
            <a:off x="2455166" y="2408830"/>
            <a:ext cx="71455" cy="75730"/>
          </a:xfrm>
          <a:prstGeom prst="rect">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65" name="Rectangle 165"/>
          <p:cNvSpPr>
            <a:spLocks noChangeArrowheads="1"/>
          </p:cNvSpPr>
          <p:nvPr/>
        </p:nvSpPr>
        <p:spPr bwMode="auto">
          <a:xfrm>
            <a:off x="7569470" y="2407607"/>
            <a:ext cx="71455" cy="76952"/>
          </a:xfrm>
          <a:prstGeom prst="rect">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66" name="Text Box 166"/>
          <p:cNvSpPr txBox="1">
            <a:spLocks noChangeArrowheads="1"/>
          </p:cNvSpPr>
          <p:nvPr/>
        </p:nvSpPr>
        <p:spPr bwMode="auto">
          <a:xfrm>
            <a:off x="6428841" y="2831450"/>
            <a:ext cx="8018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a:latin typeface="微软雅黑" panose="020B0503020204020204" pitchFamily="34" charset="-122"/>
                <a:ea typeface="微软雅黑" panose="020B0503020204020204" pitchFamily="34" charset="-122"/>
              </a:rPr>
              <a:t>网络</a:t>
            </a:r>
            <a:endParaRPr kumimoji="1" lang="zh-CN" altLang="en-US" sz="1400" b="1">
              <a:latin typeface="微软雅黑" panose="020B0503020204020204" pitchFamily="34" charset="-122"/>
              <a:ea typeface="微软雅黑" panose="020B0503020204020204" pitchFamily="34" charset="-122"/>
            </a:endParaRPr>
          </a:p>
          <a:p>
            <a:pPr algn="ctr" eaLnBrk="1" hangingPunct="1"/>
            <a:r>
              <a:rPr kumimoji="1" lang="zh-CN" altLang="en-US" sz="1400" b="1">
                <a:latin typeface="微软雅黑" panose="020B0503020204020204" pitchFamily="34" charset="-122"/>
                <a:ea typeface="微软雅黑" panose="020B0503020204020204" pitchFamily="34" charset="-122"/>
              </a:rPr>
              <a:t>管理员      </a:t>
            </a:r>
            <a:endParaRPr kumimoji="1" lang="zh-CN" altLang="en-US" sz="1400" b="1">
              <a:latin typeface="微软雅黑" panose="020B0503020204020204" pitchFamily="34" charset="-122"/>
              <a:ea typeface="微软雅黑" panose="020B0503020204020204" pitchFamily="34" charset="-122"/>
            </a:endParaRPr>
          </a:p>
        </p:txBody>
      </p:sp>
      <p:sp>
        <p:nvSpPr>
          <p:cNvPr id="167" name="Text Box 167"/>
          <p:cNvSpPr txBox="1">
            <a:spLocks noChangeArrowheads="1"/>
          </p:cNvSpPr>
          <p:nvPr/>
        </p:nvSpPr>
        <p:spPr bwMode="auto">
          <a:xfrm>
            <a:off x="1830599" y="280580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latin typeface="微软雅黑" panose="020B0503020204020204" pitchFamily="34" charset="-122"/>
                <a:ea typeface="微软雅黑" panose="020B0503020204020204" pitchFamily="34" charset="-122"/>
              </a:rPr>
              <a:t> </a:t>
            </a:r>
            <a:r>
              <a:rPr kumimoji="1" lang="zh-CN" altLang="en-US" sz="1400" b="1">
                <a:latin typeface="微软雅黑" panose="020B0503020204020204" pitchFamily="34" charset="-122"/>
                <a:ea typeface="微软雅黑" panose="020B0503020204020204" pitchFamily="34" charset="-122"/>
              </a:rPr>
              <a:t>被管设备</a:t>
            </a:r>
            <a:endParaRPr kumimoji="1" lang="zh-CN" altLang="en-US" sz="1400" b="1">
              <a:latin typeface="微软雅黑" panose="020B0503020204020204" pitchFamily="34" charset="-122"/>
              <a:ea typeface="微软雅黑" panose="020B0503020204020204" pitchFamily="34" charset="-122"/>
            </a:endParaRPr>
          </a:p>
        </p:txBody>
      </p:sp>
      <p:sp>
        <p:nvSpPr>
          <p:cNvPr id="168" name="Text Box 168"/>
          <p:cNvSpPr txBox="1">
            <a:spLocks noChangeArrowheads="1"/>
          </p:cNvSpPr>
          <p:nvPr/>
        </p:nvSpPr>
        <p:spPr bwMode="auto">
          <a:xfrm>
            <a:off x="1567467" y="3586171"/>
            <a:ext cx="29867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管理程序（运行 </a:t>
            </a:r>
            <a:r>
              <a:rPr kumimoji="1" lang="en-US" altLang="zh-CN" sz="1200" b="1" dirty="0">
                <a:latin typeface="微软雅黑" panose="020B0503020204020204" pitchFamily="34" charset="-122"/>
                <a:ea typeface="微软雅黑" panose="020B0503020204020204" pitchFamily="34" charset="-122"/>
              </a:rPr>
              <a:t>SNMP </a:t>
            </a:r>
            <a:r>
              <a:rPr kumimoji="1" lang="zh-CN" altLang="en-US" sz="1200" b="1" dirty="0">
                <a:latin typeface="微软雅黑" panose="020B0503020204020204" pitchFamily="34" charset="-122"/>
                <a:ea typeface="微软雅黑" panose="020B0503020204020204" pitchFamily="34" charset="-122"/>
              </a:rPr>
              <a:t>客户程序）</a:t>
            </a:r>
            <a:endParaRPr kumimoji="1" lang="zh-CN" altLang="en-US" sz="1200" b="1" dirty="0">
              <a:latin typeface="微软雅黑" panose="020B0503020204020204" pitchFamily="34" charset="-122"/>
              <a:ea typeface="微软雅黑" panose="020B0503020204020204" pitchFamily="34" charset="-122"/>
            </a:endParaRPr>
          </a:p>
        </p:txBody>
      </p:sp>
      <p:sp>
        <p:nvSpPr>
          <p:cNvPr id="169" name="Text Box 169"/>
          <p:cNvSpPr txBox="1">
            <a:spLocks noChangeArrowheads="1"/>
          </p:cNvSpPr>
          <p:nvPr/>
        </p:nvSpPr>
        <p:spPr bwMode="auto">
          <a:xfrm>
            <a:off x="1567467" y="3959934"/>
            <a:ext cx="3140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 </a:t>
            </a:r>
            <a:r>
              <a:rPr kumimoji="1" lang="zh-CN" altLang="en-US" sz="1200" b="1">
                <a:latin typeface="微软雅黑" panose="020B0503020204020204" pitchFamily="34" charset="-122"/>
                <a:ea typeface="微软雅黑" panose="020B0503020204020204" pitchFamily="34" charset="-122"/>
              </a:rPr>
              <a:t>代理程序（运行 </a:t>
            </a:r>
            <a:r>
              <a:rPr kumimoji="1" lang="en-US" altLang="zh-CN" sz="1200" b="1">
                <a:latin typeface="微软雅黑" panose="020B0503020204020204" pitchFamily="34" charset="-122"/>
                <a:ea typeface="微软雅黑" panose="020B0503020204020204" pitchFamily="34" charset="-122"/>
              </a:rPr>
              <a:t>SNMP </a:t>
            </a:r>
            <a:r>
              <a:rPr kumimoji="1" lang="zh-CN" altLang="en-US" sz="1200" b="1">
                <a:latin typeface="微软雅黑" panose="020B0503020204020204" pitchFamily="34" charset="-122"/>
                <a:ea typeface="微软雅黑" panose="020B0503020204020204" pitchFamily="34" charset="-122"/>
              </a:rPr>
              <a:t>服务器程序）</a:t>
            </a:r>
            <a:endParaRPr kumimoji="1" lang="zh-CN" altLang="en-US" sz="1200" b="1">
              <a:latin typeface="微软雅黑" panose="020B0503020204020204" pitchFamily="34" charset="-122"/>
              <a:ea typeface="微软雅黑" panose="020B0503020204020204" pitchFamily="34" charset="-122"/>
            </a:endParaRPr>
          </a:p>
        </p:txBody>
      </p:sp>
      <p:pic>
        <p:nvPicPr>
          <p:cNvPr id="171" name="Picture 1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0128" y="1763905"/>
            <a:ext cx="641768" cy="3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2" name="Oval 172"/>
          <p:cNvSpPr>
            <a:spLocks noChangeArrowheads="1"/>
          </p:cNvSpPr>
          <p:nvPr/>
        </p:nvSpPr>
        <p:spPr bwMode="auto">
          <a:xfrm>
            <a:off x="3582563" y="1875056"/>
            <a:ext cx="314930" cy="196653"/>
          </a:xfrm>
          <a:prstGeom prst="ellipse">
            <a:avLst/>
          </a:prstGeom>
          <a:solidFill>
            <a:srgbClr val="FF66FF"/>
          </a:solidFill>
          <a:ln w="9525">
            <a:solidFill>
              <a:schemeClr val="tx1"/>
            </a:solidFill>
            <a:round/>
          </a:ln>
          <a:effectLst/>
        </p:spPr>
        <p:txBody>
          <a:bodyPr wrap="none" anchor="ctr"/>
          <a:lstStyle/>
          <a:p>
            <a:pPr algn="ctr" eaLnBrk="1" hangingPunct="1"/>
            <a:r>
              <a:rPr kumimoji="1" lang="en-US" altLang="zh-CN" sz="1400" b="1">
                <a:latin typeface="微软雅黑" panose="020B0503020204020204" pitchFamily="34" charset="-122"/>
                <a:ea typeface="微软雅黑" panose="020B0503020204020204" pitchFamily="34" charset="-122"/>
              </a:rPr>
              <a:t>A</a:t>
            </a:r>
            <a:endParaRPr kumimoji="1" lang="en-US" altLang="zh-CN" sz="1400" b="1">
              <a:latin typeface="微软雅黑" panose="020B0503020204020204" pitchFamily="34" charset="-122"/>
              <a:ea typeface="微软雅黑" panose="020B0503020204020204" pitchFamily="34" charset="-122"/>
            </a:endParaRPr>
          </a:p>
        </p:txBody>
      </p:sp>
      <p:pic>
        <p:nvPicPr>
          <p:cNvPr id="174" name="Picture 1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5406" y="1763905"/>
            <a:ext cx="641768" cy="3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5" name="Oval 176"/>
          <p:cNvSpPr>
            <a:spLocks noChangeArrowheads="1"/>
          </p:cNvSpPr>
          <p:nvPr/>
        </p:nvSpPr>
        <p:spPr bwMode="auto">
          <a:xfrm>
            <a:off x="6078184" y="1875057"/>
            <a:ext cx="314930" cy="197875"/>
          </a:xfrm>
          <a:prstGeom prst="ellipse">
            <a:avLst/>
          </a:prstGeom>
          <a:solidFill>
            <a:srgbClr val="FF66FF"/>
          </a:solidFill>
          <a:ln w="9525">
            <a:solidFill>
              <a:schemeClr val="tx1"/>
            </a:solidFill>
            <a:round/>
          </a:ln>
          <a:effectLst/>
        </p:spPr>
        <p:txBody>
          <a:bodyPr wrap="none" anchor="ctr"/>
          <a:lstStyle/>
          <a:p>
            <a:pPr algn="ctr" eaLnBrk="1" hangingPunct="1"/>
            <a:r>
              <a:rPr kumimoji="1" lang="en-US" altLang="zh-CN" sz="1400" b="1">
                <a:latin typeface="微软雅黑" panose="020B0503020204020204" pitchFamily="34" charset="-122"/>
                <a:ea typeface="微软雅黑" panose="020B0503020204020204" pitchFamily="34" charset="-122"/>
              </a:rPr>
              <a:t>A</a:t>
            </a:r>
            <a:endParaRPr kumimoji="1" lang="en-US" altLang="zh-CN" sz="1400" b="1">
              <a:latin typeface="微软雅黑" panose="020B0503020204020204" pitchFamily="34" charset="-122"/>
              <a:ea typeface="微软雅黑" panose="020B0503020204020204" pitchFamily="34" charset="-122"/>
            </a:endParaRPr>
          </a:p>
        </p:txBody>
      </p:sp>
      <p:sp>
        <p:nvSpPr>
          <p:cNvPr id="176" name="Oval 177"/>
          <p:cNvSpPr>
            <a:spLocks noChangeArrowheads="1"/>
          </p:cNvSpPr>
          <p:nvPr/>
        </p:nvSpPr>
        <p:spPr bwMode="auto">
          <a:xfrm>
            <a:off x="4896535" y="1862944"/>
            <a:ext cx="313606" cy="197875"/>
          </a:xfrm>
          <a:prstGeom prst="ellipse">
            <a:avLst/>
          </a:prstGeom>
          <a:solidFill>
            <a:srgbClr val="FF66FF"/>
          </a:solidFill>
          <a:ln w="9525">
            <a:solidFill>
              <a:schemeClr val="tx1"/>
            </a:solidFill>
            <a:round/>
          </a:ln>
          <a:effectLst/>
        </p:spPr>
        <p:txBody>
          <a:bodyPr wrap="none" anchor="ctr"/>
          <a:lstStyle/>
          <a:p>
            <a:pPr algn="ctr" eaLnBrk="1" hangingPunct="1"/>
            <a:r>
              <a:rPr kumimoji="1" lang="en-US" altLang="zh-CN" sz="1400" b="1" dirty="0">
                <a:latin typeface="微软雅黑" panose="020B0503020204020204" pitchFamily="34" charset="-122"/>
                <a:ea typeface="微软雅黑" panose="020B0503020204020204" pitchFamily="34" charset="-122"/>
              </a:rPr>
              <a:t>A</a:t>
            </a:r>
            <a:endParaRPr kumimoji="1" lang="en-US" altLang="zh-CN" sz="1400" b="1" dirty="0">
              <a:latin typeface="微软雅黑" panose="020B0503020204020204" pitchFamily="34" charset="-122"/>
              <a:ea typeface="微软雅黑" panose="020B0503020204020204" pitchFamily="34" charset="-122"/>
            </a:endParaRPr>
          </a:p>
        </p:txBody>
      </p:sp>
      <p:sp>
        <p:nvSpPr>
          <p:cNvPr id="177" name="Oval 178"/>
          <p:cNvSpPr>
            <a:spLocks noChangeArrowheads="1"/>
          </p:cNvSpPr>
          <p:nvPr/>
        </p:nvSpPr>
        <p:spPr bwMode="auto">
          <a:xfrm>
            <a:off x="5407303" y="2766714"/>
            <a:ext cx="363889" cy="232075"/>
          </a:xfrm>
          <a:prstGeom prst="ellipse">
            <a:avLst/>
          </a:prstGeom>
          <a:solidFill>
            <a:srgbClr val="99FF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latin typeface="微软雅黑" panose="020B0503020204020204" pitchFamily="34" charset="-122"/>
                <a:ea typeface="微软雅黑" panose="020B0503020204020204" pitchFamily="34" charset="-122"/>
              </a:rPr>
              <a:t>M</a:t>
            </a:r>
            <a:endParaRPr kumimoji="1" lang="en-US" altLang="zh-CN" sz="1400" b="1">
              <a:latin typeface="微软雅黑" panose="020B0503020204020204" pitchFamily="34" charset="-122"/>
              <a:ea typeface="微软雅黑" panose="020B0503020204020204" pitchFamily="34" charset="-122"/>
            </a:endParaRPr>
          </a:p>
        </p:txBody>
      </p:sp>
      <p:sp>
        <p:nvSpPr>
          <p:cNvPr id="179" name="Text Box 180"/>
          <p:cNvSpPr txBox="1">
            <a:spLocks noChangeArrowheads="1"/>
          </p:cNvSpPr>
          <p:nvPr/>
        </p:nvSpPr>
        <p:spPr bwMode="auto">
          <a:xfrm>
            <a:off x="3107521" y="146465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latin typeface="微软雅黑" panose="020B0503020204020204" pitchFamily="34" charset="-122"/>
                <a:ea typeface="微软雅黑" panose="020B0503020204020204" pitchFamily="34" charset="-122"/>
              </a:rPr>
              <a:t> </a:t>
            </a:r>
            <a:r>
              <a:rPr kumimoji="1" lang="zh-CN" altLang="en-US" sz="1400" b="1">
                <a:latin typeface="微软雅黑" panose="020B0503020204020204" pitchFamily="34" charset="-122"/>
                <a:ea typeface="微软雅黑" panose="020B0503020204020204" pitchFamily="34" charset="-122"/>
              </a:rPr>
              <a:t>被管设备</a:t>
            </a:r>
            <a:endParaRPr kumimoji="1" lang="zh-CN" altLang="en-US" sz="1400" b="1">
              <a:latin typeface="微软雅黑" panose="020B0503020204020204" pitchFamily="34" charset="-122"/>
              <a:ea typeface="微软雅黑" panose="020B0503020204020204" pitchFamily="34" charset="-122"/>
            </a:endParaRPr>
          </a:p>
        </p:txBody>
      </p:sp>
      <p:sp>
        <p:nvSpPr>
          <p:cNvPr id="180" name="Text Box 181"/>
          <p:cNvSpPr txBox="1">
            <a:spLocks noChangeArrowheads="1"/>
          </p:cNvSpPr>
          <p:nvPr/>
        </p:nvSpPr>
        <p:spPr bwMode="auto">
          <a:xfrm>
            <a:off x="4531322" y="1363101"/>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latin typeface="微软雅黑" panose="020B0503020204020204" pitchFamily="34" charset="-122"/>
                <a:ea typeface="微软雅黑" panose="020B0503020204020204" pitchFamily="34" charset="-122"/>
              </a:rPr>
              <a:t> </a:t>
            </a:r>
            <a:r>
              <a:rPr kumimoji="1" lang="zh-CN" altLang="en-US" sz="1400" b="1" dirty="0">
                <a:latin typeface="微软雅黑" panose="020B0503020204020204" pitchFamily="34" charset="-122"/>
                <a:ea typeface="微软雅黑" panose="020B0503020204020204" pitchFamily="34" charset="-122"/>
              </a:rPr>
              <a:t>被管设备</a:t>
            </a:r>
            <a:endParaRPr kumimoji="1" lang="zh-CN" altLang="en-US" sz="1400" b="1" dirty="0">
              <a:latin typeface="微软雅黑" panose="020B0503020204020204" pitchFamily="34" charset="-122"/>
              <a:ea typeface="微软雅黑" panose="020B0503020204020204" pitchFamily="34" charset="-122"/>
            </a:endParaRPr>
          </a:p>
        </p:txBody>
      </p:sp>
      <p:sp>
        <p:nvSpPr>
          <p:cNvPr id="181" name="Text Box 182"/>
          <p:cNvSpPr txBox="1">
            <a:spLocks noChangeArrowheads="1"/>
          </p:cNvSpPr>
          <p:nvPr/>
        </p:nvSpPr>
        <p:spPr bwMode="auto">
          <a:xfrm>
            <a:off x="5830739" y="1490301"/>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latin typeface="微软雅黑" panose="020B0503020204020204" pitchFamily="34" charset="-122"/>
                <a:ea typeface="微软雅黑" panose="020B0503020204020204" pitchFamily="34" charset="-122"/>
              </a:rPr>
              <a:t> </a:t>
            </a:r>
            <a:r>
              <a:rPr kumimoji="1" lang="zh-CN" altLang="en-US" sz="1400" b="1">
                <a:latin typeface="微软雅黑" panose="020B0503020204020204" pitchFamily="34" charset="-122"/>
                <a:ea typeface="微软雅黑" panose="020B0503020204020204" pitchFamily="34" charset="-122"/>
              </a:rPr>
              <a:t>被管设备</a:t>
            </a:r>
            <a:endParaRPr kumimoji="1" lang="zh-CN" altLang="en-US" sz="1400" b="1">
              <a:latin typeface="微软雅黑" panose="020B0503020204020204" pitchFamily="34" charset="-122"/>
              <a:ea typeface="微软雅黑" panose="020B0503020204020204" pitchFamily="34" charset="-122"/>
            </a:endParaRPr>
          </a:p>
        </p:txBody>
      </p:sp>
      <p:sp>
        <p:nvSpPr>
          <p:cNvPr id="182" name="Oval 183"/>
          <p:cNvSpPr>
            <a:spLocks noChangeArrowheads="1"/>
          </p:cNvSpPr>
          <p:nvPr/>
        </p:nvSpPr>
        <p:spPr bwMode="auto">
          <a:xfrm>
            <a:off x="1202253" y="3616706"/>
            <a:ext cx="365213" cy="232075"/>
          </a:xfrm>
          <a:prstGeom prst="ellipse">
            <a:avLst/>
          </a:prstGeom>
          <a:solidFill>
            <a:srgbClr val="99FF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M</a:t>
            </a:r>
            <a:endParaRPr kumimoji="1" lang="en-US" altLang="zh-CN" sz="1200" b="1">
              <a:latin typeface="微软雅黑" panose="020B0503020204020204" pitchFamily="34" charset="-122"/>
              <a:ea typeface="微软雅黑" panose="020B0503020204020204" pitchFamily="34" charset="-122"/>
            </a:endParaRPr>
          </a:p>
        </p:txBody>
      </p:sp>
      <p:sp>
        <p:nvSpPr>
          <p:cNvPr id="183" name="Oval 184"/>
          <p:cNvSpPr>
            <a:spLocks noChangeArrowheads="1"/>
          </p:cNvSpPr>
          <p:nvPr/>
        </p:nvSpPr>
        <p:spPr bwMode="auto">
          <a:xfrm>
            <a:off x="1202253" y="3963598"/>
            <a:ext cx="365213" cy="232075"/>
          </a:xfrm>
          <a:prstGeom prst="ellipse">
            <a:avLst/>
          </a:prstGeom>
          <a:solidFill>
            <a:srgbClr val="FF66FF"/>
          </a:solidFill>
          <a:ln w="9525">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185" name="Freeform 186"/>
          <p:cNvSpPr/>
          <p:nvPr/>
        </p:nvSpPr>
        <p:spPr bwMode="auto">
          <a:xfrm>
            <a:off x="3886906" y="2033844"/>
            <a:ext cx="1532306" cy="797606"/>
          </a:xfrm>
          <a:custGeom>
            <a:avLst/>
            <a:gdLst>
              <a:gd name="T0" fmla="*/ 2147483646 w 1008"/>
              <a:gd name="T1" fmla="*/ 2147483646 h 496"/>
              <a:gd name="T2" fmla="*/ 0 w 1008"/>
              <a:gd name="T3" fmla="*/ 0 h 496"/>
              <a:gd name="T4" fmla="*/ 0 60000 65536"/>
              <a:gd name="T5" fmla="*/ 0 60000 65536"/>
            </a:gdLst>
            <a:ahLst/>
            <a:cxnLst>
              <a:cxn ang="T4">
                <a:pos x="T0" y="T1"/>
              </a:cxn>
              <a:cxn ang="T5">
                <a:pos x="T2" y="T3"/>
              </a:cxn>
            </a:cxnLst>
            <a:rect l="0" t="0" r="r" b="b"/>
            <a:pathLst>
              <a:path w="1008" h="496">
                <a:moveTo>
                  <a:pt x="1008" y="496"/>
                </a:moveTo>
                <a:cubicBezTo>
                  <a:pt x="841" y="413"/>
                  <a:pt x="210" y="103"/>
                  <a:pt x="0"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86" name="Freeform 187"/>
          <p:cNvSpPr/>
          <p:nvPr/>
        </p:nvSpPr>
        <p:spPr bwMode="auto">
          <a:xfrm>
            <a:off x="5065909" y="2124232"/>
            <a:ext cx="449900" cy="681568"/>
          </a:xfrm>
          <a:custGeom>
            <a:avLst/>
            <a:gdLst>
              <a:gd name="T0" fmla="*/ 2147483646 w 296"/>
              <a:gd name="T1" fmla="*/ 2147483646 h 424"/>
              <a:gd name="T2" fmla="*/ 0 w 296"/>
              <a:gd name="T3" fmla="*/ 0 h 424"/>
              <a:gd name="T4" fmla="*/ 0 60000 65536"/>
              <a:gd name="T5" fmla="*/ 0 60000 65536"/>
            </a:gdLst>
            <a:ahLst/>
            <a:cxnLst>
              <a:cxn ang="T4">
                <a:pos x="T0" y="T1"/>
              </a:cxn>
              <a:cxn ang="T5">
                <a:pos x="T2" y="T3"/>
              </a:cxn>
            </a:cxnLst>
            <a:rect l="0" t="0" r="r" b="b"/>
            <a:pathLst>
              <a:path w="296" h="424">
                <a:moveTo>
                  <a:pt x="296" y="424"/>
                </a:moveTo>
                <a:cubicBezTo>
                  <a:pt x="245" y="354"/>
                  <a:pt x="62" y="88"/>
                  <a:pt x="0"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87" name="Freeform 188"/>
          <p:cNvSpPr/>
          <p:nvPr/>
        </p:nvSpPr>
        <p:spPr bwMode="auto">
          <a:xfrm>
            <a:off x="5625637" y="2071710"/>
            <a:ext cx="535910" cy="695003"/>
          </a:xfrm>
          <a:custGeom>
            <a:avLst/>
            <a:gdLst>
              <a:gd name="T0" fmla="*/ 0 w 352"/>
              <a:gd name="T1" fmla="*/ 2147483646 h 432"/>
              <a:gd name="T2" fmla="*/ 2147483646 w 352"/>
              <a:gd name="T3" fmla="*/ 0 h 432"/>
              <a:gd name="T4" fmla="*/ 0 60000 65536"/>
              <a:gd name="T5" fmla="*/ 0 60000 65536"/>
            </a:gdLst>
            <a:ahLst/>
            <a:cxnLst>
              <a:cxn ang="T4">
                <a:pos x="T0" y="T1"/>
              </a:cxn>
              <a:cxn ang="T5">
                <a:pos x="T2" y="T3"/>
              </a:cxn>
            </a:cxnLst>
            <a:rect l="0" t="0" r="r" b="b"/>
            <a:pathLst>
              <a:path w="352" h="432">
                <a:moveTo>
                  <a:pt x="0" y="432"/>
                </a:moveTo>
                <a:cubicBezTo>
                  <a:pt x="59" y="360"/>
                  <a:pt x="279" y="90"/>
                  <a:pt x="352"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88" name="Freeform 189"/>
          <p:cNvSpPr/>
          <p:nvPr/>
        </p:nvSpPr>
        <p:spPr bwMode="auto">
          <a:xfrm>
            <a:off x="5771193" y="1969108"/>
            <a:ext cx="1655367" cy="848906"/>
          </a:xfrm>
          <a:custGeom>
            <a:avLst/>
            <a:gdLst>
              <a:gd name="T0" fmla="*/ 0 w 1088"/>
              <a:gd name="T1" fmla="*/ 2147483646 h 528"/>
              <a:gd name="T2" fmla="*/ 2147483646 w 1088"/>
              <a:gd name="T3" fmla="*/ 0 h 528"/>
              <a:gd name="T4" fmla="*/ 0 60000 65536"/>
              <a:gd name="T5" fmla="*/ 0 60000 65536"/>
            </a:gdLst>
            <a:ahLst/>
            <a:cxnLst>
              <a:cxn ang="T4">
                <a:pos x="T0" y="T1"/>
              </a:cxn>
              <a:cxn ang="T5">
                <a:pos x="T2" y="T3"/>
              </a:cxn>
            </a:cxnLst>
            <a:rect l="0" t="0" r="r" b="b"/>
            <a:pathLst>
              <a:path w="1088" h="528">
                <a:moveTo>
                  <a:pt x="0" y="528"/>
                </a:moveTo>
                <a:cubicBezTo>
                  <a:pt x="181" y="441"/>
                  <a:pt x="861" y="110"/>
                  <a:pt x="1088"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89" name="Oval 190"/>
          <p:cNvSpPr>
            <a:spLocks noChangeArrowheads="1"/>
          </p:cNvSpPr>
          <p:nvPr/>
        </p:nvSpPr>
        <p:spPr bwMode="auto">
          <a:xfrm>
            <a:off x="7377600" y="1796884"/>
            <a:ext cx="314930" cy="197875"/>
          </a:xfrm>
          <a:prstGeom prst="ellipse">
            <a:avLst/>
          </a:prstGeom>
          <a:solidFill>
            <a:srgbClr val="FF66FF"/>
          </a:solidFill>
          <a:ln w="9525">
            <a:solidFill>
              <a:schemeClr val="tx1"/>
            </a:solidFill>
            <a:round/>
          </a:ln>
          <a:effectLst/>
        </p:spPr>
        <p:txBody>
          <a:bodyPr wrap="none" anchor="ctr"/>
          <a:lstStyle/>
          <a:p>
            <a:pPr algn="ctr" eaLnBrk="1" hangingPunct="1"/>
            <a:r>
              <a:rPr kumimoji="1" lang="en-US" altLang="zh-CN" sz="1400" b="1">
                <a:latin typeface="微软雅黑" panose="020B0503020204020204" pitchFamily="34" charset="-122"/>
                <a:ea typeface="微软雅黑" panose="020B0503020204020204" pitchFamily="34" charset="-122"/>
              </a:rPr>
              <a:t>A</a:t>
            </a:r>
            <a:endParaRPr kumimoji="1" lang="en-US" altLang="zh-CN" sz="1400" b="1">
              <a:latin typeface="微软雅黑" panose="020B0503020204020204" pitchFamily="34" charset="-122"/>
              <a:ea typeface="微软雅黑" panose="020B0503020204020204" pitchFamily="34" charset="-122"/>
            </a:endParaRPr>
          </a:p>
        </p:txBody>
      </p:sp>
      <p:sp>
        <p:nvSpPr>
          <p:cNvPr id="190" name="Text Box 191"/>
          <p:cNvSpPr txBox="1">
            <a:spLocks noChangeArrowheads="1"/>
          </p:cNvSpPr>
          <p:nvPr/>
        </p:nvSpPr>
        <p:spPr bwMode="auto">
          <a:xfrm>
            <a:off x="7046892" y="130929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latin typeface="微软雅黑" panose="020B0503020204020204" pitchFamily="34" charset="-122"/>
                <a:ea typeface="微软雅黑" panose="020B0503020204020204" pitchFamily="34" charset="-122"/>
              </a:rPr>
              <a:t> </a:t>
            </a:r>
            <a:r>
              <a:rPr kumimoji="1" lang="zh-CN" altLang="en-US" sz="1400" b="1" dirty="0">
                <a:latin typeface="微软雅黑" panose="020B0503020204020204" pitchFamily="34" charset="-122"/>
                <a:ea typeface="微软雅黑" panose="020B0503020204020204" pitchFamily="34" charset="-122"/>
              </a:rPr>
              <a:t>被管设备</a:t>
            </a:r>
            <a:endParaRPr kumimoji="1" lang="zh-CN" altLang="en-US" sz="1400" b="1" dirty="0">
              <a:latin typeface="微软雅黑" panose="020B0503020204020204" pitchFamily="34" charset="-122"/>
              <a:ea typeface="微软雅黑" panose="020B0503020204020204" pitchFamily="34" charset="-122"/>
            </a:endParaRPr>
          </a:p>
        </p:txBody>
      </p:sp>
      <p:sp>
        <p:nvSpPr>
          <p:cNvPr id="191" name="Text Box 192"/>
          <p:cNvSpPr txBox="1">
            <a:spLocks noChangeArrowheads="1"/>
          </p:cNvSpPr>
          <p:nvPr/>
        </p:nvSpPr>
        <p:spPr bwMode="auto">
          <a:xfrm rot="21072954">
            <a:off x="3704117" y="267145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a:latin typeface="微软雅黑" panose="020B0503020204020204" pitchFamily="34" charset="-122"/>
                <a:ea typeface="微软雅黑" panose="020B0503020204020204" pitchFamily="34" charset="-122"/>
              </a:rPr>
              <a:t>网管协议</a:t>
            </a:r>
            <a:endParaRPr kumimoji="1" lang="zh-CN" altLang="en-US" sz="1400" b="1">
              <a:latin typeface="微软雅黑" panose="020B0503020204020204" pitchFamily="34" charset="-122"/>
              <a:ea typeface="微软雅黑" panose="020B0503020204020204" pitchFamily="34" charset="-122"/>
            </a:endParaRPr>
          </a:p>
        </p:txBody>
      </p:sp>
      <p:grpSp>
        <p:nvGrpSpPr>
          <p:cNvPr id="193" name="Group 10"/>
          <p:cNvGrpSpPr/>
          <p:nvPr/>
        </p:nvGrpSpPr>
        <p:grpSpPr bwMode="auto">
          <a:xfrm>
            <a:off x="1304123" y="1138794"/>
            <a:ext cx="1052951" cy="936151"/>
            <a:chOff x="3204" y="2684"/>
            <a:chExt cx="1080" cy="854"/>
          </a:xfrm>
          <a:solidFill>
            <a:srgbClr val="99FFCC"/>
          </a:solidFill>
        </p:grpSpPr>
        <p:sp>
          <p:nvSpPr>
            <p:cNvPr id="194" name="Oval 11"/>
            <p:cNvSpPr>
              <a:spLocks noChangeArrowheads="1"/>
            </p:cNvSpPr>
            <p:nvPr/>
          </p:nvSpPr>
          <p:spPr bwMode="auto">
            <a:xfrm>
              <a:off x="3457" y="2684"/>
              <a:ext cx="464" cy="228"/>
            </a:xfrm>
            <a:prstGeom prst="ellipse">
              <a:avLst/>
            </a:prstGeom>
            <a:grpFill/>
            <a:ln w="12700">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95" name="Freeform 12"/>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6" name="Freeform 13"/>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7" name="Freeform 14"/>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8" name="Oval 15"/>
            <p:cNvSpPr>
              <a:spLocks noChangeArrowheads="1"/>
            </p:cNvSpPr>
            <p:nvPr/>
          </p:nvSpPr>
          <p:spPr bwMode="auto">
            <a:xfrm>
              <a:off x="3514" y="3201"/>
              <a:ext cx="538" cy="337"/>
            </a:xfrm>
            <a:prstGeom prst="ellipse">
              <a:avLst/>
            </a:prstGeom>
            <a:grpFill/>
            <a:ln w="12700">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99" name="Freeform 16"/>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0" name="Oval 17"/>
            <p:cNvSpPr>
              <a:spLocks noChangeArrowheads="1"/>
            </p:cNvSpPr>
            <p:nvPr/>
          </p:nvSpPr>
          <p:spPr bwMode="auto">
            <a:xfrm>
              <a:off x="3204" y="3023"/>
              <a:ext cx="245" cy="219"/>
            </a:xfrm>
            <a:prstGeom prst="ellipse">
              <a:avLst/>
            </a:prstGeom>
            <a:grpFill/>
            <a:ln w="12700">
              <a:solidFill>
                <a:srgbClr val="000000"/>
              </a:solidFill>
              <a:round/>
            </a:ln>
          </p:spPr>
          <p:txBody>
            <a:bodyP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201" name="Freeform 18"/>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grpFill/>
            <a:ln w="12700">
              <a:solidFill>
                <a:srgbClr val="000000"/>
              </a:solidFill>
              <a:prstDash val="solid"/>
              <a:round/>
            </a:ln>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2" name="Freeform 19"/>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3" name="Freeform 20"/>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4" name="Freeform 21"/>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162" name="Text Box 162"/>
          <p:cNvSpPr txBox="1">
            <a:spLocks noChangeArrowheads="1"/>
          </p:cNvSpPr>
          <p:nvPr/>
        </p:nvSpPr>
        <p:spPr bwMode="auto">
          <a:xfrm>
            <a:off x="1501962" y="145596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互联网</a:t>
            </a:r>
            <a:endParaRPr kumimoji="1" lang="zh-CN" altLang="en-US" sz="1400" b="1" dirty="0">
              <a:latin typeface="微软雅黑" panose="020B0503020204020204" pitchFamily="34" charset="-122"/>
              <a:ea typeface="微软雅黑" panose="020B0503020204020204" pitchFamily="34" charset="-122"/>
            </a:endParaRPr>
          </a:p>
        </p:txBody>
      </p:sp>
      <p:pic>
        <p:nvPicPr>
          <p:cNvPr id="205" name="图片 2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034" y="2606945"/>
            <a:ext cx="619871" cy="867819"/>
          </a:xfrm>
          <a:prstGeom prst="rect">
            <a:avLst/>
          </a:prstGeom>
        </p:spPr>
      </p:pic>
      <p:sp>
        <p:nvSpPr>
          <p:cNvPr id="173" name="Oval 173"/>
          <p:cNvSpPr>
            <a:spLocks noChangeArrowheads="1"/>
          </p:cNvSpPr>
          <p:nvPr/>
        </p:nvSpPr>
        <p:spPr bwMode="auto">
          <a:xfrm>
            <a:off x="2975198" y="3109941"/>
            <a:ext cx="314930" cy="197875"/>
          </a:xfrm>
          <a:prstGeom prst="ellipse">
            <a:avLst/>
          </a:prstGeom>
          <a:solidFill>
            <a:srgbClr val="FF66FF"/>
          </a:solidFill>
          <a:ln w="9525">
            <a:solidFill>
              <a:schemeClr val="tx1"/>
            </a:solidFill>
            <a:round/>
          </a:ln>
          <a:effectLst/>
        </p:spPr>
        <p:txBody>
          <a:bodyPr wrap="none" anchor="ctr"/>
          <a:lstStyle/>
          <a:p>
            <a:pPr algn="ctr" eaLnBrk="1" hangingPunct="1"/>
            <a:r>
              <a:rPr kumimoji="1" lang="en-US" altLang="zh-CN" sz="1400" b="1" dirty="0">
                <a:latin typeface="微软雅黑" panose="020B0503020204020204" pitchFamily="34" charset="-122"/>
                <a:ea typeface="微软雅黑" panose="020B0503020204020204" pitchFamily="34" charset="-122"/>
              </a:rPr>
              <a:t>A</a:t>
            </a:r>
            <a:endParaRPr kumimoji="1" lang="en-US" altLang="zh-CN" sz="1400" b="1" dirty="0">
              <a:latin typeface="微软雅黑" panose="020B0503020204020204" pitchFamily="34" charset="-122"/>
              <a:ea typeface="微软雅黑" panose="020B0503020204020204" pitchFamily="34" charset="-122"/>
            </a:endParaRPr>
          </a:p>
        </p:txBody>
      </p:sp>
      <p:sp>
        <p:nvSpPr>
          <p:cNvPr id="184" name="Freeform 185"/>
          <p:cNvSpPr/>
          <p:nvPr/>
        </p:nvSpPr>
        <p:spPr bwMode="auto">
          <a:xfrm>
            <a:off x="3290128" y="2896186"/>
            <a:ext cx="2103944" cy="333456"/>
          </a:xfrm>
          <a:custGeom>
            <a:avLst/>
            <a:gdLst>
              <a:gd name="T0" fmla="*/ 2147483646 w 1384"/>
              <a:gd name="T1" fmla="*/ 0 h 208"/>
              <a:gd name="T2" fmla="*/ 0 w 1384"/>
              <a:gd name="T3" fmla="*/ 2147483646 h 208"/>
              <a:gd name="T4" fmla="*/ 0 60000 65536"/>
              <a:gd name="T5" fmla="*/ 0 60000 65536"/>
            </a:gdLst>
            <a:ahLst/>
            <a:cxnLst>
              <a:cxn ang="T4">
                <a:pos x="T0" y="T1"/>
              </a:cxn>
              <a:cxn ang="T5">
                <a:pos x="T2" y="T3"/>
              </a:cxn>
            </a:cxnLst>
            <a:rect l="0" t="0" r="r" b="b"/>
            <a:pathLst>
              <a:path w="1384" h="208">
                <a:moveTo>
                  <a:pt x="1384" y="0"/>
                </a:moveTo>
                <a:cubicBezTo>
                  <a:pt x="1153" y="33"/>
                  <a:pt x="288" y="165"/>
                  <a:pt x="0" y="208"/>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532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911667" y="632112"/>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网络管理模型中的主要</a:t>
            </a:r>
            <a:r>
              <a:rPr lang="zh-CN" altLang="en-US" sz="2000" b="1" dirty="0" smtClean="0">
                <a:solidFill>
                  <a:schemeClr val="bg1"/>
                </a:solidFill>
                <a:latin typeface="微软雅黑" panose="020B0503020204020204" pitchFamily="34" charset="-122"/>
                <a:ea typeface="微软雅黑" panose="020B0503020204020204" pitchFamily="34" charset="-122"/>
              </a:rPr>
              <a:t>构件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026413"/>
            <a:ext cx="816641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管理站</a:t>
            </a:r>
            <a:r>
              <a:rPr lang="zh-CN" altLang="en-US" sz="2000" b="1" dirty="0">
                <a:latin typeface="微软雅黑" panose="020B0503020204020204" pitchFamily="34" charset="-122"/>
                <a:ea typeface="微软雅黑" panose="020B0503020204020204" pitchFamily="34" charset="-122"/>
              </a:rPr>
              <a:t>也常称为</a:t>
            </a:r>
            <a:r>
              <a:rPr lang="zh-CN" altLang="en-US" sz="2000" b="1" dirty="0">
                <a:solidFill>
                  <a:srgbClr val="0000FF"/>
                </a:solidFill>
                <a:latin typeface="微软雅黑" panose="020B0503020204020204" pitchFamily="34" charset="-122"/>
                <a:ea typeface="微软雅黑" panose="020B0503020204020204" pitchFamily="34" charset="-122"/>
              </a:rPr>
              <a:t>网络运行中心 </a:t>
            </a:r>
            <a:r>
              <a:rPr lang="en-US" altLang="zh-CN" sz="2000" b="1" dirty="0">
                <a:latin typeface="微软雅黑" panose="020B0503020204020204" pitchFamily="34" charset="-122"/>
                <a:ea typeface="微软雅黑" panose="020B0503020204020204" pitchFamily="34" charset="-122"/>
              </a:rPr>
              <a:t>NOC (Network Operations Center)</a:t>
            </a:r>
            <a:r>
              <a:rPr lang="zh-CN" altLang="en-US" sz="2000" b="1" dirty="0">
                <a:latin typeface="微软雅黑" panose="020B0503020204020204" pitchFamily="34" charset="-122"/>
                <a:ea typeface="微软雅黑" panose="020B0503020204020204" pitchFamily="34" charset="-122"/>
              </a:rPr>
              <a:t>，是网络管理系统的核心。</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管理程序</a:t>
            </a:r>
            <a:r>
              <a:rPr lang="zh-CN" altLang="en-US" sz="2000" b="1" dirty="0">
                <a:latin typeface="微软雅黑" panose="020B0503020204020204" pitchFamily="34" charset="-122"/>
                <a:ea typeface="微软雅黑" panose="020B0503020204020204" pitchFamily="34" charset="-122"/>
              </a:rPr>
              <a:t>在运行时就成为</a:t>
            </a:r>
            <a:r>
              <a:rPr lang="zh-CN" altLang="en-US" sz="2000" b="1" dirty="0">
                <a:solidFill>
                  <a:srgbClr val="0000FF"/>
                </a:solidFill>
                <a:latin typeface="微软雅黑" panose="020B0503020204020204" pitchFamily="34" charset="-122"/>
                <a:ea typeface="微软雅黑" panose="020B0503020204020204" pitchFamily="34" charset="-122"/>
              </a:rPr>
              <a:t>管理进程</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管理站（硬件）或管理程序（软件）都可称为</a:t>
            </a:r>
            <a:r>
              <a:rPr lang="zh-CN" altLang="en-US" sz="2000" b="1" dirty="0">
                <a:solidFill>
                  <a:srgbClr val="0000FF"/>
                </a:solidFill>
                <a:latin typeface="微软雅黑" panose="020B0503020204020204" pitchFamily="34" charset="-122"/>
                <a:ea typeface="微软雅黑" panose="020B0503020204020204" pitchFamily="34" charset="-122"/>
              </a:rPr>
              <a:t>管理者</a:t>
            </a:r>
            <a:r>
              <a:rPr lang="en-US" altLang="zh-CN" sz="2000" b="1" dirty="0">
                <a:latin typeface="微软雅黑" panose="020B0503020204020204" pitchFamily="34" charset="-122"/>
                <a:ea typeface="微软雅黑" panose="020B0503020204020204" pitchFamily="34" charset="-122"/>
              </a:rPr>
              <a:t>(manager)</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Manager</a:t>
            </a:r>
            <a:r>
              <a:rPr lang="en-US" altLang="zh-CN" sz="2000" b="1" dirty="0" smtClean="0">
                <a:solidFill>
                  <a:srgbClr val="0000FF"/>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不是指</a:t>
            </a:r>
            <a:r>
              <a:rPr lang="zh-CN" altLang="en-US" sz="2000" b="1" dirty="0" smtClean="0">
                <a:latin typeface="微软雅黑" panose="020B0503020204020204" pitchFamily="34" charset="-122"/>
                <a:ea typeface="微软雅黑" panose="020B0503020204020204" pitchFamily="34" charset="-122"/>
              </a:rPr>
              <a:t>人，而是</a:t>
            </a:r>
            <a:r>
              <a:rPr lang="zh-CN" altLang="en-US" sz="2000" b="1" dirty="0">
                <a:latin typeface="微软雅黑" panose="020B0503020204020204" pitchFamily="34" charset="-122"/>
                <a:ea typeface="微软雅黑" panose="020B0503020204020204" pitchFamily="34" charset="-122"/>
              </a:rPr>
              <a:t>指机器或软件。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网络管理员 </a:t>
            </a:r>
            <a:r>
              <a:rPr lang="en-US" altLang="zh-CN" sz="2000" b="1" dirty="0">
                <a:latin typeface="微软雅黑" panose="020B0503020204020204" pitchFamily="34" charset="-122"/>
                <a:ea typeface="微软雅黑" panose="020B0503020204020204" pitchFamily="34" charset="-122"/>
              </a:rPr>
              <a:t>(administrator) </a:t>
            </a:r>
            <a:r>
              <a:rPr lang="zh-CN" altLang="en-US" sz="2000" b="1" dirty="0">
                <a:latin typeface="微软雅黑" panose="020B0503020204020204" pitchFamily="34" charset="-122"/>
                <a:ea typeface="微软雅黑" panose="020B0503020204020204" pitchFamily="34" charset="-122"/>
              </a:rPr>
              <a:t>指的</a:t>
            </a:r>
            <a:r>
              <a:rPr lang="zh-CN" altLang="en-US" sz="2000" b="1" dirty="0" smtClean="0">
                <a:latin typeface="微软雅黑" panose="020B0503020204020204" pitchFamily="34" charset="-122"/>
                <a:ea typeface="微软雅黑" panose="020B0503020204020204" pitchFamily="34" charset="-122"/>
              </a:rPr>
              <a:t>是负责网络管理的人员。</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大型</a:t>
            </a:r>
            <a:r>
              <a:rPr lang="zh-CN" altLang="en-US" sz="2000" b="1" dirty="0">
                <a:latin typeface="微软雅黑" panose="020B0503020204020204" pitchFamily="34" charset="-122"/>
                <a:ea typeface="微软雅黑" panose="020B0503020204020204" pitchFamily="34" charset="-122"/>
              </a:rPr>
              <a:t>网络往往实行多级管理，因而有多个管理者，而一个管理者一般只管理本地网络的设备。</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1541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769001" y="1482203"/>
            <a:ext cx="36247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被管对象 </a:t>
            </a:r>
            <a:r>
              <a:rPr lang="en-US" altLang="zh-CN" sz="2000" b="1" dirty="0">
                <a:solidFill>
                  <a:schemeClr val="bg1"/>
                </a:solidFill>
                <a:latin typeface="微软雅黑" panose="020B0503020204020204" pitchFamily="34" charset="-122"/>
                <a:ea typeface="微软雅黑" panose="020B0503020204020204" pitchFamily="34" charset="-122"/>
              </a:rPr>
              <a:t>(Managed Object</a:t>
            </a:r>
            <a:r>
              <a:rPr lang="en-US" altLang="zh-CN"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913080"/>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网络的每一个被管设备中可能有多个</a:t>
            </a:r>
            <a:r>
              <a:rPr lang="zh-CN" altLang="en-US" sz="2000" b="1" dirty="0">
                <a:solidFill>
                  <a:srgbClr val="0000FF"/>
                </a:solidFill>
                <a:latin typeface="微软雅黑" panose="020B0503020204020204" pitchFamily="34" charset="-122"/>
                <a:ea typeface="微软雅黑" panose="020B0503020204020204" pitchFamily="34" charset="-122"/>
              </a:rPr>
              <a:t>被管对象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被管设备有时可称为</a:t>
            </a:r>
            <a:r>
              <a:rPr lang="zh-CN" altLang="en-US" sz="2000" b="1" dirty="0">
                <a:solidFill>
                  <a:srgbClr val="0000FF"/>
                </a:solidFill>
                <a:latin typeface="微软雅黑" panose="020B0503020204020204" pitchFamily="34" charset="-122"/>
                <a:ea typeface="微软雅黑" panose="020B0503020204020204" pitchFamily="34" charset="-122"/>
              </a:rPr>
              <a:t>网络元素</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网元</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在被管设备中也会有一些不能被管的对象。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4284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25192" y="1509635"/>
            <a:ext cx="17123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代理 </a:t>
            </a:r>
            <a:r>
              <a:rPr lang="en-US" altLang="zh-CN" sz="2000" b="1" dirty="0">
                <a:solidFill>
                  <a:schemeClr val="bg1"/>
                </a:solidFill>
                <a:latin typeface="微软雅黑" panose="020B0503020204020204" pitchFamily="34" charset="-122"/>
                <a:ea typeface="微软雅黑" panose="020B0503020204020204" pitchFamily="34" charset="-122"/>
              </a:rPr>
              <a:t>(agent)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913080"/>
            <a:ext cx="820299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在每一个被管设备中都要运行一个程序以便和管理站中的管理程序进行通信。这些运行着的程序叫做</a:t>
            </a:r>
            <a:r>
              <a:rPr lang="zh-CN" altLang="en-US" sz="2000" b="1" dirty="0">
                <a:solidFill>
                  <a:srgbClr val="0000FF"/>
                </a:solidFill>
                <a:latin typeface="微软雅黑" panose="020B0503020204020204" pitchFamily="34" charset="-122"/>
                <a:ea typeface="微软雅黑" panose="020B0503020204020204" pitchFamily="34" charset="-122"/>
              </a:rPr>
              <a:t>网络管理代理程序</a:t>
            </a:r>
            <a:r>
              <a:rPr lang="zh-CN" altLang="en-US" sz="2000" b="1" dirty="0">
                <a:latin typeface="微软雅黑" panose="020B0503020204020204" pitchFamily="34" charset="-122"/>
                <a:ea typeface="微软雅黑" panose="020B0503020204020204" pitchFamily="34" charset="-122"/>
              </a:rPr>
              <a:t>，或简称为</a:t>
            </a:r>
            <a:r>
              <a:rPr lang="zh-CN" altLang="en-US" sz="2000" b="1" dirty="0">
                <a:solidFill>
                  <a:srgbClr val="0000FF"/>
                </a:solidFill>
                <a:latin typeface="微软雅黑" panose="020B0503020204020204" pitchFamily="34" charset="-122"/>
                <a:ea typeface="微软雅黑" panose="020B0503020204020204" pitchFamily="34" charset="-122"/>
              </a:rPr>
              <a:t>代理</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代理程序在管理程序的命令和控制下在被管设备上采取本地的行动。</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1604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19581" y="108283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网络管理</a:t>
            </a:r>
            <a:r>
              <a:rPr lang="zh-CN" altLang="en-US" sz="2000" b="1" dirty="0" smtClean="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77134"/>
            <a:ext cx="827614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网络管理协议</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网管协议</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网络管理协议</a:t>
            </a:r>
            <a:r>
              <a:rPr lang="zh-CN" altLang="en-US" sz="2000" b="1" dirty="0">
                <a:solidFill>
                  <a:srgbClr val="0000FF"/>
                </a:solidFill>
                <a:latin typeface="微软雅黑" panose="020B0503020204020204" pitchFamily="34" charset="-122"/>
                <a:ea typeface="微软雅黑" panose="020B0503020204020204" pitchFamily="34" charset="-122"/>
              </a:rPr>
              <a:t>是管理程序和代理程序之间进行通信的规则。</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网络管理员</a:t>
            </a:r>
            <a:r>
              <a:rPr lang="zh-CN" altLang="en-US" sz="2000" b="1" dirty="0" smtClean="0">
                <a:latin typeface="微软雅黑" panose="020B0503020204020204" pitchFamily="34" charset="-122"/>
                <a:ea typeface="微软雅黑" panose="020B0503020204020204" pitchFamily="34" charset="-122"/>
              </a:rPr>
              <a:t>利用网络管理协议，通过</a:t>
            </a:r>
            <a:r>
              <a:rPr lang="zh-CN" altLang="en-US" sz="2000" b="1" dirty="0">
                <a:latin typeface="微软雅黑" panose="020B0503020204020204" pitchFamily="34" charset="-122"/>
                <a:ea typeface="微软雅黑" panose="020B0503020204020204" pitchFamily="34" charset="-122"/>
              </a:rPr>
              <a:t>管理站对网络中的被管设备进行管理。 </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需要注意的是</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管协议</a:t>
            </a:r>
            <a:r>
              <a:rPr lang="zh-CN" altLang="en-US" sz="2000" b="1" dirty="0" smtClean="0">
                <a:latin typeface="微软雅黑" panose="020B0503020204020204" pitchFamily="34" charset="-122"/>
                <a:ea typeface="微软雅黑" panose="020B0503020204020204" pitchFamily="34" charset="-122"/>
              </a:rPr>
              <a:t>本身不管理</a:t>
            </a:r>
            <a:r>
              <a:rPr lang="zh-CN" altLang="en-US" sz="2000" b="1" dirty="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372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972583" y="790515"/>
            <a:ext cx="3217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简单网络管理</a:t>
            </a:r>
            <a:r>
              <a:rPr lang="zh-CN" altLang="en-US" sz="2000" b="1" dirty="0" smtClean="0">
                <a:solidFill>
                  <a:schemeClr val="bg1"/>
                </a:solidFill>
                <a:latin typeface="微软雅黑" panose="020B0503020204020204" pitchFamily="34" charset="-122"/>
                <a:ea typeface="微软雅黑" panose="020B0503020204020204" pitchFamily="34" charset="-122"/>
              </a:rPr>
              <a:t>协议 </a:t>
            </a:r>
            <a:r>
              <a:rPr lang="en-US" altLang="zh-CN" sz="2000" b="1" dirty="0" smtClean="0">
                <a:solidFill>
                  <a:schemeClr val="bg1"/>
                </a:solidFill>
                <a:latin typeface="微软雅黑" panose="020B0503020204020204" pitchFamily="34" charset="-122"/>
                <a:ea typeface="微软雅黑" panose="020B0503020204020204" pitchFamily="34" charset="-122"/>
              </a:rPr>
              <a:t>SNMP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184816"/>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简单网络管理协议</a:t>
            </a:r>
            <a:r>
              <a:rPr lang="en-US" altLang="zh-CN" sz="2000" b="1" dirty="0">
                <a:latin typeface="微软雅黑" panose="020B0503020204020204" pitchFamily="34" charset="-122"/>
                <a:ea typeface="微软雅黑" panose="020B0503020204020204" pitchFamily="34" charset="-122"/>
              </a:rPr>
              <a:t>SNMP (Simple Network Management Protocol</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中的管理程序</a:t>
            </a:r>
            <a:r>
              <a:rPr lang="zh-CN" altLang="en-US" sz="2000" b="1" dirty="0">
                <a:latin typeface="微软雅黑" panose="020B0503020204020204" pitchFamily="34" charset="-122"/>
                <a:ea typeface="微软雅黑" panose="020B0503020204020204" pitchFamily="34" charset="-122"/>
              </a:rPr>
              <a:t>和代理程序按</a:t>
            </a:r>
            <a:r>
              <a:rPr lang="zh-CN" altLang="en-US" sz="2000" b="1" dirty="0" smtClean="0">
                <a:solidFill>
                  <a:srgbClr val="0000FF"/>
                </a:solidFill>
                <a:latin typeface="微软雅黑" panose="020B0503020204020204" pitchFamily="34" charset="-122"/>
                <a:ea typeface="微软雅黑" panose="020B0503020204020204" pitchFamily="34" charset="-122"/>
              </a:rPr>
              <a:t>客户</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0000FF"/>
                </a:solidFill>
                <a:latin typeface="微软雅黑" panose="020B0503020204020204" pitchFamily="34" charset="-122"/>
                <a:ea typeface="微软雅黑" panose="020B0503020204020204" pitchFamily="34" charset="-122"/>
              </a:rPr>
              <a:t>方式</a:t>
            </a:r>
            <a:r>
              <a:rPr lang="zh-CN" altLang="en-US" sz="2000" b="1" dirty="0">
                <a:latin typeface="微软雅黑" panose="020B0503020204020204" pitchFamily="34" charset="-122"/>
                <a:ea typeface="微软雅黑" panose="020B0503020204020204" pitchFamily="34" charset="-122"/>
              </a:rPr>
              <a:t>工作。</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管理程序运行 </a:t>
            </a:r>
            <a:r>
              <a:rPr lang="en-US" altLang="zh-CN" sz="2000" b="1" dirty="0">
                <a:solidFill>
                  <a:srgbClr val="0000FF"/>
                </a:solidFill>
                <a:latin typeface="微软雅黑" panose="020B0503020204020204" pitchFamily="34" charset="-122"/>
                <a:ea typeface="微软雅黑" panose="020B0503020204020204" pitchFamily="34" charset="-122"/>
              </a:rPr>
              <a:t>SNMP </a:t>
            </a:r>
            <a:r>
              <a:rPr lang="zh-CN" altLang="en-US" sz="2000" b="1" dirty="0">
                <a:solidFill>
                  <a:srgbClr val="0000FF"/>
                </a:solidFill>
                <a:latin typeface="微软雅黑" panose="020B0503020204020204" pitchFamily="34" charset="-122"/>
                <a:ea typeface="微软雅黑" panose="020B0503020204020204" pitchFamily="34" charset="-122"/>
              </a:rPr>
              <a:t>客户程序</a:t>
            </a:r>
            <a:r>
              <a:rPr lang="zh-CN" altLang="en-US" sz="2000" b="1" dirty="0">
                <a:latin typeface="微软雅黑" panose="020B0503020204020204" pitchFamily="34" charset="-122"/>
                <a:ea typeface="微软雅黑" panose="020B0503020204020204" pitchFamily="34" charset="-122"/>
              </a:rPr>
              <a:t>，向某个代理程序发出请求（或命令），代理程序运行 </a:t>
            </a:r>
            <a:r>
              <a:rPr lang="en-US" altLang="zh-CN" sz="2000" b="1" dirty="0">
                <a:solidFill>
                  <a:srgbClr val="0000FF"/>
                </a:solidFill>
                <a:latin typeface="微软雅黑" panose="020B0503020204020204" pitchFamily="34" charset="-122"/>
                <a:ea typeface="微软雅黑" panose="020B0503020204020204" pitchFamily="34" charset="-122"/>
              </a:rPr>
              <a:t>SNMP </a:t>
            </a:r>
            <a:r>
              <a:rPr lang="zh-CN" altLang="en-US" sz="2000" b="1" dirty="0">
                <a:solidFill>
                  <a:srgbClr val="0000FF"/>
                </a:solidFill>
                <a:latin typeface="微软雅黑" panose="020B0503020204020204" pitchFamily="34" charset="-122"/>
                <a:ea typeface="微软雅黑" panose="020B0503020204020204" pitchFamily="34" charset="-122"/>
              </a:rPr>
              <a:t>服务器程序</a:t>
            </a:r>
            <a:r>
              <a:rPr lang="zh-CN" altLang="en-US" sz="2000" b="1" dirty="0">
                <a:latin typeface="微软雅黑" panose="020B0503020204020204" pitchFamily="34" charset="-122"/>
                <a:ea typeface="微软雅黑" panose="020B0503020204020204" pitchFamily="34" charset="-122"/>
              </a:rPr>
              <a:t>，返回响应（或执行某个动作）。</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在网管系统</a:t>
            </a:r>
            <a:r>
              <a:rPr lang="zh-CN" altLang="en-US" sz="2000" b="1" dirty="0" smtClean="0">
                <a:latin typeface="微软雅黑" panose="020B0503020204020204" pitchFamily="34" charset="-122"/>
                <a:ea typeface="微软雅黑" panose="020B0503020204020204" pitchFamily="34" charset="-122"/>
              </a:rPr>
              <a:t>中，往往</a:t>
            </a:r>
            <a:r>
              <a:rPr lang="zh-CN" altLang="en-US" sz="2000" b="1" dirty="0">
                <a:latin typeface="微软雅黑" panose="020B0503020204020204" pitchFamily="34" charset="-122"/>
                <a:ea typeface="微软雅黑" panose="020B0503020204020204" pitchFamily="34" charset="-122"/>
              </a:rPr>
              <a:t>是一个（或少数几个）客户程序与很多的服务器程序进行交互。</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372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972583" y="790515"/>
            <a:ext cx="3217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简单网络管理</a:t>
            </a:r>
            <a:r>
              <a:rPr lang="zh-CN" altLang="en-US" sz="2000" b="1" dirty="0" smtClean="0">
                <a:solidFill>
                  <a:schemeClr val="bg1"/>
                </a:solidFill>
                <a:latin typeface="微软雅黑" panose="020B0503020204020204" pitchFamily="34" charset="-122"/>
                <a:ea typeface="微软雅黑" panose="020B0503020204020204" pitchFamily="34" charset="-122"/>
              </a:rPr>
              <a:t>协议 </a:t>
            </a:r>
            <a:r>
              <a:rPr lang="en-US" altLang="zh-CN" sz="2000" b="1" dirty="0" smtClean="0">
                <a:solidFill>
                  <a:schemeClr val="bg1"/>
                </a:solidFill>
                <a:latin typeface="微软雅黑" panose="020B0503020204020204" pitchFamily="34" charset="-122"/>
                <a:ea typeface="微软雅黑" panose="020B0503020204020204" pitchFamily="34" charset="-122"/>
              </a:rPr>
              <a:t>SNMP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184816"/>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简单网络管理</a:t>
            </a:r>
            <a:r>
              <a:rPr lang="zh-CN" altLang="en-US" sz="2000" b="1" dirty="0" smtClean="0">
                <a:latin typeface="微软雅黑" panose="020B0503020204020204" pitchFamily="34" charset="-122"/>
                <a:ea typeface="微软雅黑" panose="020B0503020204020204" pitchFamily="34" charset="-122"/>
              </a:rPr>
              <a:t>协议 </a:t>
            </a:r>
            <a:r>
              <a:rPr lang="en-US" altLang="zh-CN" sz="2000" b="1" dirty="0" smtClean="0">
                <a:latin typeface="微软雅黑" panose="020B0503020204020204" pitchFamily="34" charset="-122"/>
                <a:ea typeface="微软雅黑" panose="020B0503020204020204" pitchFamily="34" charset="-122"/>
              </a:rPr>
              <a:t>SNMP </a:t>
            </a:r>
            <a:r>
              <a:rPr lang="en-US" altLang="zh-CN" sz="2000" b="1" dirty="0">
                <a:latin typeface="微软雅黑" panose="020B0503020204020204" pitchFamily="34" charset="-122"/>
                <a:ea typeface="微软雅黑" panose="020B0503020204020204" pitchFamily="34" charset="-122"/>
              </a:rPr>
              <a:t>(Simple Network Management Protocol</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中的管理程序</a:t>
            </a:r>
            <a:r>
              <a:rPr lang="zh-CN" altLang="en-US" sz="2000" b="1" dirty="0">
                <a:latin typeface="微软雅黑" panose="020B0503020204020204" pitchFamily="34" charset="-122"/>
                <a:ea typeface="微软雅黑" panose="020B0503020204020204" pitchFamily="34" charset="-122"/>
              </a:rPr>
              <a:t>和代理程序按</a:t>
            </a:r>
            <a:r>
              <a:rPr lang="zh-CN" altLang="en-US" sz="2000" b="1" dirty="0" smtClean="0">
                <a:solidFill>
                  <a:srgbClr val="0000FF"/>
                </a:solidFill>
                <a:latin typeface="微软雅黑" panose="020B0503020204020204" pitchFamily="34" charset="-122"/>
                <a:ea typeface="微软雅黑" panose="020B0503020204020204" pitchFamily="34" charset="-122"/>
              </a:rPr>
              <a:t>客户</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0000FF"/>
                </a:solidFill>
                <a:latin typeface="微软雅黑" panose="020B0503020204020204" pitchFamily="34" charset="-122"/>
                <a:ea typeface="微软雅黑" panose="020B0503020204020204" pitchFamily="34" charset="-122"/>
              </a:rPr>
              <a:t>方式</a:t>
            </a:r>
            <a:r>
              <a:rPr lang="zh-CN" altLang="en-US" sz="2000" b="1" dirty="0">
                <a:latin typeface="微软雅黑" panose="020B0503020204020204" pitchFamily="34" charset="-122"/>
                <a:ea typeface="微软雅黑" panose="020B0503020204020204" pitchFamily="34" charset="-122"/>
              </a:rPr>
              <a:t>工作。</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管理程序运行 </a:t>
            </a:r>
            <a:r>
              <a:rPr lang="en-US" altLang="zh-CN" sz="2000" b="1" dirty="0">
                <a:solidFill>
                  <a:srgbClr val="0000FF"/>
                </a:solidFill>
                <a:latin typeface="微软雅黑" panose="020B0503020204020204" pitchFamily="34" charset="-122"/>
                <a:ea typeface="微软雅黑" panose="020B0503020204020204" pitchFamily="34" charset="-122"/>
              </a:rPr>
              <a:t>SNMP </a:t>
            </a:r>
            <a:r>
              <a:rPr lang="zh-CN" altLang="en-US" sz="2000" b="1" dirty="0">
                <a:solidFill>
                  <a:srgbClr val="0000FF"/>
                </a:solidFill>
                <a:latin typeface="微软雅黑" panose="020B0503020204020204" pitchFamily="34" charset="-122"/>
                <a:ea typeface="微软雅黑" panose="020B0503020204020204" pitchFamily="34" charset="-122"/>
              </a:rPr>
              <a:t>客户程序</a:t>
            </a:r>
            <a:r>
              <a:rPr lang="zh-CN" altLang="en-US" sz="2000" b="1" dirty="0">
                <a:latin typeface="微软雅黑" panose="020B0503020204020204" pitchFamily="34" charset="-122"/>
                <a:ea typeface="微软雅黑" panose="020B0503020204020204" pitchFamily="34" charset="-122"/>
              </a:rPr>
              <a:t>，向某个代理程序发出请求（或命令），代理程序运行 </a:t>
            </a:r>
            <a:r>
              <a:rPr lang="en-US" altLang="zh-CN" sz="2000" b="1" dirty="0">
                <a:solidFill>
                  <a:srgbClr val="0000FF"/>
                </a:solidFill>
                <a:latin typeface="微软雅黑" panose="020B0503020204020204" pitchFamily="34" charset="-122"/>
                <a:ea typeface="微软雅黑" panose="020B0503020204020204" pitchFamily="34" charset="-122"/>
              </a:rPr>
              <a:t>SNMP </a:t>
            </a:r>
            <a:r>
              <a:rPr lang="zh-CN" altLang="en-US" sz="2000" b="1" dirty="0">
                <a:solidFill>
                  <a:srgbClr val="0000FF"/>
                </a:solidFill>
                <a:latin typeface="微软雅黑" panose="020B0503020204020204" pitchFamily="34" charset="-122"/>
                <a:ea typeface="微软雅黑" panose="020B0503020204020204" pitchFamily="34" charset="-122"/>
              </a:rPr>
              <a:t>服务器程序</a:t>
            </a:r>
            <a:r>
              <a:rPr lang="zh-CN" altLang="en-US" sz="2000" b="1" dirty="0">
                <a:latin typeface="微软雅黑" panose="020B0503020204020204" pitchFamily="34" charset="-122"/>
                <a:ea typeface="微软雅黑" panose="020B0503020204020204" pitchFamily="34" charset="-122"/>
              </a:rPr>
              <a:t>，返回响应（或执行某个动作）。</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在网管系统</a:t>
            </a:r>
            <a:r>
              <a:rPr lang="zh-CN" altLang="en-US" sz="2000" b="1" dirty="0" smtClean="0">
                <a:latin typeface="微软雅黑" panose="020B0503020204020204" pitchFamily="34" charset="-122"/>
                <a:ea typeface="微软雅黑" panose="020B0503020204020204" pitchFamily="34" charset="-122"/>
              </a:rPr>
              <a:t>中，往往</a:t>
            </a:r>
            <a:r>
              <a:rPr lang="zh-CN" altLang="en-US" sz="2000" b="1" dirty="0">
                <a:latin typeface="微软雅黑" panose="020B0503020204020204" pitchFamily="34" charset="-122"/>
                <a:ea typeface="微软雅黑" panose="020B0503020204020204" pitchFamily="34" charset="-122"/>
              </a:rPr>
              <a:t>是一个（或少数几个）客户程序与很多的服务器程序进行交互。</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91727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552866" y="884063"/>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本地域名</a:t>
            </a:r>
            <a:r>
              <a:rPr lang="zh-CN" altLang="en-US" sz="2000" b="1" dirty="0" smtClean="0">
                <a:solidFill>
                  <a:schemeClr val="bg1"/>
                </a:solidFill>
                <a:latin typeface="微软雅黑" panose="020B0503020204020204" pitchFamily="34" charset="-122"/>
                <a:ea typeface="微软雅黑" panose="020B0503020204020204" pitchFamily="34" charset="-122"/>
              </a:rPr>
              <a:t>服务器</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0" name="Rectangle 68"/>
          <p:cNvSpPr>
            <a:spLocks noChangeArrowheads="1"/>
          </p:cNvSpPr>
          <p:nvPr/>
        </p:nvSpPr>
        <p:spPr bwMode="auto">
          <a:xfrm>
            <a:off x="483810" y="1362669"/>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本地域名服务器对域名系统非常重要。</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当一个主机发出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查询请求时，这个查询请求报文就发送给本地域名服务器。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每一个互联网服务提供者 </a:t>
            </a:r>
            <a:r>
              <a:rPr lang="en-US" altLang="zh-CN" sz="2000" b="1" dirty="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，或一个大学，甚至一个大学里的系，都可以拥有一个本地域名服务器，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这种域名服务器有时也称为</a:t>
            </a:r>
            <a:r>
              <a:rPr lang="zh-CN" altLang="en-US" sz="2000" b="1" dirty="0">
                <a:solidFill>
                  <a:srgbClr val="0000FF"/>
                </a:solidFill>
                <a:latin typeface="微软雅黑" panose="020B0503020204020204" pitchFamily="34" charset="-122"/>
                <a:ea typeface="微软雅黑" panose="020B0503020204020204" pitchFamily="34" charset="-122"/>
              </a:rPr>
              <a:t>默认域名服务器</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64343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61" y="16102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网络管理的基本原理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2004520"/>
            <a:ext cx="8121929"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若要管理某个对象，就必然会给该对象添加一些软件或硬件，但这种“添加”必须</a:t>
            </a:r>
            <a:r>
              <a:rPr lang="zh-CN" altLang="en-US" sz="2000" b="1" dirty="0">
                <a:solidFill>
                  <a:srgbClr val="0000FF"/>
                </a:solidFill>
                <a:latin typeface="微软雅黑" panose="020B0503020204020204" pitchFamily="34" charset="-122"/>
                <a:ea typeface="微软雅黑" panose="020B0503020204020204" pitchFamily="34" charset="-122"/>
              </a:rPr>
              <a:t>对原有对象的影响尽量小些</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4790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06996" y="814691"/>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的指导思想</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208992"/>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最重要的指导思想就是要</a:t>
            </a:r>
            <a:r>
              <a:rPr lang="zh-CN" altLang="en-US" sz="2000" b="1" dirty="0">
                <a:solidFill>
                  <a:srgbClr val="0000FF"/>
                </a:solidFill>
                <a:latin typeface="微软雅黑" panose="020B0503020204020204" pitchFamily="34" charset="-122"/>
                <a:ea typeface="微软雅黑" panose="020B0503020204020204" pitchFamily="34" charset="-122"/>
              </a:rPr>
              <a:t>尽可能简单</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的基本功能包括监视网络性能、检测分析网络差错和配置网络设备等。</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在网络正常工作时，</a:t>
            </a: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可实现统计、配置、和测试等功能。当网络出故障时，可实现各种差错检测和恢复功能。</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虽然 </a:t>
            </a: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是在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基础上的网络管理协议，但也可扩展到其他类型的网络设备上。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246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06997" y="1119251"/>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smtClean="0">
                <a:solidFill>
                  <a:schemeClr val="bg1"/>
                </a:solidFill>
                <a:latin typeface="微软雅黑" panose="020B0503020204020204" pitchFamily="34" charset="-122"/>
                <a:ea typeface="微软雅黑" panose="020B0503020204020204" pitchFamily="34" charset="-122"/>
              </a:rPr>
              <a:t>的基本功能</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513552"/>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最重要的指导思想就是要</a:t>
            </a:r>
            <a:r>
              <a:rPr lang="zh-CN" altLang="en-US" sz="2000" b="1" dirty="0">
                <a:solidFill>
                  <a:srgbClr val="0000FF"/>
                </a:solidFill>
                <a:latin typeface="微软雅黑" panose="020B0503020204020204" pitchFamily="34" charset="-122"/>
                <a:ea typeface="微软雅黑" panose="020B0503020204020204" pitchFamily="34" charset="-122"/>
              </a:rPr>
              <a:t>尽可能简单</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的基本功能</a:t>
            </a:r>
            <a:r>
              <a:rPr lang="zh-CN" altLang="en-US" sz="2000" b="1" dirty="0" smtClean="0">
                <a:latin typeface="微软雅黑" panose="020B0503020204020204" pitchFamily="34" charset="-122"/>
                <a:ea typeface="微软雅黑" panose="020B0503020204020204" pitchFamily="34" charset="-122"/>
              </a:rPr>
              <a:t>包括：</a:t>
            </a:r>
            <a:endParaRPr lang="en-US" altLang="zh-CN" sz="2000" b="1" dirty="0" smtClean="0">
              <a:latin typeface="微软雅黑" panose="020B0503020204020204" pitchFamily="34" charset="-122"/>
              <a:ea typeface="微软雅黑" panose="020B0503020204020204" pitchFamily="34" charset="-122"/>
            </a:endParaRPr>
          </a:p>
          <a:p>
            <a:pPr marL="714375" lvl="1" indent="-357505" eaLnBrk="0" hangingPunct="0">
              <a:lnSpc>
                <a:spcPts val="3300"/>
              </a:lnSpc>
              <a:buClr>
                <a:srgbClr val="0066FF"/>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监视</a:t>
            </a:r>
            <a:r>
              <a:rPr lang="zh-CN" altLang="en-US" sz="2000" b="1" dirty="0">
                <a:latin typeface="微软雅黑" panose="020B0503020204020204" pitchFamily="34" charset="-122"/>
                <a:ea typeface="微软雅黑" panose="020B0503020204020204" pitchFamily="34" charset="-122"/>
              </a:rPr>
              <a:t>网络</a:t>
            </a:r>
            <a:r>
              <a:rPr lang="zh-CN" altLang="en-US" sz="2000" b="1" dirty="0" smtClean="0">
                <a:latin typeface="微软雅黑" panose="020B0503020204020204" pitchFamily="34" charset="-122"/>
                <a:ea typeface="微软雅黑" panose="020B0503020204020204" pitchFamily="34" charset="-122"/>
              </a:rPr>
              <a:t>性能</a:t>
            </a:r>
            <a:endParaRPr lang="en-US" altLang="zh-CN" sz="2000" b="1" dirty="0" smtClean="0">
              <a:latin typeface="微软雅黑" panose="020B0503020204020204" pitchFamily="34" charset="-122"/>
              <a:ea typeface="微软雅黑" panose="020B0503020204020204" pitchFamily="34" charset="-122"/>
            </a:endParaRPr>
          </a:p>
          <a:p>
            <a:pPr marL="714375" lvl="1" indent="-357505" eaLnBrk="0" hangingPunct="0">
              <a:lnSpc>
                <a:spcPts val="3300"/>
              </a:lnSpc>
              <a:buClr>
                <a:srgbClr val="0066FF"/>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检测</a:t>
            </a:r>
            <a:r>
              <a:rPr lang="zh-CN" altLang="en-US" sz="2000" b="1" dirty="0">
                <a:latin typeface="微软雅黑" panose="020B0503020204020204" pitchFamily="34" charset="-122"/>
                <a:ea typeface="微软雅黑" panose="020B0503020204020204" pitchFamily="34" charset="-122"/>
              </a:rPr>
              <a:t>分析网络</a:t>
            </a:r>
            <a:r>
              <a:rPr lang="zh-CN" altLang="en-US" sz="2000" b="1" dirty="0" smtClean="0">
                <a:latin typeface="微软雅黑" panose="020B0503020204020204" pitchFamily="34" charset="-122"/>
                <a:ea typeface="微软雅黑" panose="020B0503020204020204" pitchFamily="34" charset="-122"/>
              </a:rPr>
              <a:t>差错</a:t>
            </a:r>
            <a:endParaRPr lang="en-US" altLang="zh-CN" sz="2000" b="1" dirty="0" smtClean="0">
              <a:latin typeface="微软雅黑" panose="020B0503020204020204" pitchFamily="34" charset="-122"/>
              <a:ea typeface="微软雅黑" panose="020B0503020204020204" pitchFamily="34" charset="-122"/>
            </a:endParaRPr>
          </a:p>
          <a:p>
            <a:pPr marL="714375" lvl="1" indent="-357505" eaLnBrk="0" hangingPunct="0">
              <a:lnSpc>
                <a:spcPts val="3300"/>
              </a:lnSpc>
              <a:buClr>
                <a:srgbClr val="0066FF"/>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配置</a:t>
            </a:r>
            <a:r>
              <a:rPr lang="zh-CN" altLang="en-US" sz="2000" b="1" dirty="0">
                <a:latin typeface="微软雅黑" panose="020B0503020204020204" pitchFamily="34" charset="-122"/>
                <a:ea typeface="微软雅黑" panose="020B0503020204020204" pitchFamily="34" charset="-122"/>
              </a:rPr>
              <a:t>网络设备等</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2637854"/>
            <a:ext cx="8048776" cy="16574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731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894035" y="639925"/>
            <a:ext cx="3374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的管理站和委托代理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02098" y="1034226"/>
            <a:ext cx="8221278"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整个系统必须有一个</a:t>
            </a:r>
            <a:r>
              <a:rPr lang="zh-CN" altLang="en-US" sz="2000" b="1" dirty="0">
                <a:solidFill>
                  <a:srgbClr val="0000FF"/>
                </a:solidFill>
                <a:latin typeface="微软雅黑" panose="020B0503020204020204" pitchFamily="34" charset="-122"/>
                <a:ea typeface="微软雅黑" panose="020B0503020204020204" pitchFamily="34" charset="-122"/>
              </a:rPr>
              <a:t>管理站</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若</a:t>
            </a:r>
            <a:r>
              <a:rPr lang="zh-CN" altLang="en-US" sz="2000" b="1" dirty="0">
                <a:latin typeface="微软雅黑" panose="020B0503020204020204" pitchFamily="34" charset="-122"/>
                <a:ea typeface="微软雅黑" panose="020B0503020204020204" pitchFamily="34" charset="-122"/>
              </a:rPr>
              <a:t>网络元素使用的不是 </a:t>
            </a: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而是另一种网络管理协议，</a:t>
            </a: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协议就无法控制该网络元素。这时可使用</a:t>
            </a:r>
            <a:r>
              <a:rPr lang="zh-CN" altLang="en-US" sz="2000" b="1" dirty="0">
                <a:solidFill>
                  <a:srgbClr val="0000FF"/>
                </a:solidFill>
                <a:latin typeface="微软雅黑" panose="020B0503020204020204" pitchFamily="34" charset="-122"/>
                <a:ea typeface="微软雅黑" panose="020B0503020204020204" pitchFamily="34" charset="-122"/>
              </a:rPr>
              <a:t>委托代理 </a:t>
            </a:r>
            <a:r>
              <a:rPr lang="en-US" altLang="zh-CN" sz="2000" b="1" dirty="0">
                <a:latin typeface="微软雅黑" panose="020B0503020204020204" pitchFamily="34" charset="-122"/>
                <a:ea typeface="微软雅黑" panose="020B0503020204020204" pitchFamily="34" charset="-122"/>
              </a:rPr>
              <a:t>(proxy agent)</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委托</a:t>
            </a:r>
            <a:r>
              <a:rPr lang="zh-CN" altLang="en-US" sz="2000" b="1" dirty="0">
                <a:latin typeface="微软雅黑" panose="020B0503020204020204" pitchFamily="34" charset="-122"/>
                <a:ea typeface="微软雅黑" panose="020B0503020204020204" pitchFamily="34" charset="-122"/>
              </a:rPr>
              <a:t>代理能</a:t>
            </a:r>
            <a:r>
              <a:rPr lang="zh-CN" altLang="en-US" sz="2000" b="1" dirty="0" smtClean="0">
                <a:latin typeface="微软雅黑" panose="020B0503020204020204" pitchFamily="34" charset="-122"/>
                <a:ea typeface="微软雅黑" panose="020B0503020204020204" pitchFamily="34" charset="-122"/>
              </a:rPr>
              <a:t>提供协议</a:t>
            </a:r>
            <a:r>
              <a:rPr lang="zh-CN" altLang="en-US" sz="2000" b="1" dirty="0">
                <a:latin typeface="微软雅黑" panose="020B0503020204020204" pitchFamily="34" charset="-122"/>
                <a:ea typeface="微软雅黑" panose="020B0503020204020204" pitchFamily="34" charset="-122"/>
              </a:rPr>
              <a:t>转换和过滤操作等</a:t>
            </a:r>
            <a:r>
              <a:rPr lang="zh-CN" altLang="en-US" sz="2000" b="1" dirty="0" smtClean="0">
                <a:latin typeface="微软雅黑" panose="020B0503020204020204" pitchFamily="34" charset="-122"/>
                <a:ea typeface="微软雅黑" panose="020B0503020204020204" pitchFamily="34" charset="-122"/>
              </a:rPr>
              <a:t>功能，对</a:t>
            </a:r>
            <a:r>
              <a:rPr lang="zh-CN" altLang="en-US" sz="2000" b="1" dirty="0">
                <a:latin typeface="微软雅黑" panose="020B0503020204020204" pitchFamily="34" charset="-122"/>
                <a:ea typeface="微软雅黑" panose="020B0503020204020204" pitchFamily="34" charset="-122"/>
              </a:rPr>
              <a:t>被管对象进行管理。</a:t>
            </a:r>
            <a:endParaRPr lang="zh-CN" altLang="en-US" sz="2000" b="1" dirty="0">
              <a:latin typeface="微软雅黑" panose="020B0503020204020204" pitchFamily="34" charset="-122"/>
              <a:ea typeface="微软雅黑" panose="020B0503020204020204" pitchFamily="34" charset="-122"/>
            </a:endParaRPr>
          </a:p>
        </p:txBody>
      </p:sp>
      <p:sp>
        <p:nvSpPr>
          <p:cNvPr id="6" name="矩形 5"/>
          <p:cNvSpPr/>
          <p:nvPr/>
        </p:nvSpPr>
        <p:spPr>
          <a:xfrm>
            <a:off x="1918295" y="2941821"/>
            <a:ext cx="360794" cy="1054905"/>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管理站</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3606331" y="2941821"/>
            <a:ext cx="360794" cy="1054905"/>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委托代理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5519058" y="2776496"/>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chemeClr val="tx1"/>
                </a:solidFill>
                <a:latin typeface="微软雅黑" panose="020B0503020204020204" pitchFamily="34" charset="-122"/>
                <a:ea typeface="微软雅黑" panose="020B0503020204020204" pitchFamily="34" charset="-122"/>
              </a:rPr>
              <a:t>被管设备</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cxnSp>
        <p:nvCxnSpPr>
          <p:cNvPr id="11" name="直接箭头连接符 10"/>
          <p:cNvCxnSpPr>
            <a:endCxn id="9" idx="2"/>
          </p:cNvCxnSpPr>
          <p:nvPr/>
        </p:nvCxnSpPr>
        <p:spPr>
          <a:xfrm flipV="1">
            <a:off x="3967125" y="2999654"/>
            <a:ext cx="1551933" cy="223157"/>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519058" y="3634777"/>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chemeClr val="tx1"/>
                </a:solidFill>
                <a:latin typeface="微软雅黑" panose="020B0503020204020204" pitchFamily="34" charset="-122"/>
                <a:ea typeface="微软雅黑" panose="020B0503020204020204" pitchFamily="34" charset="-122"/>
              </a:rPr>
              <a:t>被管设备</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cxnSp>
        <p:nvCxnSpPr>
          <p:cNvPr id="14" name="直接箭头连接符 13"/>
          <p:cNvCxnSpPr>
            <a:endCxn id="13" idx="2"/>
          </p:cNvCxnSpPr>
          <p:nvPr/>
        </p:nvCxnSpPr>
        <p:spPr>
          <a:xfrm>
            <a:off x="3967125" y="3722427"/>
            <a:ext cx="1551933" cy="135508"/>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509658" y="3246116"/>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chemeClr val="tx1"/>
                </a:solidFill>
                <a:latin typeface="微软雅黑" panose="020B0503020204020204" pitchFamily="34" charset="-122"/>
                <a:ea typeface="微软雅黑" panose="020B0503020204020204" pitchFamily="34" charset="-122"/>
              </a:rPr>
              <a:t>被管设备</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cxnSp>
        <p:nvCxnSpPr>
          <p:cNvPr id="18" name="直接箭头连接符 17"/>
          <p:cNvCxnSpPr>
            <a:stCxn id="8" idx="3"/>
            <a:endCxn id="17" idx="2"/>
          </p:cNvCxnSpPr>
          <p:nvPr/>
        </p:nvCxnSpPr>
        <p:spPr>
          <a:xfrm>
            <a:off x="3967125" y="3469274"/>
            <a:ext cx="2542533" cy="0"/>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8" idx="1"/>
          </p:cNvCxnSpPr>
          <p:nvPr/>
        </p:nvCxnSpPr>
        <p:spPr>
          <a:xfrm>
            <a:off x="2279089" y="3469274"/>
            <a:ext cx="1327242" cy="0"/>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530138" y="3194531"/>
            <a:ext cx="747320"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SNMP</a:t>
            </a:r>
            <a:endParaRPr lang="zh-CN" altLang="en-US" sz="1400" dirty="0"/>
          </a:p>
        </p:txBody>
      </p:sp>
      <p:sp>
        <p:nvSpPr>
          <p:cNvPr id="28" name="矩形 27"/>
          <p:cNvSpPr/>
          <p:nvPr/>
        </p:nvSpPr>
        <p:spPr>
          <a:xfrm>
            <a:off x="4487976" y="3173511"/>
            <a:ext cx="902811"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专用协议</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9595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40284" y="1262747"/>
            <a:ext cx="26821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网络管理</a:t>
            </a:r>
            <a:r>
              <a:rPr lang="zh-CN" altLang="en-US" sz="2000" b="1" dirty="0" smtClean="0">
                <a:solidFill>
                  <a:schemeClr val="bg1"/>
                </a:solidFill>
                <a:latin typeface="微软雅黑" panose="020B0503020204020204" pitchFamily="34" charset="-122"/>
                <a:ea typeface="微软雅黑" panose="020B0503020204020204" pitchFamily="34" charset="-122"/>
              </a:rPr>
              <a:t>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657048"/>
            <a:ext cx="822953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的网络管理由三个部分组成：</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本身</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管理信息结构 </a:t>
            </a:r>
            <a:r>
              <a:rPr lang="en-US" altLang="zh-CN" sz="2000" b="1" dirty="0">
                <a:latin typeface="微软雅黑" panose="020B0503020204020204" pitchFamily="34" charset="-122"/>
                <a:ea typeface="微软雅黑" panose="020B0503020204020204" pitchFamily="34" charset="-122"/>
              </a:rPr>
              <a:t>SMI (Structure of Management Information)</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管理信息库 </a:t>
            </a:r>
            <a:r>
              <a:rPr lang="en-US" altLang="zh-CN" sz="2000" b="1" dirty="0">
                <a:latin typeface="微软雅黑" panose="020B0503020204020204" pitchFamily="34" charset="-122"/>
                <a:ea typeface="微软雅黑" panose="020B0503020204020204" pitchFamily="34" charset="-122"/>
              </a:rPr>
              <a:t>MIB (Management Information Base)</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9712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022276" y="1463915"/>
            <a:ext cx="31181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简单网络管理</a:t>
            </a:r>
            <a:r>
              <a:rPr lang="zh-CN" altLang="en-US" sz="2000" b="1" dirty="0" smtClean="0">
                <a:solidFill>
                  <a:schemeClr val="bg1"/>
                </a:solidFill>
                <a:latin typeface="微软雅黑" panose="020B0503020204020204" pitchFamily="34" charset="-122"/>
                <a:ea typeface="微软雅黑" panose="020B0503020204020204" pitchFamily="34" charset="-122"/>
              </a:rPr>
              <a:t>协议 </a:t>
            </a:r>
            <a:r>
              <a:rPr lang="en-US" altLang="zh-CN" sz="2000" b="1" dirty="0" smtClean="0">
                <a:solidFill>
                  <a:schemeClr val="bg1"/>
                </a:solidFill>
                <a:latin typeface="微软雅黑" panose="020B0503020204020204" pitchFamily="34" charset="-122"/>
                <a:ea typeface="微软雅黑" panose="020B0503020204020204" pitchFamily="34" charset="-122"/>
              </a:rPr>
              <a:t>SNMP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858216"/>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定义了管理站和代理之间所交换的分组格式</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所</a:t>
            </a:r>
            <a:r>
              <a:rPr lang="zh-CN" altLang="en-US" sz="2000" b="1" dirty="0">
                <a:latin typeface="微软雅黑" panose="020B0503020204020204" pitchFamily="34" charset="-122"/>
                <a:ea typeface="微软雅黑" panose="020B0503020204020204" pitchFamily="34" charset="-122"/>
              </a:rPr>
              <a:t>交换的分组包含各代理中的对象（变量）名及其状态（值）。</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负责读取和改变这些数值。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078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28637" y="997571"/>
            <a:ext cx="23054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管理信息结构 </a:t>
            </a:r>
            <a:r>
              <a:rPr lang="en-US" altLang="zh-CN" sz="2000" b="1" dirty="0" smtClean="0">
                <a:solidFill>
                  <a:schemeClr val="bg1"/>
                </a:solidFill>
                <a:latin typeface="微软雅黑" panose="020B0503020204020204" pitchFamily="34" charset="-122"/>
                <a:ea typeface="微软雅黑" panose="020B0503020204020204" pitchFamily="34" charset="-122"/>
              </a:rPr>
              <a:t>SMI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39187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SMI </a:t>
            </a:r>
            <a:r>
              <a:rPr lang="zh-CN" altLang="en-US" sz="2000" b="1" dirty="0">
                <a:latin typeface="微软雅黑" panose="020B0503020204020204" pitchFamily="34" charset="-122"/>
                <a:ea typeface="微软雅黑" panose="020B0503020204020204" pitchFamily="34" charset="-122"/>
              </a:rPr>
              <a:t>定义了命名对象和定义对象类型（包括范围和长度）的</a:t>
            </a:r>
            <a:r>
              <a:rPr lang="zh-CN" altLang="en-US" sz="2000" b="1" dirty="0">
                <a:solidFill>
                  <a:srgbClr val="3333FF"/>
                </a:solidFill>
                <a:latin typeface="微软雅黑" panose="020B0503020204020204" pitchFamily="34" charset="-122"/>
                <a:ea typeface="微软雅黑" panose="020B0503020204020204" pitchFamily="34" charset="-122"/>
              </a:rPr>
              <a:t>通用规则</a:t>
            </a:r>
            <a:r>
              <a:rPr lang="zh-CN" altLang="en-US" sz="2000" b="1" dirty="0">
                <a:latin typeface="微软雅黑" panose="020B0503020204020204" pitchFamily="34" charset="-122"/>
                <a:ea typeface="微软雅黑" panose="020B0503020204020204" pitchFamily="34" charset="-122"/>
              </a:rPr>
              <a:t>，以及把对象和对象的值进行</a:t>
            </a:r>
            <a:r>
              <a:rPr lang="zh-CN" altLang="en-US" sz="2000" b="1" dirty="0">
                <a:solidFill>
                  <a:srgbClr val="3333FF"/>
                </a:solidFill>
                <a:latin typeface="微软雅黑" panose="020B0503020204020204" pitchFamily="34" charset="-122"/>
                <a:ea typeface="微软雅黑" panose="020B0503020204020204" pitchFamily="34" charset="-122"/>
              </a:rPr>
              <a:t>编码的规则</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这样做是为了确保网络管理数据的语法和语义的无二义性。但从 </a:t>
            </a:r>
            <a:r>
              <a:rPr lang="en-US" altLang="zh-CN" sz="2000" b="1" dirty="0">
                <a:latin typeface="微软雅黑" panose="020B0503020204020204" pitchFamily="34" charset="-122"/>
                <a:ea typeface="微软雅黑" panose="020B0503020204020204" pitchFamily="34" charset="-122"/>
              </a:rPr>
              <a:t>SMI </a:t>
            </a:r>
            <a:r>
              <a:rPr lang="zh-CN" altLang="en-US" sz="2000" b="1" dirty="0">
                <a:latin typeface="微软雅黑" panose="020B0503020204020204" pitchFamily="34" charset="-122"/>
                <a:ea typeface="微软雅黑" panose="020B0503020204020204" pitchFamily="34" charset="-122"/>
              </a:rPr>
              <a:t>的名称并不能看出它的功能。</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SMI </a:t>
            </a:r>
            <a:r>
              <a:rPr lang="zh-CN" altLang="en-US" sz="2000" b="1" dirty="0">
                <a:latin typeface="微软雅黑" panose="020B0503020204020204" pitchFamily="34" charset="-122"/>
                <a:ea typeface="微软雅黑" panose="020B0503020204020204" pitchFamily="34" charset="-122"/>
              </a:rPr>
              <a:t>并不定义一个实体应管理的对象数目，也不定义被管对象名以及对象名及其值之间的关联。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2112581"/>
            <a:ext cx="8048776" cy="22173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7397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46458" y="706544"/>
            <a:ext cx="2069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管理</a:t>
            </a:r>
            <a:r>
              <a:rPr lang="zh-CN" altLang="en-US" sz="2000" b="1" dirty="0" smtClean="0">
                <a:solidFill>
                  <a:schemeClr val="bg1"/>
                </a:solidFill>
                <a:latin typeface="微软雅黑" panose="020B0503020204020204" pitchFamily="34" charset="-122"/>
                <a:ea typeface="微软雅黑" panose="020B0503020204020204" pitchFamily="34" charset="-122"/>
              </a:rPr>
              <a:t>信息库 </a:t>
            </a:r>
            <a:r>
              <a:rPr lang="en-US" altLang="zh-CN" sz="2000" b="1" dirty="0" smtClean="0">
                <a:solidFill>
                  <a:schemeClr val="bg1"/>
                </a:solidFill>
                <a:latin typeface="微软雅黑" panose="020B0503020204020204" pitchFamily="34" charset="-122"/>
                <a:ea typeface="微软雅黑" panose="020B0503020204020204" pitchFamily="34" charset="-122"/>
              </a:rPr>
              <a:t>MIB</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119133"/>
            <a:ext cx="818470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MIB </a:t>
            </a:r>
            <a:r>
              <a:rPr lang="zh-CN" altLang="en-US" sz="2000" b="1" dirty="0">
                <a:latin typeface="微软雅黑" panose="020B0503020204020204" pitchFamily="34" charset="-122"/>
                <a:ea typeface="微软雅黑" panose="020B0503020204020204" pitchFamily="34" charset="-122"/>
              </a:rPr>
              <a:t>在被管理的实体中创建了命名对象，并规定了其类型。</a:t>
            </a:r>
            <a:endParaRPr lang="en-US" altLang="zh-CN"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管理程序使用 </a:t>
            </a:r>
            <a:r>
              <a:rPr lang="en-US" altLang="zh-CN" sz="2000" b="1" dirty="0">
                <a:latin typeface="微软雅黑" panose="020B0503020204020204" pitchFamily="34" charset="-122"/>
                <a:ea typeface="微软雅黑" panose="020B0503020204020204" pitchFamily="34" charset="-122"/>
              </a:rPr>
              <a:t>MIB </a:t>
            </a:r>
            <a:r>
              <a:rPr lang="zh-CN" altLang="en-US" sz="2000" b="1" dirty="0">
                <a:latin typeface="微软雅黑" panose="020B0503020204020204" pitchFamily="34" charset="-122"/>
                <a:ea typeface="微软雅黑" panose="020B0503020204020204" pitchFamily="34" charset="-122"/>
              </a:rPr>
              <a:t>中的信息，对网络进行管理。</a:t>
            </a:r>
            <a:endParaRPr lang="zh-CN" altLang="en-US" sz="2000" b="1" dirty="0">
              <a:latin typeface="微软雅黑" panose="020B0503020204020204" pitchFamily="34" charset="-122"/>
              <a:ea typeface="微软雅黑" panose="020B0503020204020204" pitchFamily="34" charset="-122"/>
            </a:endParaRPr>
          </a:p>
        </p:txBody>
      </p:sp>
      <p:grpSp>
        <p:nvGrpSpPr>
          <p:cNvPr id="49" name="组合 48"/>
          <p:cNvGrpSpPr/>
          <p:nvPr/>
        </p:nvGrpSpPr>
        <p:grpSpPr>
          <a:xfrm>
            <a:off x="1835104" y="2331865"/>
            <a:ext cx="5543157" cy="1767025"/>
            <a:chOff x="1835104" y="2394925"/>
            <a:chExt cx="5543157" cy="1767025"/>
          </a:xfrm>
        </p:grpSpPr>
        <p:sp>
          <p:nvSpPr>
            <p:cNvPr id="9" name="Rectangle 6"/>
            <p:cNvSpPr>
              <a:spLocks noChangeArrowheads="1"/>
            </p:cNvSpPr>
            <p:nvPr/>
          </p:nvSpPr>
          <p:spPr bwMode="auto">
            <a:xfrm>
              <a:off x="2887011" y="2394925"/>
              <a:ext cx="3171626" cy="503798"/>
            </a:xfrm>
            <a:prstGeom prst="rect">
              <a:avLst/>
            </a:prstGeom>
            <a:solidFill>
              <a:srgbClr val="0000FF"/>
            </a:solidFill>
            <a:ln w="9525" algn="ctr">
              <a:solidFill>
                <a:srgbClr val="3333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0" name="Oval 7"/>
            <p:cNvSpPr>
              <a:spLocks noChangeArrowheads="1"/>
            </p:cNvSpPr>
            <p:nvPr/>
          </p:nvSpPr>
          <p:spPr bwMode="auto">
            <a:xfrm>
              <a:off x="3677027" y="2491209"/>
              <a:ext cx="1677835" cy="316654"/>
            </a:xfrm>
            <a:prstGeom prst="ellipse">
              <a:avLst/>
            </a:prstGeom>
            <a:solidFill>
              <a:srgbClr val="CCFFFF"/>
            </a:solidFill>
            <a:ln w="9525" algn="ctr">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400" b="1" dirty="0">
                  <a:latin typeface="微软雅黑" panose="020B0503020204020204" pitchFamily="34" charset="-122"/>
                  <a:ea typeface="微软雅黑" panose="020B0503020204020204" pitchFamily="34" charset="-122"/>
                </a:rPr>
                <a:t>管理程序</a:t>
              </a:r>
              <a:endParaRPr lang="zh-CN" altLang="en-US" sz="1400" b="1" dirty="0">
                <a:latin typeface="微软雅黑" panose="020B0503020204020204" pitchFamily="34" charset="-122"/>
                <a:ea typeface="微软雅黑" panose="020B0503020204020204" pitchFamily="34" charset="-122"/>
              </a:endParaRPr>
            </a:p>
          </p:txBody>
        </p:sp>
        <p:grpSp>
          <p:nvGrpSpPr>
            <p:cNvPr id="11" name="Group 8"/>
            <p:cNvGrpSpPr/>
            <p:nvPr/>
          </p:nvGrpSpPr>
          <p:grpSpPr bwMode="auto">
            <a:xfrm>
              <a:off x="2079045" y="3572038"/>
              <a:ext cx="1452049" cy="589912"/>
              <a:chOff x="818" y="2788"/>
              <a:chExt cx="1203" cy="870"/>
            </a:xfrm>
          </p:grpSpPr>
          <p:sp>
            <p:nvSpPr>
              <p:cNvPr id="29"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0"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anose="020B0503020204020204" pitchFamily="34" charset="-122"/>
                    <a:ea typeface="微软雅黑" panose="020B0503020204020204" pitchFamily="34" charset="-122"/>
                  </a:rPr>
                  <a:t>代理</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1"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anose="020B0503020204020204" pitchFamily="34" charset="-122"/>
                    <a:ea typeface="微软雅黑" panose="020B0503020204020204" pitchFamily="34" charset="-122"/>
                  </a:rPr>
                  <a:t>管理</a:t>
                </a:r>
                <a:r>
                  <a:rPr lang="zh-CN" altLang="en-US" sz="1200" b="1" dirty="0" smtClean="0">
                    <a:solidFill>
                      <a:schemeClr val="bg1"/>
                    </a:solidFill>
                    <a:latin typeface="微软雅黑" panose="020B0503020204020204" pitchFamily="34" charset="-122"/>
                    <a:ea typeface="微软雅黑" panose="020B0503020204020204" pitchFamily="34" charset="-122"/>
                  </a:rPr>
                  <a:t>信息库 </a:t>
                </a:r>
                <a:r>
                  <a:rPr lang="en-US" altLang="zh-CN" sz="1200" b="1" dirty="0" smtClean="0">
                    <a:solidFill>
                      <a:schemeClr val="bg1"/>
                    </a:solidFill>
                    <a:latin typeface="微软雅黑" panose="020B0503020204020204" pitchFamily="34" charset="-122"/>
                    <a:ea typeface="微软雅黑" panose="020B0503020204020204" pitchFamily="34" charset="-122"/>
                  </a:rPr>
                  <a:t>(MIB)</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14" name="Line 20"/>
            <p:cNvSpPr>
              <a:spLocks noChangeShapeType="1"/>
            </p:cNvSpPr>
            <p:nvPr/>
          </p:nvSpPr>
          <p:spPr bwMode="auto">
            <a:xfrm>
              <a:off x="1835104" y="3351667"/>
              <a:ext cx="5543157"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5" name="Line 21"/>
            <p:cNvSpPr>
              <a:spLocks noChangeShapeType="1"/>
            </p:cNvSpPr>
            <p:nvPr/>
          </p:nvSpPr>
          <p:spPr bwMode="auto">
            <a:xfrm flipH="1">
              <a:off x="2887011" y="2768536"/>
              <a:ext cx="1034520" cy="803500"/>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 name="Line 22"/>
            <p:cNvSpPr>
              <a:spLocks noChangeShapeType="1"/>
            </p:cNvSpPr>
            <p:nvPr/>
          </p:nvSpPr>
          <p:spPr bwMode="auto">
            <a:xfrm>
              <a:off x="4574625" y="2790912"/>
              <a:ext cx="226030" cy="775022"/>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7" name="Line 23"/>
            <p:cNvSpPr>
              <a:spLocks noChangeShapeType="1"/>
            </p:cNvSpPr>
            <p:nvPr/>
          </p:nvSpPr>
          <p:spPr bwMode="auto">
            <a:xfrm>
              <a:off x="5146219" y="2751584"/>
              <a:ext cx="1387691" cy="808925"/>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8" name="Text Box 24"/>
            <p:cNvSpPr txBox="1">
              <a:spLocks noChangeArrowheads="1"/>
            </p:cNvSpPr>
            <p:nvPr/>
          </p:nvSpPr>
          <p:spPr bwMode="auto">
            <a:xfrm>
              <a:off x="2755539" y="2973988"/>
              <a:ext cx="720469" cy="27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200" b="1" dirty="0" smtClean="0">
                  <a:latin typeface="微软雅黑" panose="020B0503020204020204" pitchFamily="34" charset="-122"/>
                  <a:ea typeface="微软雅黑" panose="020B0503020204020204" pitchFamily="34" charset="-122"/>
                </a:rPr>
                <a:t>SNMP</a:t>
              </a:r>
              <a:endParaRPr lang="zh-CN" altLang="en-US" sz="1200" b="1" dirty="0">
                <a:latin typeface="微软雅黑" panose="020B0503020204020204" pitchFamily="34" charset="-122"/>
                <a:ea typeface="微软雅黑" panose="020B0503020204020204" pitchFamily="34" charset="-122"/>
              </a:endParaRPr>
            </a:p>
          </p:txBody>
        </p:sp>
        <p:sp>
          <p:nvSpPr>
            <p:cNvPr id="19" name="Line 25"/>
            <p:cNvSpPr>
              <a:spLocks noChangeShapeType="1"/>
            </p:cNvSpPr>
            <p:nvPr/>
          </p:nvSpPr>
          <p:spPr bwMode="auto">
            <a:xfrm>
              <a:off x="4511598" y="2898723"/>
              <a:ext cx="0" cy="45836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 name="Line 26"/>
            <p:cNvSpPr>
              <a:spLocks noChangeShapeType="1"/>
            </p:cNvSpPr>
            <p:nvPr/>
          </p:nvSpPr>
          <p:spPr bwMode="auto">
            <a:xfrm>
              <a:off x="2806596" y="3351667"/>
              <a:ext cx="0" cy="2264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1" name="Line 27"/>
            <p:cNvSpPr>
              <a:spLocks noChangeShapeType="1"/>
            </p:cNvSpPr>
            <p:nvPr/>
          </p:nvSpPr>
          <p:spPr bwMode="auto">
            <a:xfrm>
              <a:off x="4875636" y="3346920"/>
              <a:ext cx="0" cy="2264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2" name="Line 28"/>
            <p:cNvSpPr>
              <a:spLocks noChangeShapeType="1"/>
            </p:cNvSpPr>
            <p:nvPr/>
          </p:nvSpPr>
          <p:spPr bwMode="auto">
            <a:xfrm>
              <a:off x="6599111" y="3353023"/>
              <a:ext cx="0" cy="2264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nvGrpSpPr>
            <p:cNvPr id="41" name="Group 8"/>
            <p:cNvGrpSpPr/>
            <p:nvPr/>
          </p:nvGrpSpPr>
          <p:grpSpPr bwMode="auto">
            <a:xfrm>
              <a:off x="4162395" y="3572038"/>
              <a:ext cx="1452049" cy="589912"/>
              <a:chOff x="818" y="2788"/>
              <a:chExt cx="1203" cy="870"/>
            </a:xfrm>
          </p:grpSpPr>
          <p:sp>
            <p:nvSpPr>
              <p:cNvPr id="42"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anose="020B0503020204020204" pitchFamily="34" charset="-122"/>
                    <a:ea typeface="微软雅黑" panose="020B0503020204020204" pitchFamily="34" charset="-122"/>
                  </a:rPr>
                  <a:t>代理</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4"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anose="020B0503020204020204" pitchFamily="34" charset="-122"/>
                    <a:ea typeface="微软雅黑" panose="020B0503020204020204" pitchFamily="34" charset="-122"/>
                  </a:rPr>
                  <a:t>管理</a:t>
                </a:r>
                <a:r>
                  <a:rPr lang="zh-CN" altLang="en-US" sz="1200" b="1" dirty="0" smtClean="0">
                    <a:solidFill>
                      <a:schemeClr val="bg1"/>
                    </a:solidFill>
                    <a:latin typeface="微软雅黑" panose="020B0503020204020204" pitchFamily="34" charset="-122"/>
                    <a:ea typeface="微软雅黑" panose="020B0503020204020204" pitchFamily="34" charset="-122"/>
                  </a:rPr>
                  <a:t>信息库 </a:t>
                </a:r>
                <a:r>
                  <a:rPr lang="en-US" altLang="zh-CN" sz="1200" b="1" dirty="0" smtClean="0">
                    <a:solidFill>
                      <a:schemeClr val="bg1"/>
                    </a:solidFill>
                    <a:latin typeface="微软雅黑" panose="020B0503020204020204" pitchFamily="34" charset="-122"/>
                    <a:ea typeface="微软雅黑" panose="020B0503020204020204" pitchFamily="34" charset="-122"/>
                  </a:rPr>
                  <a:t>(MIB)</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8"/>
            <p:cNvGrpSpPr/>
            <p:nvPr/>
          </p:nvGrpSpPr>
          <p:grpSpPr bwMode="auto">
            <a:xfrm>
              <a:off x="5873086" y="3572038"/>
              <a:ext cx="1452049" cy="589912"/>
              <a:chOff x="818" y="2788"/>
              <a:chExt cx="1203" cy="870"/>
            </a:xfrm>
          </p:grpSpPr>
          <p:sp>
            <p:nvSpPr>
              <p:cNvPr id="46"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7"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anose="020B0503020204020204" pitchFamily="34" charset="-122"/>
                    <a:ea typeface="微软雅黑" panose="020B0503020204020204" pitchFamily="34" charset="-122"/>
                  </a:rPr>
                  <a:t>代理</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8"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anose="020B0503020204020204" pitchFamily="34" charset="-122"/>
                    <a:ea typeface="微软雅黑" panose="020B0503020204020204" pitchFamily="34" charset="-122"/>
                  </a:rPr>
                  <a:t>管理</a:t>
                </a:r>
                <a:r>
                  <a:rPr lang="zh-CN" altLang="en-US" sz="1200" b="1" dirty="0" smtClean="0">
                    <a:solidFill>
                      <a:schemeClr val="bg1"/>
                    </a:solidFill>
                    <a:latin typeface="微软雅黑" panose="020B0503020204020204" pitchFamily="34" charset="-122"/>
                    <a:ea typeface="微软雅黑" panose="020B0503020204020204" pitchFamily="34" charset="-122"/>
                  </a:rPr>
                  <a:t>信息库 </a:t>
                </a:r>
                <a:r>
                  <a:rPr lang="en-US" altLang="zh-CN" sz="1200" b="1" dirty="0" smtClean="0">
                    <a:solidFill>
                      <a:schemeClr val="bg1"/>
                    </a:solidFill>
                    <a:latin typeface="微软雅黑" panose="020B0503020204020204" pitchFamily="34" charset="-122"/>
                    <a:ea typeface="微软雅黑" panose="020B0503020204020204" pitchFamily="34" charset="-122"/>
                  </a:rPr>
                  <a:t>(MIB)</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34398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99536" y="1301716"/>
            <a:ext cx="37449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6.7.2   </a:t>
            </a:r>
            <a:r>
              <a:rPr lang="zh-CN" altLang="en-US" sz="2400" b="1" dirty="0">
                <a:solidFill>
                  <a:schemeClr val="bg1"/>
                </a:solidFill>
                <a:latin typeface="微软雅黑" panose="020B0503020204020204" pitchFamily="34" charset="-122"/>
                <a:ea typeface="微软雅黑" panose="020B0503020204020204" pitchFamily="34" charset="-122"/>
              </a:rPr>
              <a:t>管理信息结构 </a:t>
            </a:r>
            <a:r>
              <a:rPr lang="en-US" altLang="zh-CN" sz="2400" b="1" dirty="0" smtClean="0">
                <a:solidFill>
                  <a:schemeClr val="bg1"/>
                </a:solidFill>
                <a:latin typeface="微软雅黑" panose="020B0503020204020204" pitchFamily="34" charset="-122"/>
                <a:ea typeface="微软雅黑" panose="020B0503020204020204" pitchFamily="34" charset="-122"/>
              </a:rPr>
              <a:t>SMI</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738205"/>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SMI </a:t>
            </a:r>
            <a:r>
              <a:rPr lang="zh-CN" altLang="en-US" sz="2000" b="1" dirty="0">
                <a:latin typeface="微软雅黑" panose="020B0503020204020204" pitchFamily="34" charset="-122"/>
                <a:ea typeface="微软雅黑" panose="020B0503020204020204" pitchFamily="34" charset="-122"/>
              </a:rPr>
              <a:t>的功能：</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被</a:t>
            </a:r>
            <a:r>
              <a:rPr lang="zh-CN" altLang="en-US" sz="2000" b="1" dirty="0">
                <a:latin typeface="微软雅黑" panose="020B0503020204020204" pitchFamily="34" charset="-122"/>
                <a:ea typeface="微软雅黑" panose="020B0503020204020204" pitchFamily="34" charset="-122"/>
              </a:rPr>
              <a:t>管对象应怎样命名；</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用来</a:t>
            </a:r>
            <a:r>
              <a:rPr lang="zh-CN" altLang="en-US" sz="2000" b="1" dirty="0">
                <a:latin typeface="微软雅黑" panose="020B0503020204020204" pitchFamily="34" charset="-122"/>
                <a:ea typeface="微软雅黑" panose="020B0503020204020204" pitchFamily="34" charset="-122"/>
              </a:rPr>
              <a:t>存储被管对象的数据类型有哪些种；</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网络上传送的管理数据应如何编码。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SMI </a:t>
            </a:r>
            <a:r>
              <a:rPr lang="zh-CN" altLang="en-US" sz="2000" b="1" dirty="0">
                <a:solidFill>
                  <a:schemeClr val="bg1"/>
                </a:solidFill>
                <a:latin typeface="微软雅黑" panose="020B0503020204020204" pitchFamily="34" charset="-122"/>
                <a:ea typeface="微软雅黑" panose="020B0503020204020204" pitchFamily="34" charset="-122"/>
              </a:rPr>
              <a:t>规定所有被管对象必须在命名树</a:t>
            </a:r>
            <a:r>
              <a:rPr lang="zh-CN" altLang="en-US" sz="2000" b="1" dirty="0" smtClean="0">
                <a:solidFill>
                  <a:schemeClr val="bg1"/>
                </a:solidFill>
                <a:latin typeface="微软雅黑" panose="020B0503020204020204" pitchFamily="34" charset="-122"/>
                <a:ea typeface="微软雅黑" panose="020B0503020204020204" pitchFamily="34" charset="-122"/>
              </a:rPr>
              <a:t>上</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tx1"/>
                  </a:solidFill>
                  <a:latin typeface="微软雅黑" panose="020B0503020204020204" pitchFamily="34" charset="-122"/>
                  <a:ea typeface="微软雅黑" panose="020B0503020204020204" pitchFamily="34" charset="-122"/>
                </a:rPr>
                <a:t>根</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iso</a:t>
              </a:r>
              <a:r>
                <a:rPr kumimoji="1" lang="en-US" altLang="zh-CN" sz="1000" b="1" dirty="0">
                  <a:solidFill>
                    <a:schemeClr val="tx1"/>
                  </a:solidFill>
                  <a:latin typeface="微软雅黑" panose="020B0503020204020204" pitchFamily="34" charset="-122"/>
                  <a:ea typeface="微软雅黑" panose="020B0503020204020204" pitchFamily="34" charset="-122"/>
                </a:rPr>
                <a:t> (1)</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itu-t (0)</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iso/itu-t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dod (6)</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internet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 (iso.org.dod.internet)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mgmt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mib-2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 (iso.org.dod.internet.mgmt.mib-2)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org (3)</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system(1)</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interface(2)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at(3)</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ip(4)</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icmp(5)</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tcp(6)</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udp(7)</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egp(8)</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ipInReceives</a:t>
              </a:r>
              <a:r>
                <a:rPr kumimoji="1" lang="en-US" altLang="zh-CN" sz="1000" b="1" dirty="0">
                  <a:solidFill>
                    <a:schemeClr val="tx1"/>
                  </a:solidFill>
                  <a:latin typeface="微软雅黑" panose="020B0503020204020204" pitchFamily="34" charset="-122"/>
                  <a:ea typeface="微软雅黑" panose="020B0503020204020204" pitchFamily="34" charset="-122"/>
                </a:rPr>
                <a:t>(3) </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1.3.6.1.2.1.4.3</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(iso.org.dod.internet.mgmt.mib-2.ip.ipinreceives)</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grpSp>
      <p:sp>
        <p:nvSpPr>
          <p:cNvPr id="87" name="矩形 86"/>
          <p:cNvSpPr/>
          <p:nvPr/>
        </p:nvSpPr>
        <p:spPr>
          <a:xfrm>
            <a:off x="1103588" y="1088603"/>
            <a:ext cx="7020910" cy="489206"/>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9972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078377" y="96402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提高域名服务器的可靠性</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 name="Rectangle 68"/>
          <p:cNvSpPr>
            <a:spLocks noChangeArrowheads="1"/>
          </p:cNvSpPr>
          <p:nvPr/>
        </p:nvSpPr>
        <p:spPr bwMode="auto">
          <a:xfrm>
            <a:off x="483810" y="1442631"/>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域名服务器都把数据复制到几个域名服务器来保存，其中的一个是</a:t>
            </a:r>
            <a:r>
              <a:rPr lang="zh-CN" altLang="en-US" sz="2000" b="1" dirty="0">
                <a:solidFill>
                  <a:srgbClr val="0000FF"/>
                </a:solidFill>
                <a:latin typeface="微软雅黑" panose="020B0503020204020204" pitchFamily="34" charset="-122"/>
                <a:ea typeface="微软雅黑" panose="020B0503020204020204" pitchFamily="34" charset="-122"/>
              </a:rPr>
              <a:t>主域名服务器</a:t>
            </a:r>
            <a:r>
              <a:rPr lang="zh-CN" altLang="en-US" sz="2000" b="1" dirty="0">
                <a:latin typeface="微软雅黑" panose="020B0503020204020204" pitchFamily="34" charset="-122"/>
                <a:ea typeface="微软雅黑" panose="020B0503020204020204" pitchFamily="34" charset="-122"/>
              </a:rPr>
              <a:t>，其他的是</a:t>
            </a:r>
            <a:r>
              <a:rPr lang="zh-CN" altLang="en-US" sz="2000" b="1" dirty="0">
                <a:solidFill>
                  <a:srgbClr val="0000FF"/>
                </a:solidFill>
                <a:latin typeface="微软雅黑" panose="020B0503020204020204" pitchFamily="34" charset="-122"/>
                <a:ea typeface="微软雅黑" panose="020B0503020204020204" pitchFamily="34" charset="-122"/>
              </a:rPr>
              <a:t>辅助域名服务器</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当主域名服务器出故障时，辅助域名服务器可以保证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的查询工作不会中断。</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主域名服务器定期把数据复制到辅助域名服务器中，而更改数据只能在主域名服务器中进行。这样就保证了数据的一致性</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SMI </a:t>
            </a:r>
            <a:r>
              <a:rPr lang="zh-CN" altLang="en-US" sz="2000" b="1" dirty="0">
                <a:solidFill>
                  <a:schemeClr val="bg1"/>
                </a:solidFill>
                <a:latin typeface="微软雅黑" panose="020B0503020204020204" pitchFamily="34" charset="-122"/>
                <a:ea typeface="微软雅黑" panose="020B0503020204020204" pitchFamily="34" charset="-122"/>
              </a:rPr>
              <a:t>规定所有被管对象必须在命名树</a:t>
            </a:r>
            <a:r>
              <a:rPr lang="zh-CN" altLang="en-US" sz="2000" b="1" dirty="0" smtClean="0">
                <a:solidFill>
                  <a:schemeClr val="bg1"/>
                </a:solidFill>
                <a:latin typeface="微软雅黑" panose="020B0503020204020204" pitchFamily="34" charset="-122"/>
                <a:ea typeface="微软雅黑" panose="020B0503020204020204" pitchFamily="34" charset="-122"/>
              </a:rPr>
              <a:t>上</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tx1"/>
                  </a:solidFill>
                  <a:latin typeface="微软雅黑" panose="020B0503020204020204" pitchFamily="34" charset="-122"/>
                  <a:ea typeface="微软雅黑" panose="020B0503020204020204" pitchFamily="34" charset="-122"/>
                </a:rPr>
                <a:t>根</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iso</a:t>
              </a:r>
              <a:r>
                <a:rPr kumimoji="1" lang="en-US" altLang="zh-CN" sz="1000" b="1" dirty="0">
                  <a:solidFill>
                    <a:schemeClr val="tx1"/>
                  </a:solidFill>
                  <a:latin typeface="微软雅黑" panose="020B0503020204020204" pitchFamily="34" charset="-122"/>
                  <a:ea typeface="微软雅黑" panose="020B0503020204020204" pitchFamily="34" charset="-122"/>
                </a:rPr>
                <a:t> (1)</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itu-t (0)</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iso/itu-t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dod (6)</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internet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 (iso.org.dod.internet)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mgmt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mib-2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 (iso.org.dod.internet.mgmt.mib-2)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org (3)</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system(1)</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interface(2)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at(3)</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ip(4)</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icmp(5)</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tcp(6)</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udp(7)</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egp(8)</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ipInReceives</a:t>
              </a:r>
              <a:r>
                <a:rPr kumimoji="1" lang="en-US" altLang="zh-CN" sz="1000" b="1" dirty="0">
                  <a:solidFill>
                    <a:schemeClr val="tx1"/>
                  </a:solidFill>
                  <a:latin typeface="微软雅黑" panose="020B0503020204020204" pitchFamily="34" charset="-122"/>
                  <a:ea typeface="微软雅黑" panose="020B0503020204020204" pitchFamily="34" charset="-122"/>
                </a:rPr>
                <a:t>(3) </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1.3.6.1.2.1.4.3</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(iso.org.dod.internet.mgmt.mib-2.ip.ipinreceives)</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grpSp>
      <p:sp>
        <p:nvSpPr>
          <p:cNvPr id="87" name="矩形 86"/>
          <p:cNvSpPr/>
          <p:nvPr/>
        </p:nvSpPr>
        <p:spPr>
          <a:xfrm>
            <a:off x="1103588" y="1572063"/>
            <a:ext cx="7020910" cy="76411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SMI </a:t>
            </a:r>
            <a:r>
              <a:rPr lang="zh-CN" altLang="en-US" sz="2000" b="1" dirty="0">
                <a:solidFill>
                  <a:schemeClr val="bg1"/>
                </a:solidFill>
                <a:latin typeface="微软雅黑" panose="020B0503020204020204" pitchFamily="34" charset="-122"/>
                <a:ea typeface="微软雅黑" panose="020B0503020204020204" pitchFamily="34" charset="-122"/>
              </a:rPr>
              <a:t>规定所有被管对象必须在命名树</a:t>
            </a:r>
            <a:r>
              <a:rPr lang="zh-CN" altLang="en-US" sz="2000" b="1" dirty="0" smtClean="0">
                <a:solidFill>
                  <a:schemeClr val="bg1"/>
                </a:solidFill>
                <a:latin typeface="微软雅黑" panose="020B0503020204020204" pitchFamily="34" charset="-122"/>
                <a:ea typeface="微软雅黑" panose="020B0503020204020204" pitchFamily="34" charset="-122"/>
              </a:rPr>
              <a:t>上</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tx1"/>
                  </a:solidFill>
                  <a:latin typeface="微软雅黑" panose="020B0503020204020204" pitchFamily="34" charset="-122"/>
                  <a:ea typeface="微软雅黑" panose="020B0503020204020204" pitchFamily="34" charset="-122"/>
                </a:rPr>
                <a:t>根</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iso</a:t>
              </a:r>
              <a:r>
                <a:rPr kumimoji="1" lang="en-US" altLang="zh-CN" sz="1000" b="1" dirty="0">
                  <a:solidFill>
                    <a:schemeClr val="tx1"/>
                  </a:solidFill>
                  <a:latin typeface="微软雅黑" panose="020B0503020204020204" pitchFamily="34" charset="-122"/>
                  <a:ea typeface="微软雅黑" panose="020B0503020204020204" pitchFamily="34" charset="-122"/>
                </a:rPr>
                <a:t> (1)</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itu-t (0)</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iso/itu-t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dod (6)</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internet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 (iso.org.dod.internet)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mgmt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mib-2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 (iso.org.dod.internet.mgmt.mib-2)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org (3)</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system(1)</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interface(2)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at(3)</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ip(4)</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icmp(5)</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tcp(6)</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udp(7)</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egp(8)</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ipInReceives</a:t>
              </a:r>
              <a:r>
                <a:rPr kumimoji="1" lang="en-US" altLang="zh-CN" sz="1000" b="1" dirty="0">
                  <a:solidFill>
                    <a:schemeClr val="tx1"/>
                  </a:solidFill>
                  <a:latin typeface="微软雅黑" panose="020B0503020204020204" pitchFamily="34" charset="-122"/>
                  <a:ea typeface="微软雅黑" panose="020B0503020204020204" pitchFamily="34" charset="-122"/>
                </a:rPr>
                <a:t>(3) </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1.3.6.1.2.1.4.3</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(iso.org.dod.internet.mgmt.mib-2.ip.ipinreceives)</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grpSp>
      <p:sp>
        <p:nvSpPr>
          <p:cNvPr id="87" name="矩形 86"/>
          <p:cNvSpPr/>
          <p:nvPr/>
        </p:nvSpPr>
        <p:spPr>
          <a:xfrm>
            <a:off x="1103588" y="2332485"/>
            <a:ext cx="7020910" cy="177768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1366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66307" y="1180451"/>
            <a:ext cx="22300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SMI </a:t>
            </a:r>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smtClean="0">
                <a:solidFill>
                  <a:schemeClr val="bg1"/>
                </a:solidFill>
                <a:latin typeface="微软雅黑" panose="020B0503020204020204" pitchFamily="34" charset="-122"/>
                <a:ea typeface="微软雅黑" panose="020B0503020204020204" pitchFamily="34" charset="-122"/>
              </a:rPr>
              <a:t>ASN.1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1" y="1574752"/>
            <a:ext cx="73043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SMI </a:t>
            </a:r>
            <a:r>
              <a:rPr lang="zh-CN" altLang="en-US" sz="2000" b="1" dirty="0">
                <a:latin typeface="微软雅黑" panose="020B0503020204020204" pitchFamily="34" charset="-122"/>
                <a:ea typeface="微软雅黑" panose="020B0503020204020204" pitchFamily="34" charset="-122"/>
              </a:rPr>
              <a:t>标准</a:t>
            </a:r>
            <a:r>
              <a:rPr lang="zh-CN" altLang="en-US" sz="2000" b="1" dirty="0" smtClean="0">
                <a:latin typeface="微软雅黑" panose="020B0503020204020204" pitchFamily="34" charset="-122"/>
                <a:ea typeface="微软雅黑" panose="020B0503020204020204" pitchFamily="34" charset="-122"/>
              </a:rPr>
              <a:t>指明：所有</a:t>
            </a:r>
            <a:r>
              <a:rPr lang="zh-CN" altLang="en-US" sz="2000" b="1" dirty="0">
                <a:latin typeface="微软雅黑" panose="020B0503020204020204" pitchFamily="34" charset="-122"/>
                <a:ea typeface="微软雅黑" panose="020B0503020204020204" pitchFamily="34" charset="-122"/>
              </a:rPr>
              <a:t>的 </a:t>
            </a:r>
            <a:r>
              <a:rPr lang="en-US" altLang="zh-CN" sz="2000" b="1" dirty="0" smtClean="0">
                <a:latin typeface="微软雅黑" panose="020B0503020204020204" pitchFamily="34" charset="-122"/>
                <a:ea typeface="微软雅黑" panose="020B0503020204020204" pitchFamily="34" charset="-122"/>
              </a:rPr>
              <a:t>MIB </a:t>
            </a:r>
            <a:r>
              <a:rPr lang="zh-CN" altLang="en-US" sz="2000" b="1" dirty="0" smtClean="0">
                <a:latin typeface="微软雅黑" panose="020B0503020204020204" pitchFamily="34" charset="-122"/>
                <a:ea typeface="微软雅黑" panose="020B0503020204020204" pitchFamily="34" charset="-122"/>
              </a:rPr>
              <a:t>变量</a:t>
            </a:r>
            <a:r>
              <a:rPr lang="zh-CN" altLang="en-US" sz="2000" b="1" dirty="0">
                <a:latin typeface="微软雅黑" panose="020B0503020204020204" pitchFamily="34" charset="-122"/>
                <a:ea typeface="微软雅黑" panose="020B0503020204020204" pitchFamily="34" charset="-122"/>
              </a:rPr>
              <a:t>必须使用</a:t>
            </a:r>
            <a:r>
              <a:rPr lang="zh-CN" altLang="en-US" sz="2000" b="1" dirty="0">
                <a:solidFill>
                  <a:srgbClr val="0000FF"/>
                </a:solidFill>
                <a:latin typeface="微软雅黑" panose="020B0503020204020204" pitchFamily="34" charset="-122"/>
                <a:ea typeface="微软雅黑" panose="020B0503020204020204" pitchFamily="34" charset="-122"/>
              </a:rPr>
              <a:t>抽象语法记法 </a:t>
            </a:r>
            <a:r>
              <a:rPr lang="en-US" altLang="zh-CN" sz="2000" b="1" dirty="0">
                <a:solidFill>
                  <a:srgbClr val="0000FF"/>
                </a:solidFill>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ASN.1</a:t>
            </a:r>
            <a:r>
              <a:rPr lang="zh-CN" altLang="en-US" sz="2000" b="1" dirty="0">
                <a:latin typeface="微软雅黑" panose="020B0503020204020204" pitchFamily="34" charset="-122"/>
                <a:ea typeface="微软雅黑" panose="020B0503020204020204" pitchFamily="34" charset="-122"/>
              </a:rPr>
              <a:t>）来定义。</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SMI </a:t>
            </a:r>
            <a:r>
              <a:rPr lang="zh-CN" altLang="en-US" sz="2000" b="1" dirty="0">
                <a:latin typeface="微软雅黑" panose="020B0503020204020204" pitchFamily="34" charset="-122"/>
                <a:ea typeface="微软雅黑" panose="020B0503020204020204" pitchFamily="34" charset="-122"/>
              </a:rPr>
              <a:t>既是 </a:t>
            </a:r>
            <a:r>
              <a:rPr lang="en-US" altLang="zh-CN" sz="2000" b="1" dirty="0">
                <a:latin typeface="微软雅黑" panose="020B0503020204020204" pitchFamily="34" charset="-122"/>
                <a:ea typeface="微软雅黑" panose="020B0503020204020204" pitchFamily="34" charset="-122"/>
              </a:rPr>
              <a:t>ASN.1 </a:t>
            </a:r>
            <a:r>
              <a:rPr lang="zh-CN" altLang="en-US" sz="2000" b="1" dirty="0">
                <a:latin typeface="微软雅黑" panose="020B0503020204020204" pitchFamily="34" charset="-122"/>
                <a:ea typeface="微软雅黑" panose="020B0503020204020204" pitchFamily="34" charset="-122"/>
              </a:rPr>
              <a:t>的子集，又是 </a:t>
            </a:r>
            <a:r>
              <a:rPr lang="en-US" altLang="zh-CN" sz="2000" b="1" dirty="0">
                <a:latin typeface="微软雅黑" panose="020B0503020204020204" pitchFamily="34" charset="-122"/>
                <a:ea typeface="微软雅黑" panose="020B0503020204020204" pitchFamily="34" charset="-122"/>
              </a:rPr>
              <a:t>ASN.1 </a:t>
            </a:r>
            <a:r>
              <a:rPr lang="zh-CN" altLang="en-US" sz="2000" b="1" dirty="0">
                <a:latin typeface="微软雅黑" panose="020B0503020204020204" pitchFamily="34" charset="-122"/>
                <a:ea typeface="微软雅黑" panose="020B0503020204020204" pitchFamily="34" charset="-122"/>
              </a:rPr>
              <a:t>的超集。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ASN.1 </a:t>
            </a:r>
            <a:r>
              <a:rPr lang="zh-CN" altLang="en-US" sz="2000" b="1" dirty="0">
                <a:latin typeface="微软雅黑" panose="020B0503020204020204" pitchFamily="34" charset="-122"/>
                <a:ea typeface="微软雅黑" panose="020B0503020204020204" pitchFamily="34" charset="-122"/>
              </a:rPr>
              <a:t>的记法很严格，它使得数据的含义不存在任何可能的二义性</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066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685117" y="773420"/>
            <a:ext cx="17924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SMI </a:t>
            </a:r>
            <a:r>
              <a:rPr lang="zh-CN" altLang="en-US" sz="2000" b="1" dirty="0" smtClean="0">
                <a:solidFill>
                  <a:schemeClr val="bg1"/>
                </a:solidFill>
                <a:latin typeface="微软雅黑" panose="020B0503020204020204" pitchFamily="34" charset="-122"/>
                <a:ea typeface="微软雅黑" panose="020B0503020204020204" pitchFamily="34" charset="-122"/>
              </a:rPr>
              <a:t>数据类型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2641350"/>
            <a:ext cx="803070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smtClean="0">
                <a:solidFill>
                  <a:srgbClr val="0000FF"/>
                </a:solidFill>
                <a:latin typeface="微软雅黑" panose="020B0503020204020204" pitchFamily="34" charset="-122"/>
                <a:ea typeface="微软雅黑" panose="020B0503020204020204" pitchFamily="34" charset="-122"/>
              </a:rPr>
              <a:t>SMI </a:t>
            </a:r>
            <a:r>
              <a:rPr lang="zh-CN" altLang="en-US" sz="2000" b="1" dirty="0">
                <a:solidFill>
                  <a:srgbClr val="0000FF"/>
                </a:solidFill>
                <a:latin typeface="微软雅黑" panose="020B0503020204020204" pitchFamily="34" charset="-122"/>
                <a:ea typeface="微软雅黑" panose="020B0503020204020204" pitchFamily="34" charset="-122"/>
              </a:rPr>
              <a:t>把数据类型分为两大类</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914400" lvl="1" indent="-457200" eaLnBrk="0" hangingPunct="0">
              <a:lnSpc>
                <a:spcPts val="3300"/>
              </a:lnSpc>
              <a:buClr>
                <a:srgbClr val="0070C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简单类型</a:t>
            </a:r>
            <a:endParaRPr lang="en-US" altLang="zh-CN" sz="2000" b="1" dirty="0" smtClean="0">
              <a:latin typeface="微软雅黑" panose="020B0503020204020204" pitchFamily="34" charset="-122"/>
              <a:ea typeface="微软雅黑" panose="020B0503020204020204" pitchFamily="34" charset="-122"/>
            </a:endParaRPr>
          </a:p>
          <a:p>
            <a:pPr marL="914400" lvl="1" indent="-457200" eaLnBrk="0" hangingPunct="0">
              <a:lnSpc>
                <a:spcPts val="3300"/>
              </a:lnSpc>
              <a:buClr>
                <a:srgbClr val="0070C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结构化</a:t>
            </a:r>
            <a:r>
              <a:rPr lang="zh-CN" altLang="en-US" sz="2000" b="1" dirty="0">
                <a:latin typeface="微软雅黑" panose="020B0503020204020204" pitchFamily="34" charset="-122"/>
                <a:ea typeface="微软雅黑" panose="020B0503020204020204" pitchFamily="34" charset="-122"/>
              </a:rPr>
              <a:t>类型。 </a:t>
            </a:r>
            <a:endParaRPr lang="zh-CN" altLang="en-US" sz="2000"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2356587" y="1302338"/>
            <a:ext cx="4453041" cy="1223067"/>
            <a:chOff x="1124801" y="2309534"/>
            <a:chExt cx="4581132" cy="1223067"/>
          </a:xfrm>
        </p:grpSpPr>
        <p:sp>
          <p:nvSpPr>
            <p:cNvPr id="5" name="Text Box 4"/>
            <p:cNvSpPr txBox="1">
              <a:spLocks noChangeArrowheads="1"/>
            </p:cNvSpPr>
            <p:nvPr/>
          </p:nvSpPr>
          <p:spPr bwMode="auto">
            <a:xfrm>
              <a:off x="1124801" y="271448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dirty="0" smtClean="0">
                  <a:latin typeface="微软雅黑" panose="020B0503020204020204" pitchFamily="34" charset="-122"/>
                  <a:ea typeface="微软雅黑" panose="020B0503020204020204" pitchFamily="34" charset="-122"/>
                </a:rPr>
                <a:t>数据</a:t>
              </a:r>
              <a:endParaRPr lang="zh-CN" altLang="en-US" sz="2000" b="1" dirty="0">
                <a:latin typeface="微软雅黑" panose="020B0503020204020204" pitchFamily="34" charset="-122"/>
                <a:ea typeface="微软雅黑" panose="020B0503020204020204" pitchFamily="34" charset="-122"/>
              </a:endParaRPr>
            </a:p>
          </p:txBody>
        </p:sp>
        <p:sp>
          <p:nvSpPr>
            <p:cNvPr id="6" name="Text Box 4"/>
            <p:cNvSpPr txBox="1">
              <a:spLocks noChangeArrowheads="1"/>
            </p:cNvSpPr>
            <p:nvPr/>
          </p:nvSpPr>
          <p:spPr bwMode="auto">
            <a:xfrm>
              <a:off x="2039196" y="2309534"/>
              <a:ext cx="2658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类型：值集合的名字</a:t>
              </a:r>
              <a:endParaRPr lang="zh-CN" altLang="en-US" sz="2000" b="1" dirty="0">
                <a:latin typeface="微软雅黑" panose="020B0503020204020204" pitchFamily="34" charset="-122"/>
                <a:ea typeface="微软雅黑" panose="020B0503020204020204" pitchFamily="34" charset="-122"/>
              </a:endParaRPr>
            </a:p>
          </p:txBody>
        </p:sp>
        <p:sp>
          <p:nvSpPr>
            <p:cNvPr id="7" name="Text Box 4"/>
            <p:cNvSpPr txBox="1">
              <a:spLocks noChangeArrowheads="1"/>
            </p:cNvSpPr>
            <p:nvPr/>
          </p:nvSpPr>
          <p:spPr bwMode="auto">
            <a:xfrm>
              <a:off x="2039196" y="3132491"/>
              <a:ext cx="3666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值：某个值集合中的一个元素</a:t>
              </a:r>
              <a:endParaRPr lang="zh-CN" altLang="en-US" sz="2000" b="1" dirty="0">
                <a:latin typeface="微软雅黑" panose="020B0503020204020204" pitchFamily="34" charset="-122"/>
                <a:ea typeface="微软雅黑" panose="020B0503020204020204" pitchFamily="34" charset="-122"/>
              </a:endParaRPr>
            </a:p>
          </p:txBody>
        </p:sp>
        <p:sp>
          <p:nvSpPr>
            <p:cNvPr id="8" name="左大括号 7"/>
            <p:cNvSpPr/>
            <p:nvPr/>
          </p:nvSpPr>
          <p:spPr>
            <a:xfrm>
              <a:off x="1776547" y="2509589"/>
              <a:ext cx="300447" cy="822957"/>
            </a:xfrm>
            <a:prstGeom prst="leftBrace">
              <a:avLst>
                <a:gd name="adj1" fmla="val 2768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145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82764" y="698245"/>
            <a:ext cx="259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ASN.1 </a:t>
            </a:r>
            <a:r>
              <a:rPr lang="zh-CN" altLang="en-US" sz="2000" b="1" dirty="0" smtClean="0">
                <a:solidFill>
                  <a:schemeClr val="bg1"/>
                </a:solidFill>
                <a:latin typeface="微软雅黑" panose="020B0503020204020204" pitchFamily="34" charset="-122"/>
                <a:ea typeface="微软雅黑" panose="020B0503020204020204" pitchFamily="34" charset="-122"/>
              </a:rPr>
              <a:t>部分</a:t>
            </a:r>
            <a:r>
              <a:rPr lang="zh-CN" altLang="en-US" sz="2000" b="1" dirty="0">
                <a:solidFill>
                  <a:schemeClr val="bg1"/>
                </a:solidFill>
                <a:latin typeface="微软雅黑" panose="020B0503020204020204" pitchFamily="34" charset="-122"/>
                <a:ea typeface="微软雅黑" panose="020B0503020204020204" pitchFamily="34" charset="-122"/>
              </a:rPr>
              <a:t>数据类型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Group 4"/>
          <p:cNvGraphicFramePr/>
          <p:nvPr/>
        </p:nvGraphicFramePr>
        <p:xfrm>
          <a:off x="556963" y="1181886"/>
          <a:ext cx="8048775" cy="3116772"/>
        </p:xfrm>
        <a:graphic>
          <a:graphicData uri="http://schemas.openxmlformats.org/drawingml/2006/table">
            <a:tbl>
              <a:tblPr firstRow="1" bandRow="1">
                <a:tableStyleId>{7DF18680-E054-41AD-8BC1-D1AEF772440D}</a:tableStyleId>
              </a:tblPr>
              <a:tblGrid>
                <a:gridCol w="986078"/>
                <a:gridCol w="2835764"/>
                <a:gridCol w="4226933"/>
              </a:tblGrid>
              <a:tr h="32673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分类</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数据类型名称</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含义</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r h="297036">
                <a:tc rowSpan="5">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简单类型</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INTEGER</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任意长度整数</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BIT STRING</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0 </a:t>
                      </a: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位或多位组成的二进制串</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297036">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OCTET STRING</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0 </a:t>
                      </a: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位或多位组成的字节串</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NULL</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空值</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343092">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OBJECT IDENTIFIER</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定义的数据类型</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row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结构化类型</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SEQUENCE</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由多个数据类型按序组成的值</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297036">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SEQUENCE OF</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由同一数据类型按序组成的值</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CHOICE</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可以从多个数据类型中选择一个</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297036">
                <a:tc v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1400" b="1" u="none" strike="noStrike" cap="none" normalizeH="0" baseline="0" dirty="0" smtClean="0">
                          <a:ln>
                            <a:noFill/>
                          </a:ln>
                          <a:effectLst/>
                          <a:latin typeface="微软雅黑" panose="020B0503020204020204" pitchFamily="34" charset="-122"/>
                          <a:ea typeface="微软雅黑" panose="020B0503020204020204" pitchFamily="34" charset="-122"/>
                        </a:rPr>
                        <a:t>ANY</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400" b="1" u="none" strike="noStrike" cap="none" normalizeH="0" baseline="0" dirty="0" smtClean="0">
                          <a:ln>
                            <a:noFill/>
                          </a:ln>
                          <a:effectLst/>
                          <a:latin typeface="微软雅黑" panose="020B0503020204020204" pitchFamily="34" charset="-122"/>
                          <a:ea typeface="微软雅黑" panose="020B0503020204020204" pitchFamily="34" charset="-122"/>
                        </a:rPr>
                        <a:t>任何数据类型</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49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92569" y="979283"/>
            <a:ext cx="2377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基本编码规则 </a:t>
            </a:r>
            <a:r>
              <a:rPr lang="en-US" altLang="zh-CN" sz="2000" b="1" dirty="0" smtClean="0">
                <a:solidFill>
                  <a:schemeClr val="bg1"/>
                </a:solidFill>
                <a:latin typeface="微软雅黑" panose="020B0503020204020204" pitchFamily="34" charset="-122"/>
                <a:ea typeface="微软雅黑" panose="020B0503020204020204" pitchFamily="34" charset="-122"/>
              </a:rPr>
              <a:t>BER</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373584"/>
            <a:ext cx="82578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ISO </a:t>
            </a:r>
            <a:r>
              <a:rPr lang="zh-CN" altLang="en-US" sz="2000" b="1" dirty="0">
                <a:latin typeface="微软雅黑" panose="020B0503020204020204" pitchFamily="34" charset="-122"/>
                <a:ea typeface="微软雅黑" panose="020B0503020204020204" pitchFamily="34" charset="-122"/>
              </a:rPr>
              <a:t>在制订 </a:t>
            </a:r>
            <a:r>
              <a:rPr lang="en-US" altLang="zh-CN" sz="2000" b="1" dirty="0">
                <a:latin typeface="微软雅黑" panose="020B0503020204020204" pitchFamily="34" charset="-122"/>
                <a:ea typeface="微软雅黑" panose="020B0503020204020204" pitchFamily="34" charset="-122"/>
              </a:rPr>
              <a:t>ASN.1 </a:t>
            </a:r>
            <a:r>
              <a:rPr lang="zh-CN" altLang="en-US" sz="2000" b="1" dirty="0">
                <a:latin typeface="微软雅黑" panose="020B0503020204020204" pitchFamily="34" charset="-122"/>
                <a:ea typeface="微软雅黑" panose="020B0503020204020204" pitchFamily="34" charset="-122"/>
              </a:rPr>
              <a:t>语言的同时也为它定义了一种标准的编码方案，即</a:t>
            </a:r>
            <a:r>
              <a:rPr lang="zh-CN" altLang="en-US" sz="2000" b="1" dirty="0">
                <a:solidFill>
                  <a:srgbClr val="0000FF"/>
                </a:solidFill>
                <a:latin typeface="微软雅黑" panose="020B0503020204020204" pitchFamily="34" charset="-122"/>
                <a:ea typeface="微软雅黑" panose="020B0503020204020204" pitchFamily="34" charset="-122"/>
              </a:rPr>
              <a:t>基本编码规则 </a:t>
            </a:r>
            <a:r>
              <a:rPr lang="en-US" altLang="zh-CN" sz="2000" b="1" dirty="0">
                <a:latin typeface="微软雅黑" panose="020B0503020204020204" pitchFamily="34" charset="-122"/>
                <a:ea typeface="微软雅黑" panose="020B0503020204020204" pitchFamily="34" charset="-122"/>
              </a:rPr>
              <a:t>BER (Basic Encoding Rule)</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BER </a:t>
            </a:r>
            <a:r>
              <a:rPr lang="zh-CN" altLang="en-US" sz="2000" b="1" dirty="0">
                <a:solidFill>
                  <a:srgbClr val="0000FF"/>
                </a:solidFill>
                <a:latin typeface="微软雅黑" panose="020B0503020204020204" pitchFamily="34" charset="-122"/>
                <a:ea typeface="微软雅黑" panose="020B0503020204020204" pitchFamily="34" charset="-122"/>
              </a:rPr>
              <a:t>指明了每种数据类型中每个数据的值的表示。</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发送端用 </a:t>
            </a:r>
            <a:r>
              <a:rPr lang="en-US" altLang="zh-CN" sz="2000" b="1" dirty="0">
                <a:latin typeface="微软雅黑" panose="020B0503020204020204" pitchFamily="34" charset="-122"/>
                <a:ea typeface="微软雅黑" panose="020B0503020204020204" pitchFamily="34" charset="-122"/>
              </a:rPr>
              <a:t>BER </a:t>
            </a:r>
            <a:r>
              <a:rPr lang="zh-CN" altLang="en-US" sz="2000" b="1" dirty="0">
                <a:latin typeface="微软雅黑" panose="020B0503020204020204" pitchFamily="34" charset="-122"/>
                <a:ea typeface="微软雅黑" panose="020B0503020204020204" pitchFamily="34" charset="-122"/>
              </a:rPr>
              <a:t>编码，可将用 </a:t>
            </a:r>
            <a:r>
              <a:rPr lang="en-US" altLang="zh-CN" sz="2000" b="1" dirty="0">
                <a:latin typeface="微软雅黑" panose="020B0503020204020204" pitchFamily="34" charset="-122"/>
                <a:ea typeface="微软雅黑" panose="020B0503020204020204" pitchFamily="34" charset="-122"/>
              </a:rPr>
              <a:t>ASN.1 </a:t>
            </a:r>
            <a:r>
              <a:rPr lang="zh-CN" altLang="en-US" sz="2000" b="1" dirty="0">
                <a:latin typeface="微软雅黑" panose="020B0503020204020204" pitchFamily="34" charset="-122"/>
                <a:ea typeface="微软雅黑" panose="020B0503020204020204" pitchFamily="34" charset="-122"/>
              </a:rPr>
              <a:t>所表述的报文转换成唯一的比特序列</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接收</a:t>
            </a:r>
            <a:r>
              <a:rPr lang="zh-CN" altLang="en-US" sz="2000" b="1" dirty="0">
                <a:latin typeface="微软雅黑" panose="020B0503020204020204" pitchFamily="34" charset="-122"/>
                <a:ea typeface="微软雅黑" panose="020B0503020204020204" pitchFamily="34" charset="-122"/>
              </a:rPr>
              <a:t>端用 </a:t>
            </a:r>
            <a:r>
              <a:rPr lang="en-US" altLang="zh-CN" sz="2000" b="1" dirty="0">
                <a:latin typeface="微软雅黑" panose="020B0503020204020204" pitchFamily="34" charset="-122"/>
                <a:ea typeface="微软雅黑" panose="020B0503020204020204" pitchFamily="34" charset="-122"/>
              </a:rPr>
              <a:t>BER </a:t>
            </a:r>
            <a:r>
              <a:rPr lang="zh-CN" altLang="en-US" sz="2000" b="1" dirty="0">
                <a:latin typeface="微软雅黑" panose="020B0503020204020204" pitchFamily="34" charset="-122"/>
                <a:ea typeface="微软雅黑" panose="020B0503020204020204" pitchFamily="34" charset="-122"/>
              </a:rPr>
              <a:t>进行解码，得到该比特序列所表示的 </a:t>
            </a:r>
            <a:r>
              <a:rPr lang="en-US" altLang="zh-CN" sz="2000" b="1" dirty="0">
                <a:latin typeface="微软雅黑" panose="020B0503020204020204" pitchFamily="34" charset="-122"/>
                <a:ea typeface="微软雅黑" panose="020B0503020204020204" pitchFamily="34" charset="-122"/>
              </a:rPr>
              <a:t>ASN.1 </a:t>
            </a:r>
            <a:r>
              <a:rPr lang="zh-CN" altLang="en-US" sz="2000" b="1" dirty="0">
                <a:latin typeface="微软雅黑" panose="020B0503020204020204" pitchFamily="34" charset="-122"/>
                <a:ea typeface="微软雅黑" panose="020B0503020204020204" pitchFamily="34" charset="-122"/>
              </a:rPr>
              <a:t>报文。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9820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80295" y="764994"/>
            <a:ext cx="2602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 </a:t>
            </a:r>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方法进行编码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6963" y="1228143"/>
            <a:ext cx="8048776" cy="30185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8"/>
          <p:cNvSpPr>
            <a:spLocks noChangeArrowheads="1"/>
          </p:cNvSpPr>
          <p:nvPr/>
        </p:nvSpPr>
        <p:spPr bwMode="auto">
          <a:xfrm>
            <a:off x="2298313" y="1684035"/>
            <a:ext cx="5820252" cy="432357"/>
          </a:xfrm>
          <a:prstGeom prst="rect">
            <a:avLst/>
          </a:prstGeom>
          <a:solidFill>
            <a:srgbClr val="00FFCC"/>
          </a:solidFill>
          <a:ln w="12700">
            <a:solidFill>
              <a:schemeClr val="tx1"/>
            </a:solidFill>
            <a:miter lim="800000"/>
          </a:ln>
          <a:effectLst/>
        </p:spPr>
        <p:txBody>
          <a:bodyPr wrap="none" anchor="ct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10" name="Line 39"/>
          <p:cNvSpPr>
            <a:spLocks noChangeShapeType="1"/>
          </p:cNvSpPr>
          <p:nvPr/>
        </p:nvSpPr>
        <p:spPr bwMode="auto">
          <a:xfrm>
            <a:off x="3580875" y="1697098"/>
            <a:ext cx="0" cy="43235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Line 41"/>
          <p:cNvSpPr>
            <a:spLocks noChangeShapeType="1"/>
          </p:cNvSpPr>
          <p:nvPr/>
        </p:nvSpPr>
        <p:spPr bwMode="auto">
          <a:xfrm>
            <a:off x="4764415" y="1684035"/>
            <a:ext cx="0" cy="43235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3" name="Text Box 42"/>
          <p:cNvSpPr txBox="1">
            <a:spLocks noChangeArrowheads="1"/>
          </p:cNvSpPr>
          <p:nvPr/>
        </p:nvSpPr>
        <p:spPr bwMode="auto">
          <a:xfrm>
            <a:off x="2528218" y="1715547"/>
            <a:ext cx="3911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标记 </a:t>
            </a:r>
            <a:r>
              <a:rPr lang="en-US" altLang="zh-CN" sz="1800" b="1" dirty="0">
                <a:latin typeface="微软雅黑" panose="020B0503020204020204" pitchFamily="34" charset="-122"/>
                <a:ea typeface="微软雅黑" panose="020B0503020204020204" pitchFamily="34" charset="-122"/>
              </a:rPr>
              <a:t>T  </a:t>
            </a:r>
            <a:r>
              <a:rPr lang="en-US" altLang="zh-CN" sz="1800" b="1" dirty="0" smtClean="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长度 </a:t>
            </a:r>
            <a:r>
              <a:rPr lang="en-US" altLang="zh-CN" sz="1800" b="1" dirty="0">
                <a:latin typeface="微软雅黑" panose="020B0503020204020204" pitchFamily="34" charset="-122"/>
                <a:ea typeface="微软雅黑" panose="020B0503020204020204" pitchFamily="34" charset="-122"/>
              </a:rPr>
              <a:t>L                   </a:t>
            </a:r>
            <a:r>
              <a:rPr lang="zh-CN" altLang="en-US" sz="1800" b="1" dirty="0">
                <a:latin typeface="微软雅黑" panose="020B0503020204020204" pitchFamily="34" charset="-122"/>
                <a:ea typeface="微软雅黑" panose="020B0503020204020204" pitchFamily="34" charset="-122"/>
              </a:rPr>
              <a:t>值 </a:t>
            </a:r>
            <a:r>
              <a:rPr lang="en-US" altLang="zh-CN" sz="1800" b="1" dirty="0">
                <a:latin typeface="微软雅黑" panose="020B0503020204020204" pitchFamily="34" charset="-122"/>
                <a:ea typeface="微软雅黑" panose="020B0503020204020204" pitchFamily="34" charset="-122"/>
              </a:rPr>
              <a:t>V</a:t>
            </a:r>
            <a:endParaRPr lang="en-US" altLang="zh-CN" sz="1800" b="1" dirty="0">
              <a:latin typeface="微软雅黑" panose="020B0503020204020204" pitchFamily="34" charset="-122"/>
              <a:ea typeface="微软雅黑" panose="020B0503020204020204" pitchFamily="34" charset="-122"/>
            </a:endParaRPr>
          </a:p>
        </p:txBody>
      </p:sp>
      <p:sp>
        <p:nvSpPr>
          <p:cNvPr id="19" name="Text Box 48"/>
          <p:cNvSpPr txBox="1">
            <a:spLocks noChangeArrowheads="1"/>
          </p:cNvSpPr>
          <p:nvPr/>
        </p:nvSpPr>
        <p:spPr bwMode="auto">
          <a:xfrm>
            <a:off x="1156764" y="1739177"/>
            <a:ext cx="13061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数据元素</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0" name="矩形 19"/>
          <p:cNvSpPr/>
          <p:nvPr/>
        </p:nvSpPr>
        <p:spPr>
          <a:xfrm>
            <a:off x="5785787" y="240925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定义数据的值</a:t>
            </a:r>
            <a:endParaRPr lang="zh-CN" altLang="en-US"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208439" y="2012416"/>
            <a:ext cx="577348" cy="581509"/>
            <a:chOff x="5208439" y="1841345"/>
            <a:chExt cx="577348" cy="581509"/>
          </a:xfrm>
        </p:grpSpPr>
        <p:cxnSp>
          <p:nvCxnSpPr>
            <p:cNvPr id="22" name="直接连接符 21"/>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759386" y="2012416"/>
            <a:ext cx="577348" cy="1017636"/>
            <a:chOff x="5208439" y="1841345"/>
            <a:chExt cx="577348" cy="581509"/>
          </a:xfrm>
        </p:grpSpPr>
        <p:cxnSp>
          <p:nvCxnSpPr>
            <p:cNvPr id="28" name="直接连接符 27"/>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317078" y="2834106"/>
            <a:ext cx="2103461"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定义 </a:t>
            </a:r>
            <a:r>
              <a:rPr lang="en-US" altLang="zh-CN" b="1" dirty="0" smtClean="0">
                <a:latin typeface="微软雅黑" panose="020B0503020204020204" pitchFamily="34" charset="-122"/>
                <a:ea typeface="微软雅黑" panose="020B0503020204020204" pitchFamily="34" charset="-122"/>
              </a:rPr>
              <a:t>V </a:t>
            </a:r>
            <a:r>
              <a:rPr lang="zh-CN" altLang="en-US" b="1" dirty="0" smtClean="0">
                <a:latin typeface="微软雅黑" panose="020B0503020204020204" pitchFamily="34" charset="-122"/>
                <a:ea typeface="微软雅黑" panose="020B0503020204020204" pitchFamily="34" charset="-122"/>
              </a:rPr>
              <a:t>字段</a:t>
            </a:r>
            <a:r>
              <a:rPr lang="zh-CN" altLang="en-US" b="1" dirty="0">
                <a:latin typeface="微软雅黑" panose="020B0503020204020204" pitchFamily="34" charset="-122"/>
                <a:ea typeface="微软雅黑" panose="020B0503020204020204" pitchFamily="34" charset="-122"/>
              </a:rPr>
              <a:t>的长度</a:t>
            </a:r>
            <a:endParaRPr lang="zh-CN" altLang="en-US" b="1"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2512438" y="2012415"/>
            <a:ext cx="577348" cy="1502747"/>
            <a:chOff x="5208439" y="1841345"/>
            <a:chExt cx="577348" cy="581509"/>
          </a:xfrm>
        </p:grpSpPr>
        <p:cxnSp>
          <p:nvCxnSpPr>
            <p:cNvPr id="32" name="直接连接符 31"/>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3045161" y="3330496"/>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定义数据的类型</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50374"/>
            <a:ext cx="8048776" cy="31693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8779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610235" y="654584"/>
            <a:ext cx="394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a:solidFill>
                  <a:schemeClr val="bg1"/>
                </a:solidFill>
                <a:latin typeface="微软雅黑" panose="020B0503020204020204" pitchFamily="34" charset="-122"/>
                <a:ea typeface="微软雅黑" panose="020B0503020204020204" pitchFamily="34" charset="-122"/>
              </a:rPr>
              <a:t>T </a:t>
            </a:r>
            <a:r>
              <a:rPr lang="zh-CN" altLang="en-US" sz="2000" b="1" dirty="0">
                <a:solidFill>
                  <a:schemeClr val="bg1"/>
                </a:solidFill>
                <a:latin typeface="微软雅黑" panose="020B0503020204020204" pitchFamily="34" charset="-122"/>
                <a:ea typeface="微软雅黑" panose="020B0503020204020204" pitchFamily="34" charset="-122"/>
              </a:rPr>
              <a:t>字段定义数据的</a:t>
            </a:r>
            <a:r>
              <a:rPr lang="zh-CN" altLang="en-US" sz="2000" b="1" dirty="0" smtClean="0">
                <a:solidFill>
                  <a:schemeClr val="bg1"/>
                </a:solidFill>
                <a:latin typeface="微软雅黑" panose="020B0503020204020204" pitchFamily="34" charset="-122"/>
                <a:ea typeface="微软雅黑" panose="020B0503020204020204" pitchFamily="34" charset="-122"/>
              </a:rPr>
              <a:t>类型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222079" y="1663327"/>
            <a:ext cx="6961801" cy="2013559"/>
            <a:chOff x="1315153" y="2110600"/>
            <a:chExt cx="7617445" cy="2203189"/>
          </a:xfrm>
        </p:grpSpPr>
        <p:sp>
          <p:nvSpPr>
            <p:cNvPr id="8" name="Freeform 36"/>
            <p:cNvSpPr/>
            <p:nvPr/>
          </p:nvSpPr>
          <p:spPr bwMode="auto">
            <a:xfrm>
              <a:off x="1915849" y="2933700"/>
              <a:ext cx="6045068" cy="566738"/>
            </a:xfrm>
            <a:custGeom>
              <a:avLst/>
              <a:gdLst>
                <a:gd name="T0" fmla="*/ 0 w 2540"/>
                <a:gd name="T1" fmla="*/ 2147483646 h 272"/>
                <a:gd name="T2" fmla="*/ 2147483646 w 2540"/>
                <a:gd name="T3" fmla="*/ 0 h 272"/>
                <a:gd name="T4" fmla="*/ 2147483646 w 2540"/>
                <a:gd name="T5" fmla="*/ 0 h 272"/>
                <a:gd name="T6" fmla="*/ 2147483646 w 2540"/>
                <a:gd name="T7" fmla="*/ 2147483646 h 272"/>
                <a:gd name="T8" fmla="*/ 0 w 2540"/>
                <a:gd name="T9" fmla="*/ 2147483646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0" h="272">
                  <a:moveTo>
                    <a:pt x="0" y="272"/>
                  </a:moveTo>
                  <a:lnTo>
                    <a:pt x="272" y="0"/>
                  </a:lnTo>
                  <a:lnTo>
                    <a:pt x="862" y="0"/>
                  </a:lnTo>
                  <a:lnTo>
                    <a:pt x="2540" y="272"/>
                  </a:lnTo>
                  <a:lnTo>
                    <a:pt x="0" y="272"/>
                  </a:lnTo>
                  <a:close/>
                </a:path>
              </a:pathLst>
            </a:custGeom>
            <a:gradFill rotWithShape="1">
              <a:gsLst>
                <a:gs pos="0">
                  <a:srgbClr val="0000FF"/>
                </a:gs>
                <a:gs pos="100000">
                  <a:srgbClr val="66FF66"/>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9" name="Text Box 37"/>
            <p:cNvSpPr txBox="1">
              <a:spLocks noChangeArrowheads="1"/>
            </p:cNvSpPr>
            <p:nvPr/>
          </p:nvSpPr>
          <p:spPr bwMode="auto">
            <a:xfrm>
              <a:off x="2007624" y="2110600"/>
              <a:ext cx="5220164"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0000FF"/>
                  </a:solidFill>
                  <a:latin typeface="微软雅黑" panose="020B0503020204020204" pitchFamily="34" charset="-122"/>
                  <a:ea typeface="微软雅黑" panose="020B0503020204020204" pitchFamily="34" charset="-122"/>
                </a:rPr>
                <a:t>字节      </a:t>
              </a:r>
              <a:r>
                <a:rPr lang="en-US" altLang="zh-CN" sz="1600" b="1" dirty="0">
                  <a:solidFill>
                    <a:srgbClr val="0000FF"/>
                  </a:solidFill>
                  <a:latin typeface="微软雅黑" panose="020B0503020204020204" pitchFamily="34" charset="-122"/>
                  <a:ea typeface="微软雅黑" panose="020B0503020204020204" pitchFamily="34" charset="-122"/>
                </a:rPr>
                <a:t>1            </a:t>
              </a:r>
              <a:r>
                <a:rPr lang="en-US" altLang="zh-CN" sz="1600" b="1" dirty="0" smtClean="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可变                     </a:t>
              </a:r>
              <a:r>
                <a:rPr lang="zh-CN" altLang="en-US" sz="1600" b="1" dirty="0" smtClean="0">
                  <a:solidFill>
                    <a:srgbClr val="0000FF"/>
                  </a:solidFill>
                  <a:latin typeface="微软雅黑" panose="020B0503020204020204" pitchFamily="34" charset="-122"/>
                  <a:ea typeface="微软雅黑" panose="020B0503020204020204" pitchFamily="34" charset="-122"/>
                </a:rPr>
                <a:t>     可变</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0" name="Rectangle 38"/>
            <p:cNvSpPr>
              <a:spLocks noChangeArrowheads="1"/>
            </p:cNvSpPr>
            <p:nvPr/>
          </p:nvSpPr>
          <p:spPr bwMode="auto">
            <a:xfrm>
              <a:off x="2564210" y="2460626"/>
              <a:ext cx="6368388" cy="473075"/>
            </a:xfrm>
            <a:prstGeom prst="rect">
              <a:avLst/>
            </a:prstGeom>
            <a:solidFill>
              <a:srgbClr val="00FFCC"/>
            </a:solidFill>
            <a:ln w="12700">
              <a:solidFill>
                <a:schemeClr val="tx1"/>
              </a:solidFill>
              <a:miter lim="800000"/>
            </a:ln>
            <a:effectLst/>
          </p:spPr>
          <p:txBody>
            <a:bodyPr wrap="none" anchor="ct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11" name="Line 39"/>
            <p:cNvSpPr>
              <a:spLocks noChangeShapeType="1"/>
            </p:cNvSpPr>
            <p:nvPr/>
          </p:nvSpPr>
          <p:spPr bwMode="auto">
            <a:xfrm>
              <a:off x="3967560" y="2460626"/>
              <a:ext cx="0" cy="473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Rectangle 40"/>
            <p:cNvSpPr>
              <a:spLocks noChangeArrowheads="1"/>
            </p:cNvSpPr>
            <p:nvPr/>
          </p:nvSpPr>
          <p:spPr bwMode="auto">
            <a:xfrm>
              <a:off x="2571158" y="2469552"/>
              <a:ext cx="1384431" cy="457200"/>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13" name="Line 41"/>
            <p:cNvSpPr>
              <a:spLocks noChangeShapeType="1"/>
            </p:cNvSpPr>
            <p:nvPr/>
          </p:nvSpPr>
          <p:spPr bwMode="auto">
            <a:xfrm>
              <a:off x="5262563" y="2460626"/>
              <a:ext cx="0" cy="473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 name="Text Box 42"/>
            <p:cNvSpPr txBox="1">
              <a:spLocks noChangeArrowheads="1"/>
            </p:cNvSpPr>
            <p:nvPr/>
          </p:nvSpPr>
          <p:spPr bwMode="auto">
            <a:xfrm>
              <a:off x="2862665" y="2508880"/>
              <a:ext cx="4129195" cy="40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dirty="0">
                  <a:solidFill>
                    <a:schemeClr val="bg1"/>
                  </a:solidFill>
                  <a:latin typeface="微软雅黑" panose="020B0503020204020204" pitchFamily="34" charset="-122"/>
                  <a:ea typeface="微软雅黑" panose="020B0503020204020204" pitchFamily="34" charset="-122"/>
                </a:rPr>
                <a:t>标记 </a:t>
              </a:r>
              <a:r>
                <a:rPr lang="en-US" altLang="zh-CN" sz="1800" b="1" dirty="0">
                  <a:solidFill>
                    <a:schemeClr val="bg1"/>
                  </a:solidFill>
                  <a:latin typeface="微软雅黑" panose="020B0503020204020204" pitchFamily="34" charset="-122"/>
                  <a:ea typeface="微软雅黑" panose="020B0503020204020204" pitchFamily="34" charset="-122"/>
                </a:rPr>
                <a:t>T       </a:t>
              </a:r>
              <a:r>
                <a:rPr lang="zh-CN" altLang="en-US" sz="1800" b="1" dirty="0">
                  <a:latin typeface="微软雅黑" panose="020B0503020204020204" pitchFamily="34" charset="-122"/>
                  <a:ea typeface="微软雅黑" panose="020B0503020204020204" pitchFamily="34" charset="-122"/>
                </a:rPr>
                <a:t>长度 </a:t>
              </a:r>
              <a:r>
                <a:rPr lang="en-US" altLang="zh-CN" sz="1800" b="1" dirty="0">
                  <a:latin typeface="微软雅黑" panose="020B0503020204020204" pitchFamily="34" charset="-122"/>
                  <a:ea typeface="微软雅黑" panose="020B0503020204020204" pitchFamily="34" charset="-122"/>
                </a:rPr>
                <a:t>L                   </a:t>
              </a:r>
              <a:r>
                <a:rPr lang="zh-CN" altLang="en-US" sz="1800" b="1" dirty="0">
                  <a:latin typeface="微软雅黑" panose="020B0503020204020204" pitchFamily="34" charset="-122"/>
                  <a:ea typeface="微软雅黑" panose="020B0503020204020204" pitchFamily="34" charset="-122"/>
                </a:rPr>
                <a:t>值 </a:t>
              </a:r>
              <a:r>
                <a:rPr lang="en-US" altLang="zh-CN" sz="1800" b="1" dirty="0">
                  <a:latin typeface="微软雅黑" panose="020B0503020204020204" pitchFamily="34" charset="-122"/>
                  <a:ea typeface="微软雅黑" panose="020B0503020204020204" pitchFamily="34" charset="-122"/>
                </a:rPr>
                <a:t>V</a:t>
              </a:r>
              <a:endParaRPr lang="en-US" altLang="zh-CN" sz="1800" b="1" dirty="0">
                <a:latin typeface="微软雅黑" panose="020B0503020204020204" pitchFamily="34" charset="-122"/>
                <a:ea typeface="微软雅黑" panose="020B0503020204020204" pitchFamily="34" charset="-122"/>
              </a:endParaRPr>
            </a:p>
          </p:txBody>
        </p:sp>
        <p:sp>
          <p:nvSpPr>
            <p:cNvPr id="15" name="Rectangle 43"/>
            <p:cNvSpPr>
              <a:spLocks noChangeArrowheads="1"/>
            </p:cNvSpPr>
            <p:nvPr/>
          </p:nvSpPr>
          <p:spPr bwMode="auto">
            <a:xfrm>
              <a:off x="1915849" y="3500439"/>
              <a:ext cx="6045068" cy="473075"/>
            </a:xfrm>
            <a:prstGeom prst="rect">
              <a:avLst/>
            </a:prstGeom>
            <a:solidFill>
              <a:srgbClr val="0000FF"/>
            </a:solidFill>
            <a:ln w="12700">
              <a:solidFill>
                <a:schemeClr val="tx1"/>
              </a:solidFill>
              <a:miter lim="800000"/>
            </a:ln>
            <a:effectLst/>
          </p:spPr>
          <p:txBody>
            <a:bodyPr wrap="none" anchor="ctr"/>
            <a:lstStyle/>
            <a:p>
              <a:pPr eaLnBrk="1" hangingPunct="1"/>
              <a:endParaRPr lang="zh-CN" altLang="en-US" b="1">
                <a:latin typeface="微软雅黑" panose="020B0503020204020204" pitchFamily="34" charset="-122"/>
                <a:ea typeface="微软雅黑" panose="020B0503020204020204" pitchFamily="34" charset="-122"/>
              </a:endParaRPr>
            </a:p>
          </p:txBody>
        </p:sp>
        <p:sp>
          <p:nvSpPr>
            <p:cNvPr id="16" name="Text Box 44"/>
            <p:cNvSpPr txBox="1">
              <a:spLocks noChangeArrowheads="1"/>
            </p:cNvSpPr>
            <p:nvPr/>
          </p:nvSpPr>
          <p:spPr bwMode="auto">
            <a:xfrm>
              <a:off x="2344381" y="3548543"/>
              <a:ext cx="4281790" cy="40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dirty="0">
                  <a:solidFill>
                    <a:schemeClr val="bg1"/>
                  </a:solidFill>
                  <a:latin typeface="微软雅黑" panose="020B0503020204020204" pitchFamily="34" charset="-122"/>
                  <a:ea typeface="微软雅黑" panose="020B0503020204020204" pitchFamily="34" charset="-122"/>
                </a:rPr>
                <a:t>类   别       格 式                  编     号</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7" name="Line 45"/>
            <p:cNvSpPr>
              <a:spLocks noChangeShapeType="1"/>
            </p:cNvSpPr>
            <p:nvPr/>
          </p:nvSpPr>
          <p:spPr bwMode="auto">
            <a:xfrm>
              <a:off x="3427545" y="3500439"/>
              <a:ext cx="0" cy="473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 name="Line 46"/>
            <p:cNvSpPr>
              <a:spLocks noChangeShapeType="1"/>
            </p:cNvSpPr>
            <p:nvPr/>
          </p:nvSpPr>
          <p:spPr bwMode="auto">
            <a:xfrm>
              <a:off x="4507575" y="3500439"/>
              <a:ext cx="0" cy="473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9" name="Text Box 47"/>
            <p:cNvSpPr txBox="1">
              <a:spLocks noChangeArrowheads="1"/>
            </p:cNvSpPr>
            <p:nvPr/>
          </p:nvSpPr>
          <p:spPr bwMode="auto">
            <a:xfrm>
              <a:off x="1505902" y="3943351"/>
              <a:ext cx="4841306"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0000FF"/>
                  </a:solidFill>
                  <a:latin typeface="微软雅黑" panose="020B0503020204020204" pitchFamily="34" charset="-122"/>
                  <a:ea typeface="微软雅黑" panose="020B0503020204020204" pitchFamily="34" charset="-122"/>
                </a:rPr>
                <a:t>位         </a:t>
              </a:r>
              <a:r>
                <a:rPr lang="zh-CN" altLang="en-US" sz="1600" b="1" dirty="0" smtClean="0">
                  <a:solidFill>
                    <a:srgbClr val="0000FF"/>
                  </a:solidFill>
                  <a:latin typeface="微软雅黑" panose="020B0503020204020204" pitchFamily="34" charset="-122"/>
                  <a:ea typeface="微软雅黑" panose="020B0503020204020204" pitchFamily="34" charset="-122"/>
                </a:rPr>
                <a:t>   </a:t>
              </a:r>
              <a:r>
                <a:rPr lang="en-US" altLang="zh-CN" sz="1600" b="1" dirty="0" smtClean="0">
                  <a:solidFill>
                    <a:srgbClr val="0000FF"/>
                  </a:solidFill>
                  <a:latin typeface="微软雅黑" panose="020B0503020204020204" pitchFamily="34" charset="-122"/>
                  <a:ea typeface="微软雅黑" panose="020B0503020204020204" pitchFamily="34" charset="-122"/>
                </a:rPr>
                <a:t>2                   1                             5</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0" name="Text Box 48"/>
            <p:cNvSpPr txBox="1">
              <a:spLocks noChangeArrowheads="1"/>
            </p:cNvSpPr>
            <p:nvPr/>
          </p:nvSpPr>
          <p:spPr bwMode="auto">
            <a:xfrm>
              <a:off x="1315153" y="2492375"/>
              <a:ext cx="1429148"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数据元素</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68189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610235" y="648685"/>
            <a:ext cx="394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a:solidFill>
                  <a:schemeClr val="bg1"/>
                </a:solidFill>
                <a:latin typeface="微软雅黑" panose="020B0503020204020204" pitchFamily="34" charset="-122"/>
                <a:ea typeface="微软雅黑" panose="020B0503020204020204" pitchFamily="34" charset="-122"/>
              </a:rPr>
              <a:t>T </a:t>
            </a:r>
            <a:r>
              <a:rPr lang="zh-CN" altLang="en-US" sz="2000" b="1" dirty="0">
                <a:solidFill>
                  <a:schemeClr val="bg1"/>
                </a:solidFill>
                <a:latin typeface="微软雅黑" panose="020B0503020204020204" pitchFamily="34" charset="-122"/>
                <a:ea typeface="微软雅黑" panose="020B0503020204020204" pitchFamily="34" charset="-122"/>
              </a:rPr>
              <a:t>字段定义数据的</a:t>
            </a:r>
            <a:r>
              <a:rPr lang="zh-CN" altLang="en-US" sz="2000" b="1" dirty="0" smtClean="0">
                <a:solidFill>
                  <a:schemeClr val="bg1"/>
                </a:solidFill>
                <a:latin typeface="微软雅黑" panose="020B0503020204020204" pitchFamily="34" charset="-122"/>
                <a:ea typeface="微软雅黑" panose="020B0503020204020204" pitchFamily="34" charset="-122"/>
              </a:rPr>
              <a:t>类型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556963" y="1145734"/>
          <a:ext cx="8048775" cy="3119501"/>
        </p:xfrm>
        <a:graphic>
          <a:graphicData uri="http://schemas.openxmlformats.org/drawingml/2006/table">
            <a:tbl>
              <a:tblPr firstRow="1" bandRow="1">
                <a:tableStyleId>{7DF18680-E054-41AD-8BC1-D1AEF772440D}</a:tableStyleId>
              </a:tblPr>
              <a:tblGrid>
                <a:gridCol w="2303476"/>
                <a:gridCol w="696401"/>
                <a:gridCol w="618378"/>
                <a:gridCol w="923026"/>
                <a:gridCol w="1661445"/>
                <a:gridCol w="1846049"/>
              </a:tblGrid>
              <a:tr h="283591">
                <a:tc>
                  <a:txBody>
                    <a:bodyPr/>
                    <a:lstStyle/>
                    <a:p>
                      <a:pPr algn="ctr" hangingPunct="0">
                        <a:lnSpc>
                          <a:spcPts val="18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数据类型</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类别</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格式</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编号</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en-US" sz="1400" b="1" dirty="0">
                          <a:solidFill>
                            <a:schemeClr val="bg1"/>
                          </a:solidFill>
                          <a:effectLst/>
                          <a:latin typeface="微软雅黑" panose="020B0503020204020204" pitchFamily="34" charset="-122"/>
                          <a:ea typeface="微软雅黑" panose="020B0503020204020204" pitchFamily="34" charset="-122"/>
                        </a:rPr>
                        <a:t>T</a:t>
                      </a:r>
                      <a:r>
                        <a:rPr lang="zh-CN" sz="1400" b="1" dirty="0">
                          <a:solidFill>
                            <a:schemeClr val="bg1"/>
                          </a:solidFill>
                          <a:effectLst/>
                          <a:latin typeface="微软雅黑" panose="020B0503020204020204" pitchFamily="34" charset="-122"/>
                          <a:ea typeface="微软雅黑" panose="020B0503020204020204" pitchFamily="34" charset="-122"/>
                        </a:rPr>
                        <a:t>字段（二进制）</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en-US" sz="1400" b="1" dirty="0">
                          <a:solidFill>
                            <a:schemeClr val="bg1"/>
                          </a:solidFill>
                          <a:effectLst/>
                          <a:latin typeface="微软雅黑" panose="020B0503020204020204" pitchFamily="34" charset="-122"/>
                          <a:ea typeface="微软雅黑" panose="020B0503020204020204" pitchFamily="34" charset="-122"/>
                        </a:rPr>
                        <a:t>T</a:t>
                      </a:r>
                      <a:r>
                        <a:rPr lang="zh-CN" sz="1400" b="1" dirty="0">
                          <a:solidFill>
                            <a:schemeClr val="bg1"/>
                          </a:solidFill>
                          <a:effectLst/>
                          <a:latin typeface="微软雅黑" panose="020B0503020204020204" pitchFamily="34" charset="-122"/>
                          <a:ea typeface="微软雅黑" panose="020B0503020204020204" pitchFamily="34" charset="-122"/>
                        </a:rPr>
                        <a:t>字段（十六进制）</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INTEGER</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00010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00000010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02</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OCTET STRING</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00100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00000100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04</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OBJECT IDENTIFIER</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00110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00000110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06</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NULL</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00101</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00000101</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05</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Sequence, sequence of</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10000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00110000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30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err="1">
                          <a:solidFill>
                            <a:schemeClr val="tx1"/>
                          </a:solidFill>
                          <a:effectLst/>
                          <a:latin typeface="微软雅黑" panose="020B0503020204020204" pitchFamily="34" charset="-122"/>
                          <a:ea typeface="微软雅黑" panose="020B0503020204020204" pitchFamily="34" charset="-122"/>
                        </a:rPr>
                        <a:t>IPAddress</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00000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01000000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40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Counter</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00001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01000001</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41</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Gauge</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00010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01000010</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42</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TimeTicks</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00011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01000011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43</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Opaque</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00100</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anose="020B0503020204020204" pitchFamily="34" charset="-122"/>
                          <a:ea typeface="微软雅黑" panose="020B0503020204020204" pitchFamily="34" charset="-122"/>
                        </a:rPr>
                        <a:t>01000100 </a:t>
                      </a:r>
                      <a:endParaRPr lang="zh-CN" sz="1400" b="1">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anose="020B0503020204020204" pitchFamily="34" charset="-122"/>
                          <a:ea typeface="微软雅黑" panose="020B0503020204020204" pitchFamily="34" charset="-122"/>
                        </a:rPr>
                        <a:t>44</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r>
            </a:tbl>
          </a:graphicData>
        </a:graphic>
      </p:graphicFrame>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451538" y="600654"/>
            <a:ext cx="4259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a:solidFill>
                  <a:schemeClr val="bg1"/>
                </a:solidFill>
                <a:latin typeface="微软雅黑" panose="020B0503020204020204" pitchFamily="34" charset="-122"/>
                <a:ea typeface="微软雅黑" panose="020B0503020204020204" pitchFamily="34" charset="-122"/>
              </a:rPr>
              <a:t>L </a:t>
            </a:r>
            <a:r>
              <a:rPr lang="zh-CN" altLang="en-US" sz="2000" b="1" dirty="0">
                <a:solidFill>
                  <a:schemeClr val="bg1"/>
                </a:solidFill>
                <a:latin typeface="微软雅黑" panose="020B0503020204020204" pitchFamily="34" charset="-122"/>
                <a:ea typeface="微软雅黑" panose="020B0503020204020204" pitchFamily="34" charset="-122"/>
              </a:rPr>
              <a:t>字段定义 </a:t>
            </a:r>
            <a:r>
              <a:rPr lang="en-US" altLang="zh-CN" sz="2000" b="1" dirty="0">
                <a:solidFill>
                  <a:schemeClr val="bg1"/>
                </a:solidFill>
                <a:latin typeface="微软雅黑" panose="020B0503020204020204" pitchFamily="34" charset="-122"/>
                <a:ea typeface="微软雅黑" panose="020B0503020204020204" pitchFamily="34" charset="-122"/>
              </a:rPr>
              <a:t>V </a:t>
            </a:r>
            <a:r>
              <a:rPr lang="zh-CN" altLang="en-US" sz="2000" b="1" dirty="0">
                <a:solidFill>
                  <a:schemeClr val="bg1"/>
                </a:solidFill>
                <a:latin typeface="微软雅黑" panose="020B0503020204020204" pitchFamily="34" charset="-122"/>
                <a:ea typeface="微软雅黑" panose="020B0503020204020204" pitchFamily="34" charset="-122"/>
              </a:rPr>
              <a:t>字段的</a:t>
            </a:r>
            <a:r>
              <a:rPr lang="zh-CN" altLang="en-US" sz="2000" b="1" dirty="0" smtClean="0">
                <a:solidFill>
                  <a:schemeClr val="bg1"/>
                </a:solidFill>
                <a:latin typeface="微软雅黑" panose="020B0503020204020204" pitchFamily="34" charset="-122"/>
                <a:ea typeface="微软雅黑" panose="020B0503020204020204" pitchFamily="34" charset="-122"/>
              </a:rPr>
              <a:t>长度</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9" name="Text Box 4"/>
          <p:cNvSpPr txBox="1">
            <a:spLocks noChangeArrowheads="1"/>
          </p:cNvSpPr>
          <p:nvPr/>
        </p:nvSpPr>
        <p:spPr bwMode="auto">
          <a:xfrm>
            <a:off x="2245313" y="1538826"/>
            <a:ext cx="25603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0000FF"/>
                </a:solidFill>
                <a:latin typeface="微软雅黑" panose="020B0503020204020204" pitchFamily="34" charset="-122"/>
                <a:ea typeface="微软雅黑" panose="020B0503020204020204" pitchFamily="34" charset="-122"/>
              </a:rPr>
              <a:t>指出 </a:t>
            </a:r>
            <a:r>
              <a:rPr lang="en-US" altLang="zh-CN" sz="1600" b="1" dirty="0">
                <a:solidFill>
                  <a:srgbClr val="0000FF"/>
                </a:solidFill>
                <a:latin typeface="微软雅黑" panose="020B0503020204020204" pitchFamily="34" charset="-122"/>
                <a:ea typeface="微软雅黑" panose="020B0503020204020204" pitchFamily="34" charset="-122"/>
              </a:rPr>
              <a:t>V </a:t>
            </a:r>
            <a:r>
              <a:rPr lang="zh-CN" altLang="en-US" sz="1600" b="1" dirty="0">
                <a:solidFill>
                  <a:srgbClr val="0000FF"/>
                </a:solidFill>
                <a:latin typeface="微软雅黑" panose="020B0503020204020204" pitchFamily="34" charset="-122"/>
                <a:ea typeface="微软雅黑" panose="020B0503020204020204" pitchFamily="34" charset="-122"/>
              </a:rPr>
              <a:t>字段长度 </a:t>
            </a:r>
            <a:r>
              <a:rPr lang="en-US" altLang="zh-CN" sz="1600" b="1" dirty="0">
                <a:solidFill>
                  <a:srgbClr val="0000FF"/>
                </a:solidFill>
                <a:latin typeface="微软雅黑" panose="020B0503020204020204" pitchFamily="34" charset="-122"/>
                <a:ea typeface="微软雅黑" panose="020B0503020204020204" pitchFamily="34" charset="-122"/>
              </a:rPr>
              <a:t>= 2 </a:t>
            </a:r>
            <a:r>
              <a:rPr lang="zh-CN" altLang="en-US" sz="1600" b="1" dirty="0">
                <a:solidFill>
                  <a:srgbClr val="0000FF"/>
                </a:solidFill>
                <a:latin typeface="微软雅黑" panose="020B0503020204020204" pitchFamily="34" charset="-122"/>
                <a:ea typeface="微软雅黑" panose="020B0503020204020204" pitchFamily="34" charset="-122"/>
              </a:rPr>
              <a:t>字节</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0" name="Rectangle 5"/>
          <p:cNvSpPr>
            <a:spLocks noChangeArrowheads="1"/>
          </p:cNvSpPr>
          <p:nvPr/>
        </p:nvSpPr>
        <p:spPr bwMode="auto">
          <a:xfrm>
            <a:off x="2524966" y="2025270"/>
            <a:ext cx="227656" cy="306136"/>
          </a:xfrm>
          <a:prstGeom prst="rect">
            <a:avLst/>
          </a:prstGeom>
          <a:solidFill>
            <a:srgbClr val="0000FF"/>
          </a:solidFill>
          <a:ln w="9525">
            <a:solidFill>
              <a:schemeClr val="tx1"/>
            </a:solidFill>
            <a:miter lim="800000"/>
          </a:ln>
          <a:effectLst/>
        </p:spPr>
        <p:txBody>
          <a:bodyPr wrap="none" anchor="ctr"/>
          <a:lstStyle/>
          <a:p>
            <a:pPr algn="ctr" eaLnBrk="1" hangingPunct="1"/>
            <a:r>
              <a:rPr lang="en-US" altLang="zh-CN" sz="1600" b="1">
                <a:solidFill>
                  <a:schemeClr val="bg1"/>
                </a:solidFill>
                <a:latin typeface="微软雅黑" panose="020B0503020204020204" pitchFamily="34" charset="-122"/>
                <a:ea typeface="微软雅黑" panose="020B0503020204020204" pitchFamily="34" charset="-122"/>
              </a:rPr>
              <a:t>0</a:t>
            </a:r>
            <a:endParaRPr lang="en-US" altLang="zh-CN" sz="1600" b="1">
              <a:solidFill>
                <a:schemeClr val="bg1"/>
              </a:solidFill>
              <a:latin typeface="微软雅黑" panose="020B0503020204020204" pitchFamily="34" charset="-122"/>
              <a:ea typeface="微软雅黑" panose="020B0503020204020204" pitchFamily="34" charset="-122"/>
            </a:endParaRPr>
          </a:p>
        </p:txBody>
      </p:sp>
      <p:sp>
        <p:nvSpPr>
          <p:cNvPr id="21" name="Rectangle 6"/>
          <p:cNvSpPr>
            <a:spLocks noChangeArrowheads="1"/>
          </p:cNvSpPr>
          <p:nvPr/>
        </p:nvSpPr>
        <p:spPr bwMode="auto">
          <a:xfrm>
            <a:off x="2752622" y="2025270"/>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22" name="Rectangle 7"/>
          <p:cNvSpPr>
            <a:spLocks noChangeArrowheads="1"/>
          </p:cNvSpPr>
          <p:nvPr/>
        </p:nvSpPr>
        <p:spPr bwMode="auto">
          <a:xfrm>
            <a:off x="2980278" y="2025270"/>
            <a:ext cx="226250"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23" name="Rectangle 8"/>
          <p:cNvSpPr>
            <a:spLocks noChangeArrowheads="1"/>
          </p:cNvSpPr>
          <p:nvPr/>
        </p:nvSpPr>
        <p:spPr bwMode="auto">
          <a:xfrm>
            <a:off x="3206528" y="2025270"/>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24" name="Rectangle 9"/>
          <p:cNvSpPr>
            <a:spLocks noChangeArrowheads="1"/>
          </p:cNvSpPr>
          <p:nvPr/>
        </p:nvSpPr>
        <p:spPr bwMode="auto">
          <a:xfrm>
            <a:off x="3434185" y="2025270"/>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25" name="Rectangle 10"/>
          <p:cNvSpPr>
            <a:spLocks noChangeArrowheads="1"/>
          </p:cNvSpPr>
          <p:nvPr/>
        </p:nvSpPr>
        <p:spPr bwMode="auto">
          <a:xfrm>
            <a:off x="3661841" y="2025270"/>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26" name="Rectangle 11"/>
          <p:cNvSpPr>
            <a:spLocks noChangeArrowheads="1"/>
          </p:cNvSpPr>
          <p:nvPr/>
        </p:nvSpPr>
        <p:spPr bwMode="auto">
          <a:xfrm>
            <a:off x="3889496" y="2025270"/>
            <a:ext cx="226251"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dirty="0">
                <a:latin typeface="微软雅黑" panose="020B0503020204020204" pitchFamily="34" charset="-122"/>
                <a:ea typeface="微软雅黑" panose="020B0503020204020204" pitchFamily="34" charset="-122"/>
              </a:rPr>
              <a:t>1</a:t>
            </a:r>
            <a:endParaRPr lang="en-US" altLang="zh-CN" sz="1600" b="1" dirty="0">
              <a:latin typeface="微软雅黑" panose="020B0503020204020204" pitchFamily="34" charset="-122"/>
              <a:ea typeface="微软雅黑" panose="020B0503020204020204" pitchFamily="34" charset="-122"/>
            </a:endParaRPr>
          </a:p>
        </p:txBody>
      </p:sp>
      <p:sp>
        <p:nvSpPr>
          <p:cNvPr id="27" name="Rectangle 12"/>
          <p:cNvSpPr>
            <a:spLocks noChangeArrowheads="1"/>
          </p:cNvSpPr>
          <p:nvPr/>
        </p:nvSpPr>
        <p:spPr bwMode="auto">
          <a:xfrm>
            <a:off x="4115748" y="2025270"/>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28" name="Rectangle 13"/>
          <p:cNvSpPr>
            <a:spLocks noChangeArrowheads="1"/>
          </p:cNvSpPr>
          <p:nvPr/>
        </p:nvSpPr>
        <p:spPr bwMode="auto">
          <a:xfrm>
            <a:off x="2526371" y="3040966"/>
            <a:ext cx="227656" cy="306136"/>
          </a:xfrm>
          <a:prstGeom prst="rect">
            <a:avLst/>
          </a:prstGeom>
          <a:solidFill>
            <a:srgbClr val="0000FF"/>
          </a:solidFill>
          <a:ln w="9525" algn="ctr">
            <a:solidFill>
              <a:schemeClr val="tx1"/>
            </a:solidFill>
            <a:miter lim="800000"/>
          </a:ln>
          <a:effectLst/>
        </p:spPr>
        <p:txBody>
          <a:bodyPr wrap="none" anchor="ctr"/>
          <a:lstStyle/>
          <a:p>
            <a:pPr algn="ctr" eaLnBrk="1" hangingPunct="1"/>
            <a:r>
              <a:rPr lang="en-US" altLang="zh-CN" sz="1600" b="1">
                <a:solidFill>
                  <a:schemeClr val="bg1"/>
                </a:solidFill>
                <a:latin typeface="微软雅黑" panose="020B0503020204020204" pitchFamily="34" charset="-122"/>
                <a:ea typeface="微软雅黑" panose="020B0503020204020204" pitchFamily="34" charset="-122"/>
              </a:rPr>
              <a:t>1</a:t>
            </a:r>
            <a:endParaRPr lang="en-US" altLang="zh-CN" sz="1600" b="1">
              <a:solidFill>
                <a:schemeClr val="bg1"/>
              </a:solidFill>
              <a:latin typeface="微软雅黑" panose="020B0503020204020204" pitchFamily="34" charset="-122"/>
              <a:ea typeface="微软雅黑" panose="020B0503020204020204" pitchFamily="34" charset="-122"/>
            </a:endParaRPr>
          </a:p>
        </p:txBody>
      </p:sp>
      <p:sp>
        <p:nvSpPr>
          <p:cNvPr id="29" name="Rectangle 14"/>
          <p:cNvSpPr>
            <a:spLocks noChangeArrowheads="1"/>
          </p:cNvSpPr>
          <p:nvPr/>
        </p:nvSpPr>
        <p:spPr bwMode="auto">
          <a:xfrm>
            <a:off x="2754027" y="3043561"/>
            <a:ext cx="227656"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dirty="0">
                <a:latin typeface="微软雅黑" panose="020B0503020204020204" pitchFamily="34" charset="-122"/>
                <a:ea typeface="微软雅黑" panose="020B0503020204020204" pitchFamily="34" charset="-122"/>
              </a:rPr>
              <a:t>0</a:t>
            </a:r>
            <a:endParaRPr lang="en-US" altLang="zh-CN" sz="1600" b="1" dirty="0">
              <a:latin typeface="微软雅黑" panose="020B0503020204020204" pitchFamily="34" charset="-122"/>
              <a:ea typeface="微软雅黑" panose="020B0503020204020204" pitchFamily="34" charset="-122"/>
            </a:endParaRPr>
          </a:p>
        </p:txBody>
      </p:sp>
      <p:sp>
        <p:nvSpPr>
          <p:cNvPr id="30" name="Rectangle 15"/>
          <p:cNvSpPr>
            <a:spLocks noChangeArrowheads="1"/>
          </p:cNvSpPr>
          <p:nvPr/>
        </p:nvSpPr>
        <p:spPr bwMode="auto">
          <a:xfrm>
            <a:off x="2981683" y="3043561"/>
            <a:ext cx="226251"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1" name="Rectangle 16"/>
          <p:cNvSpPr>
            <a:spLocks noChangeArrowheads="1"/>
          </p:cNvSpPr>
          <p:nvPr/>
        </p:nvSpPr>
        <p:spPr bwMode="auto">
          <a:xfrm>
            <a:off x="3207935" y="3043561"/>
            <a:ext cx="227656"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2" name="Rectangle 17"/>
          <p:cNvSpPr>
            <a:spLocks noChangeArrowheads="1"/>
          </p:cNvSpPr>
          <p:nvPr/>
        </p:nvSpPr>
        <p:spPr bwMode="auto">
          <a:xfrm>
            <a:off x="3435591" y="3043561"/>
            <a:ext cx="227656"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3" name="Rectangle 18"/>
          <p:cNvSpPr>
            <a:spLocks noChangeArrowheads="1"/>
          </p:cNvSpPr>
          <p:nvPr/>
        </p:nvSpPr>
        <p:spPr bwMode="auto">
          <a:xfrm>
            <a:off x="3663247" y="3043561"/>
            <a:ext cx="227656"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4" name="Rectangle 19"/>
          <p:cNvSpPr>
            <a:spLocks noChangeArrowheads="1"/>
          </p:cNvSpPr>
          <p:nvPr/>
        </p:nvSpPr>
        <p:spPr bwMode="auto">
          <a:xfrm>
            <a:off x="3890902" y="3043561"/>
            <a:ext cx="227656"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1</a:t>
            </a:r>
            <a:endParaRPr lang="en-US" altLang="zh-CN" sz="1600" b="1">
              <a:latin typeface="微软雅黑" panose="020B0503020204020204" pitchFamily="34" charset="-122"/>
              <a:ea typeface="微软雅黑" panose="020B0503020204020204" pitchFamily="34" charset="-122"/>
            </a:endParaRPr>
          </a:p>
        </p:txBody>
      </p:sp>
      <p:sp>
        <p:nvSpPr>
          <p:cNvPr id="35" name="Rectangle 20"/>
          <p:cNvSpPr>
            <a:spLocks noChangeArrowheads="1"/>
          </p:cNvSpPr>
          <p:nvPr/>
        </p:nvSpPr>
        <p:spPr bwMode="auto">
          <a:xfrm>
            <a:off x="4118559" y="3043561"/>
            <a:ext cx="226250" cy="306136"/>
          </a:xfrm>
          <a:prstGeom prst="rect">
            <a:avLst/>
          </a:prstGeom>
          <a:solidFill>
            <a:srgbClr val="FFFF00"/>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6" name="Rectangle 21"/>
          <p:cNvSpPr>
            <a:spLocks noChangeArrowheads="1"/>
          </p:cNvSpPr>
          <p:nvPr/>
        </p:nvSpPr>
        <p:spPr bwMode="auto">
          <a:xfrm>
            <a:off x="4497985" y="3043561"/>
            <a:ext cx="226250"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dirty="0">
                <a:latin typeface="微软雅黑" panose="020B0503020204020204" pitchFamily="34" charset="-122"/>
                <a:ea typeface="微软雅黑" panose="020B0503020204020204" pitchFamily="34" charset="-122"/>
              </a:rPr>
              <a:t>0</a:t>
            </a:r>
            <a:endParaRPr lang="en-US" altLang="zh-CN" sz="1600" b="1" dirty="0">
              <a:latin typeface="微软雅黑" panose="020B0503020204020204" pitchFamily="34" charset="-122"/>
              <a:ea typeface="微软雅黑" panose="020B0503020204020204" pitchFamily="34" charset="-122"/>
            </a:endParaRPr>
          </a:p>
        </p:txBody>
      </p:sp>
      <p:sp>
        <p:nvSpPr>
          <p:cNvPr id="37" name="Rectangle 22"/>
          <p:cNvSpPr>
            <a:spLocks noChangeArrowheads="1"/>
          </p:cNvSpPr>
          <p:nvPr/>
        </p:nvSpPr>
        <p:spPr bwMode="auto">
          <a:xfrm>
            <a:off x="4724236"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8" name="Rectangle 23"/>
          <p:cNvSpPr>
            <a:spLocks noChangeArrowheads="1"/>
          </p:cNvSpPr>
          <p:nvPr/>
        </p:nvSpPr>
        <p:spPr bwMode="auto">
          <a:xfrm>
            <a:off x="4951893"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39" name="Rectangle 24"/>
          <p:cNvSpPr>
            <a:spLocks noChangeArrowheads="1"/>
          </p:cNvSpPr>
          <p:nvPr/>
        </p:nvSpPr>
        <p:spPr bwMode="auto">
          <a:xfrm>
            <a:off x="5179548"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0" name="Rectangle 25"/>
          <p:cNvSpPr>
            <a:spLocks noChangeArrowheads="1"/>
          </p:cNvSpPr>
          <p:nvPr/>
        </p:nvSpPr>
        <p:spPr bwMode="auto">
          <a:xfrm>
            <a:off x="5407204"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1" name="Rectangle 26"/>
          <p:cNvSpPr>
            <a:spLocks noChangeArrowheads="1"/>
          </p:cNvSpPr>
          <p:nvPr/>
        </p:nvSpPr>
        <p:spPr bwMode="auto">
          <a:xfrm>
            <a:off x="5634860" y="3043561"/>
            <a:ext cx="226251"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2" name="Rectangle 27"/>
          <p:cNvSpPr>
            <a:spLocks noChangeArrowheads="1"/>
          </p:cNvSpPr>
          <p:nvPr/>
        </p:nvSpPr>
        <p:spPr bwMode="auto">
          <a:xfrm>
            <a:off x="5861111"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3" name="Rectangle 28"/>
          <p:cNvSpPr>
            <a:spLocks noChangeArrowheads="1"/>
          </p:cNvSpPr>
          <p:nvPr/>
        </p:nvSpPr>
        <p:spPr bwMode="auto">
          <a:xfrm>
            <a:off x="6088768"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1</a:t>
            </a:r>
            <a:endParaRPr lang="en-US" altLang="zh-CN" sz="1600" b="1">
              <a:latin typeface="微软雅黑" panose="020B0503020204020204" pitchFamily="34" charset="-122"/>
              <a:ea typeface="微软雅黑" panose="020B0503020204020204" pitchFamily="34" charset="-122"/>
            </a:endParaRPr>
          </a:p>
        </p:txBody>
      </p:sp>
      <p:sp>
        <p:nvSpPr>
          <p:cNvPr id="44" name="Rectangle 29"/>
          <p:cNvSpPr>
            <a:spLocks noChangeArrowheads="1"/>
          </p:cNvSpPr>
          <p:nvPr/>
        </p:nvSpPr>
        <p:spPr bwMode="auto">
          <a:xfrm>
            <a:off x="6468194"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5" name="Rectangle 30"/>
          <p:cNvSpPr>
            <a:spLocks noChangeArrowheads="1"/>
          </p:cNvSpPr>
          <p:nvPr/>
        </p:nvSpPr>
        <p:spPr bwMode="auto">
          <a:xfrm>
            <a:off x="6695851"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6" name="Rectangle 31"/>
          <p:cNvSpPr>
            <a:spLocks noChangeArrowheads="1"/>
          </p:cNvSpPr>
          <p:nvPr/>
        </p:nvSpPr>
        <p:spPr bwMode="auto">
          <a:xfrm>
            <a:off x="6923507"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7" name="Rectangle 32"/>
          <p:cNvSpPr>
            <a:spLocks noChangeArrowheads="1"/>
          </p:cNvSpPr>
          <p:nvPr/>
        </p:nvSpPr>
        <p:spPr bwMode="auto">
          <a:xfrm>
            <a:off x="7151163" y="3043561"/>
            <a:ext cx="226250"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8" name="Rectangle 33"/>
          <p:cNvSpPr>
            <a:spLocks noChangeArrowheads="1"/>
          </p:cNvSpPr>
          <p:nvPr/>
        </p:nvSpPr>
        <p:spPr bwMode="auto">
          <a:xfrm>
            <a:off x="7377413"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49" name="Rectangle 34"/>
          <p:cNvSpPr>
            <a:spLocks noChangeArrowheads="1"/>
          </p:cNvSpPr>
          <p:nvPr/>
        </p:nvSpPr>
        <p:spPr bwMode="auto">
          <a:xfrm>
            <a:off x="7605069"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1</a:t>
            </a:r>
            <a:endParaRPr lang="en-US" altLang="zh-CN" sz="1600" b="1">
              <a:latin typeface="微软雅黑" panose="020B0503020204020204" pitchFamily="34" charset="-122"/>
              <a:ea typeface="微软雅黑" panose="020B0503020204020204" pitchFamily="34" charset="-122"/>
            </a:endParaRPr>
          </a:p>
        </p:txBody>
      </p:sp>
      <p:sp>
        <p:nvSpPr>
          <p:cNvPr id="50" name="Rectangle 35"/>
          <p:cNvSpPr>
            <a:spLocks noChangeArrowheads="1"/>
          </p:cNvSpPr>
          <p:nvPr/>
        </p:nvSpPr>
        <p:spPr bwMode="auto">
          <a:xfrm>
            <a:off x="7832726" y="3043561"/>
            <a:ext cx="227656"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1</a:t>
            </a:r>
            <a:endParaRPr lang="en-US" altLang="zh-CN" sz="1600" b="1">
              <a:latin typeface="微软雅黑" panose="020B0503020204020204" pitchFamily="34" charset="-122"/>
              <a:ea typeface="微软雅黑" panose="020B0503020204020204" pitchFamily="34" charset="-122"/>
            </a:endParaRPr>
          </a:p>
        </p:txBody>
      </p:sp>
      <p:sp>
        <p:nvSpPr>
          <p:cNvPr id="51" name="Rectangle 36"/>
          <p:cNvSpPr>
            <a:spLocks noChangeArrowheads="1"/>
          </p:cNvSpPr>
          <p:nvPr/>
        </p:nvSpPr>
        <p:spPr bwMode="auto">
          <a:xfrm>
            <a:off x="8060381" y="3043561"/>
            <a:ext cx="226251" cy="306136"/>
          </a:xfrm>
          <a:prstGeom prst="rect">
            <a:avLst/>
          </a:prstGeom>
          <a:solidFill>
            <a:srgbClr val="00FFCC"/>
          </a:solidFill>
          <a:ln w="9525">
            <a:solidFill>
              <a:schemeClr val="tx1"/>
            </a:solidFill>
            <a:miter lim="800000"/>
          </a:ln>
          <a:effectLst/>
        </p:spPr>
        <p:txBody>
          <a:bodyPr wrap="none" anchor="ctr"/>
          <a:lstStyle/>
          <a:p>
            <a:pPr algn="ctr" eaLnBrk="1" hangingPunct="1"/>
            <a:r>
              <a:rPr lang="en-US" altLang="zh-CN" sz="1600" b="1">
                <a:latin typeface="微软雅黑" panose="020B0503020204020204" pitchFamily="34" charset="-122"/>
                <a:ea typeface="微软雅黑" panose="020B0503020204020204" pitchFamily="34" charset="-122"/>
              </a:rPr>
              <a:t>0</a:t>
            </a:r>
            <a:endParaRPr lang="en-US" altLang="zh-CN" sz="1600" b="1">
              <a:latin typeface="微软雅黑" panose="020B0503020204020204" pitchFamily="34" charset="-122"/>
              <a:ea typeface="微软雅黑" panose="020B0503020204020204" pitchFamily="34" charset="-122"/>
            </a:endParaRPr>
          </a:p>
        </p:txBody>
      </p:sp>
      <p:sp>
        <p:nvSpPr>
          <p:cNvPr id="52" name="Text Box 37"/>
          <p:cNvSpPr txBox="1">
            <a:spLocks noChangeArrowheads="1"/>
          </p:cNvSpPr>
          <p:nvPr/>
        </p:nvSpPr>
        <p:spPr bwMode="auto">
          <a:xfrm>
            <a:off x="779603" y="2009705"/>
            <a:ext cx="1649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C00000"/>
                </a:solidFill>
                <a:latin typeface="微软雅黑" panose="020B0503020204020204" pitchFamily="34" charset="-122"/>
                <a:ea typeface="微软雅黑" panose="020B0503020204020204" pitchFamily="34" charset="-122"/>
              </a:rPr>
              <a:t>单字节的 </a:t>
            </a:r>
            <a:r>
              <a:rPr lang="en-US" altLang="zh-CN" sz="1600" b="1" dirty="0">
                <a:solidFill>
                  <a:srgbClr val="C00000"/>
                </a:solidFill>
                <a:latin typeface="微软雅黑" panose="020B0503020204020204" pitchFamily="34" charset="-122"/>
                <a:ea typeface="微软雅黑" panose="020B0503020204020204" pitchFamily="34" charset="-122"/>
              </a:rPr>
              <a:t>L </a:t>
            </a:r>
            <a:r>
              <a:rPr lang="zh-CN" altLang="en-US" sz="1600" b="1" dirty="0">
                <a:solidFill>
                  <a:srgbClr val="C00000"/>
                </a:solidFill>
                <a:latin typeface="微软雅黑" panose="020B0503020204020204" pitchFamily="34" charset="-122"/>
                <a:ea typeface="微软雅黑" panose="020B0503020204020204" pitchFamily="34" charset="-122"/>
              </a:rPr>
              <a:t>字段</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53" name="AutoShape 38"/>
          <p:cNvSpPr/>
          <p:nvPr/>
        </p:nvSpPr>
        <p:spPr bwMode="auto">
          <a:xfrm rot="16200000">
            <a:off x="3487153" y="1093026"/>
            <a:ext cx="175120" cy="1590782"/>
          </a:xfrm>
          <a:prstGeom prst="rightBrace">
            <a:avLst>
              <a:gd name="adj1" fmla="val 69876"/>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anose="020B0503020204020204" pitchFamily="34" charset="-122"/>
              <a:ea typeface="微软雅黑" panose="020B0503020204020204" pitchFamily="34" charset="-122"/>
            </a:endParaRPr>
          </a:p>
        </p:txBody>
      </p:sp>
      <p:sp>
        <p:nvSpPr>
          <p:cNvPr id="54" name="AutoShape 39"/>
          <p:cNvSpPr/>
          <p:nvPr/>
        </p:nvSpPr>
        <p:spPr bwMode="auto">
          <a:xfrm rot="16200000">
            <a:off x="6344638" y="1038220"/>
            <a:ext cx="120638" cy="3791458"/>
          </a:xfrm>
          <a:prstGeom prst="rightBrace">
            <a:avLst>
              <a:gd name="adj1" fmla="val 241757"/>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anose="020B0503020204020204" pitchFamily="34" charset="-122"/>
              <a:ea typeface="微软雅黑" panose="020B0503020204020204" pitchFamily="34" charset="-122"/>
            </a:endParaRPr>
          </a:p>
        </p:txBody>
      </p:sp>
      <p:sp>
        <p:nvSpPr>
          <p:cNvPr id="55" name="Text Box 40"/>
          <p:cNvSpPr txBox="1">
            <a:spLocks noChangeArrowheads="1"/>
          </p:cNvSpPr>
          <p:nvPr/>
        </p:nvSpPr>
        <p:spPr bwMode="auto">
          <a:xfrm>
            <a:off x="5119120" y="2598627"/>
            <a:ext cx="28135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0000FF"/>
                </a:solidFill>
                <a:latin typeface="微软雅黑" panose="020B0503020204020204" pitchFamily="34" charset="-122"/>
                <a:ea typeface="微软雅黑" panose="020B0503020204020204" pitchFamily="34" charset="-122"/>
              </a:rPr>
              <a:t>指出 </a:t>
            </a:r>
            <a:r>
              <a:rPr lang="en-US" altLang="zh-CN" sz="1600" b="1" dirty="0">
                <a:solidFill>
                  <a:srgbClr val="0000FF"/>
                </a:solidFill>
                <a:latin typeface="微软雅黑" panose="020B0503020204020204" pitchFamily="34" charset="-122"/>
                <a:ea typeface="微软雅黑" panose="020B0503020204020204" pitchFamily="34" charset="-122"/>
              </a:rPr>
              <a:t>V </a:t>
            </a:r>
            <a:r>
              <a:rPr lang="zh-CN" altLang="en-US" sz="1600" b="1" dirty="0">
                <a:solidFill>
                  <a:srgbClr val="0000FF"/>
                </a:solidFill>
                <a:latin typeface="微软雅黑" panose="020B0503020204020204" pitchFamily="34" charset="-122"/>
                <a:ea typeface="微软雅黑" panose="020B0503020204020204" pitchFamily="34" charset="-122"/>
              </a:rPr>
              <a:t>字段长度 </a:t>
            </a:r>
            <a:r>
              <a:rPr lang="en-US" altLang="zh-CN" sz="1600" b="1" dirty="0">
                <a:solidFill>
                  <a:srgbClr val="0000FF"/>
                </a:solidFill>
                <a:latin typeface="微软雅黑" panose="020B0503020204020204" pitchFamily="34" charset="-122"/>
                <a:ea typeface="微软雅黑" panose="020B0503020204020204" pitchFamily="34" charset="-122"/>
              </a:rPr>
              <a:t>= 262 </a:t>
            </a:r>
            <a:r>
              <a:rPr lang="zh-CN" altLang="en-US" sz="1600" b="1" dirty="0">
                <a:solidFill>
                  <a:srgbClr val="0000FF"/>
                </a:solidFill>
                <a:latin typeface="微软雅黑" panose="020B0503020204020204" pitchFamily="34" charset="-122"/>
                <a:ea typeface="微软雅黑" panose="020B0503020204020204" pitchFamily="34" charset="-122"/>
              </a:rPr>
              <a:t>字节</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56" name="Text Box 41"/>
          <p:cNvSpPr txBox="1">
            <a:spLocks noChangeArrowheads="1"/>
          </p:cNvSpPr>
          <p:nvPr/>
        </p:nvSpPr>
        <p:spPr bwMode="auto">
          <a:xfrm>
            <a:off x="779603" y="3040967"/>
            <a:ext cx="1649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solidFill>
                  <a:srgbClr val="C00000"/>
                </a:solidFill>
                <a:latin typeface="微软雅黑" panose="020B0503020204020204" pitchFamily="34" charset="-122"/>
                <a:ea typeface="微软雅黑" panose="020B0503020204020204" pitchFamily="34" charset="-122"/>
              </a:rPr>
              <a:t>多字节的 </a:t>
            </a:r>
            <a:r>
              <a:rPr lang="en-US" altLang="zh-CN" sz="1600" b="1">
                <a:solidFill>
                  <a:srgbClr val="C00000"/>
                </a:solidFill>
                <a:latin typeface="微软雅黑" panose="020B0503020204020204" pitchFamily="34" charset="-122"/>
                <a:ea typeface="微软雅黑" panose="020B0503020204020204" pitchFamily="34" charset="-122"/>
              </a:rPr>
              <a:t>L </a:t>
            </a:r>
            <a:r>
              <a:rPr lang="zh-CN" altLang="en-US" sz="1600" b="1">
                <a:solidFill>
                  <a:srgbClr val="C00000"/>
                </a:solidFill>
                <a:latin typeface="微软雅黑" panose="020B0503020204020204" pitchFamily="34" charset="-122"/>
                <a:ea typeface="微软雅黑" panose="020B0503020204020204" pitchFamily="34" charset="-122"/>
              </a:rPr>
              <a:t>字段</a:t>
            </a:r>
            <a:endParaRPr lang="zh-CN" altLang="en-US" sz="1600" b="1">
              <a:solidFill>
                <a:srgbClr val="C00000"/>
              </a:solidFill>
              <a:latin typeface="微软雅黑" panose="020B0503020204020204" pitchFamily="34" charset="-122"/>
              <a:ea typeface="微软雅黑" panose="020B0503020204020204" pitchFamily="34" charset="-122"/>
            </a:endParaRPr>
          </a:p>
        </p:txBody>
      </p:sp>
      <p:sp>
        <p:nvSpPr>
          <p:cNvPr id="57" name="AutoShape 42"/>
          <p:cNvSpPr/>
          <p:nvPr/>
        </p:nvSpPr>
        <p:spPr bwMode="auto">
          <a:xfrm rot="16200000">
            <a:off x="3476884" y="2124938"/>
            <a:ext cx="147879" cy="1590782"/>
          </a:xfrm>
          <a:prstGeom prst="rightBrace">
            <a:avLst>
              <a:gd name="adj1" fmla="val 82749"/>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anose="020B0503020204020204" pitchFamily="34" charset="-122"/>
              <a:ea typeface="微软雅黑" panose="020B0503020204020204" pitchFamily="34" charset="-122"/>
            </a:endParaRPr>
          </a:p>
        </p:txBody>
      </p:sp>
      <p:sp>
        <p:nvSpPr>
          <p:cNvPr id="58" name="Line 43"/>
          <p:cNvSpPr>
            <a:spLocks noChangeShapeType="1"/>
          </p:cNvSpPr>
          <p:nvPr/>
        </p:nvSpPr>
        <p:spPr bwMode="auto">
          <a:xfrm flipV="1">
            <a:off x="4495175" y="3628592"/>
            <a:ext cx="379145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59" name="Text Box 44"/>
          <p:cNvSpPr txBox="1">
            <a:spLocks noChangeArrowheads="1"/>
          </p:cNvSpPr>
          <p:nvPr/>
        </p:nvSpPr>
        <p:spPr bwMode="auto">
          <a:xfrm>
            <a:off x="2436433" y="2570089"/>
            <a:ext cx="23580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0000FF"/>
                </a:solidFill>
                <a:latin typeface="微软雅黑" panose="020B0503020204020204" pitchFamily="34" charset="-122"/>
                <a:ea typeface="微软雅黑" panose="020B0503020204020204" pitchFamily="34" charset="-122"/>
              </a:rPr>
              <a:t>指出后续字节数 </a:t>
            </a:r>
            <a:r>
              <a:rPr lang="en-US" altLang="zh-CN" sz="1600" b="1" dirty="0">
                <a:solidFill>
                  <a:srgbClr val="0000FF"/>
                </a:solidFill>
                <a:latin typeface="微软雅黑" panose="020B0503020204020204" pitchFamily="34" charset="-122"/>
                <a:ea typeface="微软雅黑" panose="020B0503020204020204" pitchFamily="34" charset="-122"/>
              </a:rPr>
              <a:t>= 2</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60" name="Text Box 45"/>
          <p:cNvSpPr txBox="1">
            <a:spLocks noChangeArrowheads="1"/>
          </p:cNvSpPr>
          <p:nvPr/>
        </p:nvSpPr>
        <p:spPr bwMode="auto">
          <a:xfrm>
            <a:off x="5497143" y="3452176"/>
            <a:ext cx="1728500"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rgbClr val="CC00CC"/>
                </a:solidFill>
                <a:latin typeface="微软雅黑" panose="020B0503020204020204" pitchFamily="34" charset="-122"/>
                <a:ea typeface="微软雅黑" panose="020B0503020204020204" pitchFamily="34" charset="-122"/>
              </a:rPr>
              <a:t>后续字节数 </a:t>
            </a:r>
            <a:r>
              <a:rPr lang="en-US" altLang="zh-CN" sz="1600" b="1" dirty="0">
                <a:solidFill>
                  <a:srgbClr val="CC00CC"/>
                </a:solidFill>
                <a:latin typeface="微软雅黑" panose="020B0503020204020204" pitchFamily="34" charset="-122"/>
                <a:ea typeface="微软雅黑" panose="020B0503020204020204" pitchFamily="34" charset="-122"/>
              </a:rPr>
              <a:t>= 2</a:t>
            </a:r>
            <a:endParaRPr lang="en-US" altLang="zh-CN" sz="1600" b="1" dirty="0">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4341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1338" y="61020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域名的解析</a:t>
            </a:r>
            <a:r>
              <a:rPr lang="zh-CN" altLang="en-US" sz="2000" b="1" dirty="0" smtClean="0">
                <a:solidFill>
                  <a:schemeClr val="bg1"/>
                </a:solidFill>
                <a:latin typeface="微软雅黑" panose="020B0503020204020204" pitchFamily="34" charset="-122"/>
                <a:ea typeface="微软雅黑" panose="020B0503020204020204" pitchFamily="34" charset="-122"/>
              </a:rPr>
              <a:t>过程</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988223"/>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主机向本地域名服务器的查询一般都是采用</a:t>
            </a:r>
            <a:r>
              <a:rPr lang="zh-CN" altLang="en-US" sz="2000" b="1" dirty="0">
                <a:solidFill>
                  <a:srgbClr val="CC00CC"/>
                </a:solidFill>
                <a:latin typeface="微软雅黑" panose="020B0503020204020204" pitchFamily="34" charset="-122"/>
                <a:ea typeface="微软雅黑" panose="020B0503020204020204" pitchFamily="34" charset="-122"/>
              </a:rPr>
              <a:t>递归查询</a:t>
            </a:r>
            <a:r>
              <a:rPr lang="zh-CN" altLang="en-US" sz="2000" b="1" dirty="0">
                <a:latin typeface="微软雅黑" panose="020B0503020204020204" pitchFamily="34" charset="-122"/>
                <a:ea typeface="微软雅黑" panose="020B0503020204020204" pitchFamily="34" charset="-122"/>
              </a:rPr>
              <a:t>。如果主机所询问的本地域名服务器不知道被查询域名的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地址，那么本地域名服务器就以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客户的身份，向其他根域名服务器继续发出查询请求报文。</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本地域名服务器向根域名服务器的查询通常是采用</a:t>
            </a:r>
            <a:r>
              <a:rPr lang="zh-CN" altLang="en-US" sz="2000" b="1" dirty="0">
                <a:solidFill>
                  <a:srgbClr val="CC00CC"/>
                </a:solidFill>
                <a:latin typeface="微软雅黑" panose="020B0503020204020204" pitchFamily="34" charset="-122"/>
                <a:ea typeface="微软雅黑" panose="020B0503020204020204" pitchFamily="34" charset="-122"/>
              </a:rPr>
              <a:t>迭代查询</a:t>
            </a:r>
            <a:r>
              <a:rPr lang="zh-CN" altLang="en-US" sz="2000" b="1" dirty="0">
                <a:latin typeface="微软雅黑" panose="020B0503020204020204" pitchFamily="34" charset="-122"/>
                <a:ea typeface="微软雅黑" panose="020B0503020204020204" pitchFamily="34" charset="-122"/>
              </a:rPr>
              <a:t>。当根域名服务器收到本地域名服务器的迭代查询请求报文时，要么给出所要查询的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地址，要么告诉本地域名服务器：“你下一步应当向哪一个域名服务器进行查询”。然后让本地域名服务器进行后续的查询。</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8723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765727" y="754028"/>
            <a:ext cx="363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smtClean="0">
                <a:solidFill>
                  <a:schemeClr val="bg1"/>
                </a:solidFill>
                <a:latin typeface="微软雅黑" panose="020B0503020204020204" pitchFamily="34" charset="-122"/>
                <a:ea typeface="微软雅黑" panose="020B0503020204020204" pitchFamily="34" charset="-122"/>
              </a:rPr>
              <a:t>V </a:t>
            </a:r>
            <a:r>
              <a:rPr lang="zh-CN" altLang="en-US" sz="2000" b="1" dirty="0">
                <a:solidFill>
                  <a:schemeClr val="bg1"/>
                </a:solidFill>
                <a:latin typeface="微软雅黑" panose="020B0503020204020204" pitchFamily="34" charset="-122"/>
                <a:ea typeface="微软雅黑" panose="020B0503020204020204" pitchFamily="34" charset="-122"/>
              </a:rPr>
              <a:t>字段</a:t>
            </a:r>
            <a:r>
              <a:rPr lang="zh-CN" altLang="en-US" sz="2000" b="1" dirty="0" smtClean="0">
                <a:solidFill>
                  <a:schemeClr val="bg1"/>
                </a:solidFill>
                <a:latin typeface="微软雅黑" panose="020B0503020204020204" pitchFamily="34" charset="-122"/>
                <a:ea typeface="微软雅黑" panose="020B0503020204020204" pitchFamily="34" charset="-122"/>
              </a:rPr>
              <a:t>定义数据的值</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556964" y="1248548"/>
          <a:ext cx="8048775" cy="3052071"/>
        </p:xfrm>
        <a:graphic>
          <a:graphicData uri="http://schemas.openxmlformats.org/drawingml/2006/table">
            <a:tbl>
              <a:tblPr firstRow="1" bandRow="1">
                <a:tableStyleId>{BC89EF96-8CEA-46FF-86C4-4CE0E7609802}</a:tableStyleId>
              </a:tblPr>
              <a:tblGrid>
                <a:gridCol w="2199678"/>
                <a:gridCol w="901836"/>
                <a:gridCol w="4947261"/>
              </a:tblGrid>
              <a:tr h="277461">
                <a:tc>
                  <a:txBody>
                    <a:bodyPr/>
                    <a:lstStyle/>
                    <a:p>
                      <a:pPr marL="0" algn="ctr" defTabSz="914400" rtl="0" eaLnBrk="1" latinLnBrk="0" hangingPunct="0">
                        <a:lnSpc>
                          <a:spcPts val="1800"/>
                        </a:lnSpc>
                        <a:spcAft>
                          <a:spcPts val="0"/>
                        </a:spcAft>
                      </a:pPr>
                      <a:r>
                        <a:rPr lang="zh-CN" sz="1400" b="1" kern="1200" dirty="0">
                          <a:solidFill>
                            <a:schemeClr val="bg1"/>
                          </a:solidFill>
                          <a:effectLst/>
                          <a:latin typeface="微软雅黑" panose="020B0503020204020204" pitchFamily="34" charset="-122"/>
                          <a:ea typeface="微软雅黑" panose="020B0503020204020204" pitchFamily="34" charset="-122"/>
                        </a:rPr>
                        <a:t>类</a:t>
                      </a:r>
                      <a:r>
                        <a:rPr lang="en-US" sz="1400" b="1" kern="1200" dirty="0">
                          <a:solidFill>
                            <a:schemeClr val="bg1"/>
                          </a:solidFill>
                          <a:effectLst/>
                          <a:latin typeface="微软雅黑" panose="020B0503020204020204" pitchFamily="34" charset="-122"/>
                          <a:ea typeface="微软雅黑" panose="020B0503020204020204" pitchFamily="34" charset="-122"/>
                        </a:rPr>
                        <a:t>   </a:t>
                      </a:r>
                      <a:r>
                        <a:rPr lang="zh-CN" sz="1400" b="1" kern="1200" dirty="0">
                          <a:solidFill>
                            <a:schemeClr val="bg1"/>
                          </a:solidFill>
                          <a:effectLst/>
                          <a:latin typeface="微软雅黑" panose="020B0503020204020204" pitchFamily="34" charset="-122"/>
                          <a:ea typeface="微软雅黑" panose="020B0503020204020204" pitchFamily="34" charset="-122"/>
                        </a:rPr>
                        <a:t>型</a:t>
                      </a:r>
                      <a:endParaRPr lang="zh-CN" sz="14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大</a:t>
                      </a:r>
                      <a:r>
                        <a:rPr lang="en-US" sz="1400" b="1" dirty="0">
                          <a:solidFill>
                            <a:schemeClr val="bg1"/>
                          </a:solidFill>
                          <a:effectLst/>
                          <a:latin typeface="微软雅黑" panose="020B0503020204020204" pitchFamily="34" charset="-122"/>
                          <a:ea typeface="微软雅黑" panose="020B0503020204020204" pitchFamily="34" charset="-122"/>
                        </a:rPr>
                        <a:t>  </a:t>
                      </a:r>
                      <a:r>
                        <a:rPr lang="zh-CN" sz="1400" b="1" dirty="0">
                          <a:solidFill>
                            <a:schemeClr val="bg1"/>
                          </a:solidFill>
                          <a:effectLst/>
                          <a:latin typeface="微软雅黑" panose="020B0503020204020204" pitchFamily="34" charset="-122"/>
                          <a:ea typeface="微软雅黑" panose="020B0503020204020204" pitchFamily="34" charset="-122"/>
                        </a:rPr>
                        <a:t>小</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说</a:t>
                      </a:r>
                      <a:r>
                        <a:rPr lang="en-US" sz="1400" b="1" dirty="0">
                          <a:solidFill>
                            <a:schemeClr val="bg1"/>
                          </a:solidFill>
                          <a:effectLst/>
                          <a:latin typeface="微软雅黑" panose="020B0503020204020204" pitchFamily="34" charset="-122"/>
                          <a:ea typeface="微软雅黑" panose="020B0503020204020204" pitchFamily="34" charset="-122"/>
                        </a:rPr>
                        <a:t>           </a:t>
                      </a:r>
                      <a:r>
                        <a:rPr lang="zh-CN" sz="1400" b="1" dirty="0">
                          <a:solidFill>
                            <a:schemeClr val="bg1"/>
                          </a:solidFill>
                          <a:effectLst/>
                          <a:latin typeface="微软雅黑" panose="020B0503020204020204" pitchFamily="34" charset="-122"/>
                          <a:ea typeface="微软雅黑" panose="020B0503020204020204" pitchFamily="34" charset="-122"/>
                        </a:rPr>
                        <a:t>明</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INTEGER</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字节</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smtClean="0">
                          <a:effectLst/>
                          <a:latin typeface="微软雅黑" panose="020B0503020204020204" pitchFamily="34" charset="-122"/>
                          <a:ea typeface="微软雅黑" panose="020B0503020204020204" pitchFamily="34" charset="-122"/>
                        </a:rPr>
                        <a:t>在</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–2</a:t>
                      </a:r>
                      <a:r>
                        <a:rPr lang="en-US" sz="1400" b="1" baseline="30000" dirty="0" smtClean="0">
                          <a:effectLst/>
                          <a:latin typeface="微软雅黑" panose="020B0503020204020204" pitchFamily="34" charset="-122"/>
                          <a:ea typeface="微软雅黑" panose="020B0503020204020204" pitchFamily="34" charset="-122"/>
                        </a:rPr>
                        <a:t>31 </a:t>
                      </a:r>
                      <a:r>
                        <a:rPr lang="zh-CN" sz="1400" b="1" dirty="0" smtClean="0">
                          <a:effectLst/>
                          <a:latin typeface="微软雅黑" panose="020B0503020204020204" pitchFamily="34" charset="-122"/>
                          <a:ea typeface="微软雅黑" panose="020B0503020204020204" pitchFamily="34" charset="-122"/>
                        </a:rPr>
                        <a:t>到</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2</a:t>
                      </a:r>
                      <a:r>
                        <a:rPr lang="en-US" sz="1400" b="1" baseline="30000" dirty="0" smtClean="0">
                          <a:effectLst/>
                          <a:latin typeface="微软雅黑" panose="020B0503020204020204" pitchFamily="34" charset="-122"/>
                          <a:ea typeface="微软雅黑" panose="020B0503020204020204" pitchFamily="34" charset="-122"/>
                        </a:rPr>
                        <a:t>31</a:t>
                      </a:r>
                      <a:r>
                        <a:rPr lang="en-US" sz="1400" b="1" dirty="0" smtClean="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1 </a:t>
                      </a:r>
                      <a:r>
                        <a:rPr lang="zh-CN" sz="1400" b="1" dirty="0" smtClean="0">
                          <a:effectLst/>
                          <a:latin typeface="微软雅黑" panose="020B0503020204020204" pitchFamily="34" charset="-122"/>
                          <a:ea typeface="微软雅黑" panose="020B0503020204020204" pitchFamily="34" charset="-122"/>
                        </a:rPr>
                        <a:t>之间</a:t>
                      </a:r>
                      <a:r>
                        <a:rPr lang="zh-CN" sz="1400" b="1" dirty="0">
                          <a:effectLst/>
                          <a:latin typeface="微软雅黑" panose="020B0503020204020204" pitchFamily="34" charset="-122"/>
                          <a:ea typeface="微软雅黑" panose="020B0503020204020204" pitchFamily="34" charset="-122"/>
                        </a:rPr>
                        <a:t>的整数</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Interger32</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字节</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smtClean="0">
                          <a:effectLst/>
                          <a:latin typeface="微软雅黑" panose="020B0503020204020204" pitchFamily="34" charset="-122"/>
                          <a:ea typeface="微软雅黑" panose="020B0503020204020204" pitchFamily="34" charset="-122"/>
                        </a:rPr>
                        <a:t>和</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INTEGER </a:t>
                      </a:r>
                      <a:r>
                        <a:rPr lang="zh-CN" sz="1400" b="1" dirty="0" smtClean="0">
                          <a:effectLst/>
                          <a:latin typeface="微软雅黑" panose="020B0503020204020204" pitchFamily="34" charset="-122"/>
                          <a:ea typeface="微软雅黑" panose="020B0503020204020204" pitchFamily="34" charset="-122"/>
                        </a:rPr>
                        <a:t>相同</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Unsigned32</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字节</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smtClean="0">
                          <a:effectLst/>
                          <a:latin typeface="微软雅黑" panose="020B0503020204020204" pitchFamily="34" charset="-122"/>
                          <a:ea typeface="微软雅黑" panose="020B0503020204020204" pitchFamily="34" charset="-122"/>
                        </a:rPr>
                        <a:t>在</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0 </a:t>
                      </a:r>
                      <a:r>
                        <a:rPr lang="zh-CN" sz="1400" b="1" dirty="0" smtClean="0">
                          <a:effectLst/>
                          <a:latin typeface="微软雅黑" panose="020B0503020204020204" pitchFamily="34" charset="-122"/>
                          <a:ea typeface="微软雅黑" panose="020B0503020204020204" pitchFamily="34" charset="-122"/>
                        </a:rPr>
                        <a:t>到</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2</a:t>
                      </a:r>
                      <a:r>
                        <a:rPr lang="en-US" sz="1400" b="1" baseline="30000" dirty="0" smtClean="0">
                          <a:effectLst/>
                          <a:latin typeface="微软雅黑" panose="020B0503020204020204" pitchFamily="34" charset="-122"/>
                          <a:ea typeface="微软雅黑" panose="020B0503020204020204" pitchFamily="34" charset="-122"/>
                        </a:rPr>
                        <a:t>32</a:t>
                      </a:r>
                      <a:r>
                        <a:rPr lang="en-US" sz="1400" b="1" dirty="0" smtClean="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1 </a:t>
                      </a:r>
                      <a:r>
                        <a:rPr lang="zh-CN" sz="1400" b="1" dirty="0" smtClean="0">
                          <a:effectLst/>
                          <a:latin typeface="微软雅黑" panose="020B0503020204020204" pitchFamily="34" charset="-122"/>
                          <a:ea typeface="微软雅黑" panose="020B0503020204020204" pitchFamily="34" charset="-122"/>
                        </a:rPr>
                        <a:t>之间</a:t>
                      </a:r>
                      <a:r>
                        <a:rPr lang="zh-CN" sz="1400" b="1" dirty="0">
                          <a:effectLst/>
                          <a:latin typeface="微软雅黑" panose="020B0503020204020204" pitchFamily="34" charset="-122"/>
                          <a:ea typeface="微软雅黑" panose="020B0503020204020204" pitchFamily="34" charset="-122"/>
                        </a:rPr>
                        <a:t>的无符号数</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OCTET STRING</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可变</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不</a:t>
                      </a:r>
                      <a:r>
                        <a:rPr lang="zh-CN" sz="1400" b="1" dirty="0" smtClean="0">
                          <a:effectLst/>
                          <a:latin typeface="微软雅黑" panose="020B0503020204020204" pitchFamily="34" charset="-122"/>
                          <a:ea typeface="微软雅黑" panose="020B0503020204020204" pitchFamily="34" charset="-122"/>
                        </a:rPr>
                        <a:t>超过</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65535 </a:t>
                      </a:r>
                      <a:r>
                        <a:rPr lang="zh-CN" sz="1400" b="1" dirty="0" smtClean="0">
                          <a:effectLst/>
                          <a:latin typeface="微软雅黑" panose="020B0503020204020204" pitchFamily="34" charset="-122"/>
                          <a:ea typeface="微软雅黑" panose="020B0503020204020204" pitchFamily="34" charset="-122"/>
                        </a:rPr>
                        <a:t>字节</a:t>
                      </a:r>
                      <a:r>
                        <a:rPr lang="zh-CN" sz="1400" b="1" dirty="0">
                          <a:effectLst/>
                          <a:latin typeface="微软雅黑" panose="020B0503020204020204" pitchFamily="34" charset="-122"/>
                          <a:ea typeface="微软雅黑" panose="020B0503020204020204" pitchFamily="34" charset="-122"/>
                        </a:rPr>
                        <a:t>长的字节串</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OBJECT IDENTIFIER</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可变</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对象标识符</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err="1">
                          <a:effectLst/>
                          <a:latin typeface="微软雅黑" panose="020B0503020204020204" pitchFamily="34" charset="-122"/>
                          <a:ea typeface="微软雅黑" panose="020B0503020204020204" pitchFamily="34" charset="-122"/>
                        </a:rPr>
                        <a:t>IPAddress</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字节</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smtClean="0">
                          <a:effectLst/>
                          <a:latin typeface="微软雅黑" panose="020B0503020204020204" pitchFamily="34" charset="-122"/>
                          <a:ea typeface="微软雅黑" panose="020B0503020204020204" pitchFamily="34" charset="-122"/>
                        </a:rPr>
                        <a:t>由</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个</a:t>
                      </a:r>
                      <a:r>
                        <a:rPr lang="zh-CN" sz="1400" b="1" dirty="0">
                          <a:effectLst/>
                          <a:latin typeface="微软雅黑" panose="020B0503020204020204" pitchFamily="34" charset="-122"/>
                          <a:ea typeface="微软雅黑" panose="020B0503020204020204" pitchFamily="34" charset="-122"/>
                        </a:rPr>
                        <a:t>整数组成的</a:t>
                      </a:r>
                      <a:r>
                        <a:rPr lang="en-US" sz="1400" b="1" dirty="0">
                          <a:effectLst/>
                          <a:latin typeface="微软雅黑" panose="020B0503020204020204" pitchFamily="34" charset="-122"/>
                          <a:ea typeface="微软雅黑" panose="020B0503020204020204" pitchFamily="34" charset="-122"/>
                        </a:rPr>
                        <a:t>IP</a:t>
                      </a:r>
                      <a:r>
                        <a:rPr lang="zh-CN" sz="1400" b="1" dirty="0">
                          <a:effectLst/>
                          <a:latin typeface="微软雅黑" panose="020B0503020204020204" pitchFamily="34" charset="-122"/>
                          <a:ea typeface="微软雅黑" panose="020B0503020204020204" pitchFamily="34" charset="-122"/>
                        </a:rPr>
                        <a:t>地址</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Counter32</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字节</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可</a:t>
                      </a:r>
                      <a:r>
                        <a:rPr lang="zh-CN" sz="1400" b="1" dirty="0" smtClean="0">
                          <a:effectLst/>
                          <a:latin typeface="微软雅黑" panose="020B0503020204020204" pitchFamily="34" charset="-122"/>
                          <a:ea typeface="微软雅黑" panose="020B0503020204020204" pitchFamily="34" charset="-122"/>
                        </a:rPr>
                        <a:t>从</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0 </a:t>
                      </a:r>
                      <a:r>
                        <a:rPr lang="zh-CN" sz="1400" b="1" dirty="0" smtClean="0">
                          <a:effectLst/>
                          <a:latin typeface="微软雅黑" panose="020B0503020204020204" pitchFamily="34" charset="-122"/>
                          <a:ea typeface="微软雅黑" panose="020B0503020204020204" pitchFamily="34" charset="-122"/>
                        </a:rPr>
                        <a:t>增加到</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2</a:t>
                      </a:r>
                      <a:r>
                        <a:rPr lang="en-US" sz="1400" b="1" baseline="30000" dirty="0" smtClean="0">
                          <a:effectLst/>
                          <a:latin typeface="微软雅黑" panose="020B0503020204020204" pitchFamily="34" charset="-122"/>
                          <a:ea typeface="微软雅黑" panose="020B0503020204020204" pitchFamily="34" charset="-122"/>
                        </a:rPr>
                        <a:t>32 </a:t>
                      </a:r>
                      <a:r>
                        <a:rPr lang="zh-CN" sz="1400" b="1" dirty="0" smtClean="0">
                          <a:effectLst/>
                          <a:latin typeface="微软雅黑" panose="020B0503020204020204" pitchFamily="34" charset="-122"/>
                          <a:ea typeface="微软雅黑" panose="020B0503020204020204" pitchFamily="34" charset="-122"/>
                        </a:rPr>
                        <a:t>的</a:t>
                      </a:r>
                      <a:r>
                        <a:rPr lang="zh-CN" sz="1400" b="1" dirty="0">
                          <a:effectLst/>
                          <a:latin typeface="微软雅黑" panose="020B0503020204020204" pitchFamily="34" charset="-122"/>
                          <a:ea typeface="微软雅黑" panose="020B0503020204020204" pitchFamily="34" charset="-122"/>
                        </a:rPr>
                        <a:t>整数；当它到达最大值时就返回</a:t>
                      </a:r>
                      <a:r>
                        <a:rPr lang="zh-CN" sz="1400" b="1" dirty="0" smtClean="0">
                          <a:effectLst/>
                          <a:latin typeface="微软雅黑" panose="020B0503020204020204" pitchFamily="34" charset="-122"/>
                          <a:ea typeface="微软雅黑" panose="020B0503020204020204" pitchFamily="34" charset="-122"/>
                        </a:rPr>
                        <a:t>到</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0</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err="1">
                          <a:effectLst/>
                          <a:latin typeface="微软雅黑" panose="020B0503020204020204" pitchFamily="34" charset="-122"/>
                          <a:ea typeface="微软雅黑" panose="020B0503020204020204" pitchFamily="34" charset="-122"/>
                        </a:rPr>
                        <a:t>TimeTicks</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字节</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记录时间的计数值，</a:t>
                      </a:r>
                      <a:r>
                        <a:rPr lang="zh-CN" sz="1400" b="1" dirty="0" smtClean="0">
                          <a:effectLst/>
                          <a:latin typeface="微软雅黑" panose="020B0503020204020204" pitchFamily="34" charset="-122"/>
                          <a:ea typeface="微软雅黑" panose="020B0503020204020204" pitchFamily="34" charset="-122"/>
                        </a:rPr>
                        <a:t>以</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1/100 </a:t>
                      </a:r>
                      <a:r>
                        <a:rPr lang="zh-CN" sz="1400" b="1" dirty="0" smtClean="0">
                          <a:effectLst/>
                          <a:latin typeface="微软雅黑" panose="020B0503020204020204" pitchFamily="34" charset="-122"/>
                          <a:ea typeface="微软雅黑" panose="020B0503020204020204" pitchFamily="34" charset="-122"/>
                        </a:rPr>
                        <a:t>秒</a:t>
                      </a:r>
                      <a:r>
                        <a:rPr lang="zh-CN" sz="1400" b="1" dirty="0">
                          <a:effectLst/>
                          <a:latin typeface="微软雅黑" panose="020B0503020204020204" pitchFamily="34" charset="-122"/>
                          <a:ea typeface="微软雅黑" panose="020B0503020204020204" pitchFamily="34" charset="-122"/>
                        </a:rPr>
                        <a:t>为单位</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BITS</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a:effectLst/>
                          <a:latin typeface="微软雅黑" panose="020B0503020204020204" pitchFamily="34" charset="-122"/>
                          <a:ea typeface="微软雅黑" panose="020B0503020204020204" pitchFamily="34" charset="-122"/>
                        </a:rPr>
                        <a:t>—</a:t>
                      </a:r>
                      <a:endParaRPr lang="zh-CN" sz="14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比特串</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a:effectLst/>
                          <a:latin typeface="微软雅黑" panose="020B0503020204020204" pitchFamily="34" charset="-122"/>
                          <a:ea typeface="微软雅黑" panose="020B0503020204020204" pitchFamily="34" charset="-122"/>
                        </a:rPr>
                        <a:t>Opaque</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a:effectLst/>
                          <a:latin typeface="微软雅黑" panose="020B0503020204020204" pitchFamily="34" charset="-122"/>
                          <a:ea typeface="微软雅黑" panose="020B0503020204020204" pitchFamily="34" charset="-122"/>
                        </a:rPr>
                        <a:t>可变</a:t>
                      </a:r>
                      <a:endParaRPr lang="zh-CN" sz="14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anose="020B0503020204020204" pitchFamily="34" charset="-122"/>
                          <a:ea typeface="微软雅黑" panose="020B0503020204020204" pitchFamily="34" charset="-122"/>
                        </a:rPr>
                        <a:t>不解释的串</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bl>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023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727259" y="1217027"/>
            <a:ext cx="3708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a:solidFill>
                  <a:schemeClr val="bg1"/>
                </a:solidFill>
                <a:latin typeface="微软雅黑" panose="020B0503020204020204" pitchFamily="34" charset="-122"/>
                <a:ea typeface="微软雅黑" panose="020B0503020204020204" pitchFamily="34" charset="-122"/>
              </a:rPr>
              <a:t>V </a:t>
            </a:r>
            <a:r>
              <a:rPr lang="zh-CN" altLang="en-US" sz="2000" b="1" dirty="0">
                <a:solidFill>
                  <a:schemeClr val="bg1"/>
                </a:solidFill>
                <a:latin typeface="微软雅黑" panose="020B0503020204020204" pitchFamily="34" charset="-122"/>
                <a:ea typeface="微软雅黑" panose="020B0503020204020204" pitchFamily="34" charset="-122"/>
              </a:rPr>
              <a:t>字段定义数据的</a:t>
            </a:r>
            <a:r>
              <a:rPr lang="zh-CN" altLang="en-US" sz="2000" b="1" dirty="0" smtClean="0">
                <a:solidFill>
                  <a:schemeClr val="bg1"/>
                </a:solidFill>
                <a:latin typeface="微软雅黑" panose="020B0503020204020204" pitchFamily="34" charset="-122"/>
                <a:ea typeface="微软雅黑" panose="020B0503020204020204" pitchFamily="34" charset="-122"/>
              </a:rPr>
              <a:t>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611328"/>
            <a:ext cx="804877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a:t>
            </a:r>
            <a:r>
              <a:rPr lang="en-US" altLang="zh-CN" sz="2000" b="1" dirty="0">
                <a:latin typeface="微软雅黑" panose="020B0503020204020204" pitchFamily="34" charset="-122"/>
                <a:ea typeface="微软雅黑" panose="020B0503020204020204" pitchFamily="34" charset="-122"/>
              </a:rPr>
              <a:t>INTEGER 15</a:t>
            </a:r>
            <a:r>
              <a:rPr lang="zh-CN" altLang="en-US" sz="2000" b="1" dirty="0">
                <a:latin typeface="微软雅黑" panose="020B0503020204020204" pitchFamily="34" charset="-122"/>
                <a:ea typeface="微软雅黑" panose="020B0503020204020204" pitchFamily="34" charset="-122"/>
              </a:rPr>
              <a:t>，其 </a:t>
            </a:r>
            <a:r>
              <a:rPr lang="en-US" altLang="zh-CN" sz="2000" b="1" dirty="0">
                <a:latin typeface="微软雅黑" panose="020B0503020204020204" pitchFamily="34" charset="-122"/>
                <a:ea typeface="微软雅黑" panose="020B0503020204020204" pitchFamily="34" charset="-122"/>
              </a:rPr>
              <a:t>T </a:t>
            </a:r>
            <a:r>
              <a:rPr lang="zh-CN" altLang="en-US" sz="2000" b="1" dirty="0">
                <a:latin typeface="微软雅黑" panose="020B0503020204020204" pitchFamily="34" charset="-122"/>
                <a:ea typeface="微软雅黑" panose="020B0503020204020204" pitchFamily="34" charset="-122"/>
              </a:rPr>
              <a:t>字段是</a:t>
            </a:r>
            <a:r>
              <a:rPr lang="en-US" altLang="zh-CN" sz="2000" b="1" dirty="0">
                <a:latin typeface="微软雅黑" panose="020B0503020204020204" pitchFamily="34" charset="-122"/>
                <a:ea typeface="微软雅黑" panose="020B0503020204020204" pitchFamily="34" charset="-122"/>
              </a:rPr>
              <a:t>02</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INTEGER </a:t>
            </a:r>
            <a:r>
              <a:rPr lang="zh-CN" altLang="en-US" sz="2000" b="1" dirty="0">
                <a:latin typeface="微软雅黑" panose="020B0503020204020204" pitchFamily="34" charset="-122"/>
                <a:ea typeface="微软雅黑" panose="020B0503020204020204" pitchFamily="34" charset="-122"/>
              </a:rPr>
              <a:t>类型要用 </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字节编码。最后得出 </a:t>
            </a:r>
            <a:r>
              <a:rPr lang="en-US" altLang="zh-CN" sz="2000" b="1" dirty="0">
                <a:latin typeface="微软雅黑" panose="020B0503020204020204" pitchFamily="34" charset="-122"/>
                <a:ea typeface="微软雅黑" panose="020B0503020204020204" pitchFamily="34" charset="-122"/>
              </a:rPr>
              <a:t>TLV </a:t>
            </a:r>
            <a:r>
              <a:rPr lang="zh-CN" altLang="en-US" sz="2000" b="1" dirty="0">
                <a:latin typeface="微软雅黑" panose="020B0503020204020204" pitchFamily="34" charset="-122"/>
                <a:ea typeface="微软雅黑" panose="020B0503020204020204" pitchFamily="34" charset="-122"/>
              </a:rPr>
              <a:t>编码为 </a:t>
            </a:r>
            <a:r>
              <a:rPr lang="en-US" altLang="zh-CN" sz="2000" b="1" dirty="0">
                <a:latin typeface="微软雅黑" panose="020B0503020204020204" pitchFamily="34" charset="-122"/>
                <a:ea typeface="微软雅黑" panose="020B0503020204020204" pitchFamily="34" charset="-122"/>
              </a:rPr>
              <a:t>02 04 00 00 00 0F</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56963" y="2655888"/>
            <a:ext cx="8048776" cy="613023"/>
            <a:chOff x="231153" y="2655888"/>
            <a:chExt cx="8048776" cy="812526"/>
          </a:xfrm>
        </p:grpSpPr>
        <p:sp>
          <p:nvSpPr>
            <p:cNvPr id="5" name="Rectangle 38"/>
            <p:cNvSpPr>
              <a:spLocks noChangeArrowheads="1"/>
            </p:cNvSpPr>
            <p:nvPr/>
          </p:nvSpPr>
          <p:spPr bwMode="auto">
            <a:xfrm>
              <a:off x="231153" y="2655888"/>
              <a:ext cx="8048776" cy="812526"/>
            </a:xfrm>
            <a:prstGeom prst="rect">
              <a:avLst/>
            </a:prstGeom>
            <a:solidFill>
              <a:srgbClr val="99FF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031573" y="2655888"/>
              <a:ext cx="1324693" cy="812526"/>
              <a:chOff x="3031573" y="2655888"/>
              <a:chExt cx="1324693" cy="569913"/>
            </a:xfrm>
          </p:grpSpPr>
          <p:sp>
            <p:nvSpPr>
              <p:cNvPr id="6" name="Line 39"/>
              <p:cNvSpPr>
                <a:spLocks noChangeShapeType="1"/>
              </p:cNvSpPr>
              <p:nvPr/>
            </p:nvSpPr>
            <p:spPr bwMode="auto">
              <a:xfrm>
                <a:off x="3031573" y="2655888"/>
                <a:ext cx="0" cy="5699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7" name="Line 40"/>
              <p:cNvSpPr>
                <a:spLocks noChangeShapeType="1"/>
              </p:cNvSpPr>
              <p:nvPr/>
            </p:nvSpPr>
            <p:spPr bwMode="auto">
              <a:xfrm>
                <a:off x="4356266" y="2655888"/>
                <a:ext cx="0" cy="5699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grpSp>
      </p:grpSp>
      <p:sp>
        <p:nvSpPr>
          <p:cNvPr id="9" name="Text Box 56"/>
          <p:cNvSpPr txBox="1">
            <a:spLocks noChangeArrowheads="1"/>
          </p:cNvSpPr>
          <p:nvPr/>
        </p:nvSpPr>
        <p:spPr bwMode="auto">
          <a:xfrm>
            <a:off x="2342702"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anose="020B0503020204020204" pitchFamily="34" charset="-122"/>
                <a:ea typeface="微软雅黑" panose="020B0503020204020204" pitchFamily="34" charset="-122"/>
              </a:rPr>
              <a:t>T</a:t>
            </a:r>
            <a:endParaRPr kumimoji="1" lang="en-US" altLang="zh-CN" sz="1600" b="1" dirty="0">
              <a:latin typeface="微软雅黑" panose="020B0503020204020204" pitchFamily="34" charset="-122"/>
              <a:ea typeface="微软雅黑" panose="020B0503020204020204" pitchFamily="34" charset="-122"/>
            </a:endParaRPr>
          </a:p>
          <a:p>
            <a:pPr algn="ctr"/>
            <a:r>
              <a:rPr kumimoji="1" lang="en-US" altLang="zh-CN" sz="1600" b="1" dirty="0" smtClean="0">
                <a:latin typeface="微软雅黑" panose="020B0503020204020204" pitchFamily="34" charset="-122"/>
                <a:ea typeface="微软雅黑" panose="020B0503020204020204" pitchFamily="34" charset="-122"/>
              </a:rPr>
              <a:t>02</a:t>
            </a:r>
            <a:endParaRPr kumimoji="1" lang="en-US" altLang="zh-CN" sz="1600" b="1" dirty="0">
              <a:latin typeface="微软雅黑" panose="020B0503020204020204" pitchFamily="34" charset="-122"/>
              <a:ea typeface="微软雅黑" panose="020B0503020204020204" pitchFamily="34" charset="-122"/>
            </a:endParaRPr>
          </a:p>
        </p:txBody>
      </p:sp>
      <p:sp>
        <p:nvSpPr>
          <p:cNvPr id="10" name="Text Box 57"/>
          <p:cNvSpPr txBox="1">
            <a:spLocks noChangeArrowheads="1"/>
          </p:cNvSpPr>
          <p:nvPr/>
        </p:nvSpPr>
        <p:spPr bwMode="auto">
          <a:xfrm>
            <a:off x="3821658"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anose="020B0503020204020204" pitchFamily="34" charset="-122"/>
                <a:ea typeface="微软雅黑" panose="020B0503020204020204" pitchFamily="34" charset="-122"/>
              </a:rPr>
              <a:t>L</a:t>
            </a:r>
            <a:endParaRPr kumimoji="1" lang="en-US" altLang="zh-CN" sz="1600" b="1" dirty="0">
              <a:latin typeface="微软雅黑" panose="020B0503020204020204" pitchFamily="34" charset="-122"/>
              <a:ea typeface="微软雅黑" panose="020B0503020204020204" pitchFamily="34" charset="-122"/>
            </a:endParaRPr>
          </a:p>
          <a:p>
            <a:pPr algn="ctr"/>
            <a:r>
              <a:rPr kumimoji="1" lang="en-US" altLang="zh-CN" sz="1600" b="1" dirty="0" smtClean="0">
                <a:latin typeface="微软雅黑" panose="020B0503020204020204" pitchFamily="34" charset="-122"/>
                <a:ea typeface="微软雅黑" panose="020B0503020204020204" pitchFamily="34" charset="-122"/>
              </a:rPr>
              <a:t>04</a:t>
            </a:r>
            <a:endParaRPr kumimoji="1" lang="en-US" altLang="zh-CN" sz="1600" b="1" dirty="0">
              <a:latin typeface="微软雅黑" panose="020B0503020204020204" pitchFamily="34" charset="-122"/>
              <a:ea typeface="微软雅黑" panose="020B0503020204020204" pitchFamily="34" charset="-122"/>
            </a:endParaRPr>
          </a:p>
        </p:txBody>
      </p:sp>
      <p:sp>
        <p:nvSpPr>
          <p:cNvPr id="11" name="Text Box 58"/>
          <p:cNvSpPr txBox="1">
            <a:spLocks noChangeArrowheads="1"/>
          </p:cNvSpPr>
          <p:nvPr/>
        </p:nvSpPr>
        <p:spPr bwMode="auto">
          <a:xfrm>
            <a:off x="5299792" y="2684136"/>
            <a:ext cx="13676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anose="020B0503020204020204" pitchFamily="34" charset="-122"/>
                <a:ea typeface="微软雅黑" panose="020B0503020204020204" pitchFamily="34" charset="-122"/>
              </a:rPr>
              <a:t>V</a:t>
            </a:r>
            <a:endParaRPr kumimoji="1" lang="en-US" altLang="zh-CN" sz="1600" b="1" dirty="0" smtClean="0">
              <a:latin typeface="微软雅黑" panose="020B0503020204020204" pitchFamily="34" charset="-122"/>
              <a:ea typeface="微软雅黑" panose="020B0503020204020204" pitchFamily="34" charset="-122"/>
            </a:endParaRPr>
          </a:p>
          <a:p>
            <a:pPr algn="ctr"/>
            <a:r>
              <a:rPr kumimoji="1" lang="en-US" altLang="zh-CN" sz="1600" b="1" dirty="0" smtClean="0">
                <a:latin typeface="微软雅黑" panose="020B0503020204020204" pitchFamily="34" charset="-122"/>
                <a:ea typeface="微软雅黑" panose="020B0503020204020204" pitchFamily="34" charset="-122"/>
              </a:rPr>
              <a:t>00 00 00 0F</a:t>
            </a:r>
            <a:endParaRPr kumimoji="1" lang="en-US" altLang="zh-CN"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023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727259" y="1217027"/>
            <a:ext cx="3708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a:solidFill>
                  <a:schemeClr val="bg1"/>
                </a:solidFill>
                <a:latin typeface="微软雅黑" panose="020B0503020204020204" pitchFamily="34" charset="-122"/>
                <a:ea typeface="微软雅黑" panose="020B0503020204020204" pitchFamily="34" charset="-122"/>
              </a:rPr>
              <a:t>V </a:t>
            </a:r>
            <a:r>
              <a:rPr lang="zh-CN" altLang="en-US" sz="2000" b="1" dirty="0">
                <a:solidFill>
                  <a:schemeClr val="bg1"/>
                </a:solidFill>
                <a:latin typeface="微软雅黑" panose="020B0503020204020204" pitchFamily="34" charset="-122"/>
                <a:ea typeface="微软雅黑" panose="020B0503020204020204" pitchFamily="34" charset="-122"/>
              </a:rPr>
              <a:t>字段定义数据的</a:t>
            </a:r>
            <a:r>
              <a:rPr lang="zh-CN" altLang="en-US" sz="2000" b="1" dirty="0" smtClean="0">
                <a:solidFill>
                  <a:schemeClr val="bg1"/>
                </a:solidFill>
                <a:latin typeface="微软雅黑" panose="020B0503020204020204" pitchFamily="34" charset="-122"/>
                <a:ea typeface="微软雅黑" panose="020B0503020204020204" pitchFamily="34" charset="-122"/>
              </a:rPr>
              <a:t>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2" y="1611328"/>
            <a:ext cx="8048777"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a:t>
            </a:r>
            <a:r>
              <a:rPr lang="zh-CN" altLang="en-US" sz="2000" b="1" dirty="0" smtClean="0">
                <a:latin typeface="微软雅黑" panose="020B0503020204020204" pitchFamily="34" charset="-122"/>
                <a:ea typeface="微软雅黑" panose="020B0503020204020204" pitchFamily="34" charset="-122"/>
              </a:rPr>
              <a:t>，</a:t>
            </a:r>
            <a:r>
              <a:rPr lang="en-US" altLang="zh-CN" sz="2000" b="1" dirty="0" err="1" smtClean="0">
                <a:latin typeface="微软雅黑" panose="020B0503020204020204" pitchFamily="34" charset="-122"/>
                <a:ea typeface="微软雅黑" panose="020B0503020204020204" pitchFamily="34" charset="-122"/>
              </a:rPr>
              <a:t>IPAddress</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192.1.2.3</a:t>
            </a:r>
            <a:r>
              <a:rPr lang="zh-CN" altLang="en-US" sz="2000" b="1" dirty="0">
                <a:latin typeface="微软雅黑" panose="020B0503020204020204" pitchFamily="34" charset="-122"/>
                <a:ea typeface="微软雅黑" panose="020B0503020204020204" pitchFamily="34" charset="-122"/>
              </a:rPr>
              <a:t>，其 </a:t>
            </a:r>
            <a:r>
              <a:rPr lang="en-US" altLang="zh-CN" sz="2000" b="1" dirty="0">
                <a:latin typeface="微软雅黑" panose="020B0503020204020204" pitchFamily="34" charset="-122"/>
                <a:ea typeface="微软雅黑" panose="020B0503020204020204" pitchFamily="34" charset="-122"/>
              </a:rPr>
              <a:t>T </a:t>
            </a:r>
            <a:r>
              <a:rPr lang="zh-CN" altLang="en-US" sz="2000" b="1" dirty="0">
                <a:latin typeface="微软雅黑" panose="020B0503020204020204" pitchFamily="34" charset="-122"/>
                <a:ea typeface="微软雅黑" panose="020B0503020204020204" pitchFamily="34" charset="-122"/>
              </a:rPr>
              <a:t>字段是 </a:t>
            </a:r>
            <a:r>
              <a:rPr lang="en-US" altLang="zh-CN" sz="2000" b="1" dirty="0">
                <a:latin typeface="微软雅黑" panose="020B0503020204020204" pitchFamily="34" charset="-122"/>
                <a:ea typeface="微软雅黑" panose="020B0503020204020204" pitchFamily="34" charset="-122"/>
              </a:rPr>
              <a:t>40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V </a:t>
            </a:r>
            <a:r>
              <a:rPr lang="zh-CN" altLang="en-US" sz="2000" b="1" dirty="0">
                <a:latin typeface="微软雅黑" panose="020B0503020204020204" pitchFamily="34" charset="-122"/>
                <a:ea typeface="微软雅黑" panose="020B0503020204020204" pitchFamily="34" charset="-122"/>
              </a:rPr>
              <a:t>字段需要 </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字节表示，因此</a:t>
            </a:r>
            <a:r>
              <a:rPr lang="zh-CN" altLang="en-US" sz="2000" b="1" dirty="0" smtClean="0">
                <a:latin typeface="微软雅黑" panose="020B0503020204020204" pitchFamily="34" charset="-122"/>
                <a:ea typeface="微软雅黑" panose="020B0503020204020204" pitchFamily="34" charset="-122"/>
              </a:rPr>
              <a:t>得出 </a:t>
            </a:r>
            <a:r>
              <a:rPr lang="en-US" altLang="zh-CN" sz="2000" b="1" dirty="0">
                <a:latin typeface="微软雅黑" panose="020B0503020204020204" pitchFamily="34" charset="-122"/>
                <a:ea typeface="微软雅黑" panose="020B0503020204020204" pitchFamily="34" charset="-122"/>
              </a:rPr>
              <a:t>TLV </a:t>
            </a:r>
            <a:r>
              <a:rPr lang="zh-CN" altLang="en-US" sz="2000" b="1" dirty="0">
                <a:latin typeface="微软雅黑" panose="020B0503020204020204" pitchFamily="34" charset="-122"/>
                <a:ea typeface="微软雅黑" panose="020B0503020204020204" pitchFamily="34" charset="-122"/>
              </a:rPr>
              <a:t>编码是 </a:t>
            </a:r>
            <a:r>
              <a:rPr lang="en-US" altLang="zh-CN" sz="2000" b="1" dirty="0">
                <a:latin typeface="微软雅黑" panose="020B0503020204020204" pitchFamily="34" charset="-122"/>
                <a:ea typeface="微软雅黑" panose="020B0503020204020204" pitchFamily="34" charset="-122"/>
              </a:rPr>
              <a:t>40 04 C0 01 02 03</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556961" y="2655888"/>
            <a:ext cx="8048777" cy="613023"/>
            <a:chOff x="231151" y="2655888"/>
            <a:chExt cx="8048777" cy="812526"/>
          </a:xfrm>
        </p:grpSpPr>
        <p:sp>
          <p:nvSpPr>
            <p:cNvPr id="11" name="Rectangle 38"/>
            <p:cNvSpPr>
              <a:spLocks noChangeArrowheads="1"/>
            </p:cNvSpPr>
            <p:nvPr/>
          </p:nvSpPr>
          <p:spPr bwMode="auto">
            <a:xfrm>
              <a:off x="231151" y="2655888"/>
              <a:ext cx="8048777" cy="812526"/>
            </a:xfrm>
            <a:prstGeom prst="rect">
              <a:avLst/>
            </a:prstGeom>
            <a:solidFill>
              <a:srgbClr val="99FF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031573" y="2655888"/>
              <a:ext cx="1324693" cy="812526"/>
              <a:chOff x="3031573" y="2655888"/>
              <a:chExt cx="1324693" cy="569913"/>
            </a:xfrm>
          </p:grpSpPr>
          <p:sp>
            <p:nvSpPr>
              <p:cNvPr id="13" name="Line 39"/>
              <p:cNvSpPr>
                <a:spLocks noChangeShapeType="1"/>
              </p:cNvSpPr>
              <p:nvPr/>
            </p:nvSpPr>
            <p:spPr bwMode="auto">
              <a:xfrm>
                <a:off x="3031573" y="2655888"/>
                <a:ext cx="0" cy="5699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14" name="Line 40"/>
              <p:cNvSpPr>
                <a:spLocks noChangeShapeType="1"/>
              </p:cNvSpPr>
              <p:nvPr/>
            </p:nvSpPr>
            <p:spPr bwMode="auto">
              <a:xfrm>
                <a:off x="4356266" y="2655888"/>
                <a:ext cx="0" cy="5699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grpSp>
      </p:grpSp>
      <p:sp>
        <p:nvSpPr>
          <p:cNvPr id="15" name="Text Box 56"/>
          <p:cNvSpPr txBox="1">
            <a:spLocks noChangeArrowheads="1"/>
          </p:cNvSpPr>
          <p:nvPr/>
        </p:nvSpPr>
        <p:spPr bwMode="auto">
          <a:xfrm>
            <a:off x="2342702"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anose="020B0503020204020204" pitchFamily="34" charset="-122"/>
                <a:ea typeface="微软雅黑" panose="020B0503020204020204" pitchFamily="34" charset="-122"/>
              </a:rPr>
              <a:t>T</a:t>
            </a:r>
            <a:endParaRPr kumimoji="1" lang="en-US" altLang="zh-CN" sz="1600" b="1" dirty="0">
              <a:latin typeface="微软雅黑" panose="020B0503020204020204" pitchFamily="34" charset="-122"/>
              <a:ea typeface="微软雅黑" panose="020B0503020204020204" pitchFamily="34" charset="-122"/>
            </a:endParaRPr>
          </a:p>
          <a:p>
            <a:pPr algn="ctr"/>
            <a:r>
              <a:rPr kumimoji="1" lang="en-US" altLang="zh-CN" sz="1600" b="1" dirty="0" smtClean="0">
                <a:latin typeface="微软雅黑" panose="020B0503020204020204" pitchFamily="34" charset="-122"/>
                <a:ea typeface="微软雅黑" panose="020B0503020204020204" pitchFamily="34" charset="-122"/>
              </a:rPr>
              <a:t>40</a:t>
            </a:r>
            <a:endParaRPr kumimoji="1" lang="en-US" altLang="zh-CN" sz="1600" b="1" dirty="0">
              <a:latin typeface="微软雅黑" panose="020B0503020204020204" pitchFamily="34" charset="-122"/>
              <a:ea typeface="微软雅黑" panose="020B0503020204020204" pitchFamily="34" charset="-122"/>
            </a:endParaRPr>
          </a:p>
        </p:txBody>
      </p:sp>
      <p:sp>
        <p:nvSpPr>
          <p:cNvPr id="16" name="Text Box 57"/>
          <p:cNvSpPr txBox="1">
            <a:spLocks noChangeArrowheads="1"/>
          </p:cNvSpPr>
          <p:nvPr/>
        </p:nvSpPr>
        <p:spPr bwMode="auto">
          <a:xfrm>
            <a:off x="3821658"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anose="020B0503020204020204" pitchFamily="34" charset="-122"/>
                <a:ea typeface="微软雅黑" panose="020B0503020204020204" pitchFamily="34" charset="-122"/>
              </a:rPr>
              <a:t>L</a:t>
            </a:r>
            <a:endParaRPr kumimoji="1" lang="en-US" altLang="zh-CN" sz="1600" b="1" dirty="0">
              <a:latin typeface="微软雅黑" panose="020B0503020204020204" pitchFamily="34" charset="-122"/>
              <a:ea typeface="微软雅黑" panose="020B0503020204020204" pitchFamily="34" charset="-122"/>
            </a:endParaRPr>
          </a:p>
          <a:p>
            <a:pPr algn="ctr"/>
            <a:r>
              <a:rPr kumimoji="1" lang="en-US" altLang="zh-CN" sz="1600" b="1" dirty="0" smtClean="0">
                <a:latin typeface="微软雅黑" panose="020B0503020204020204" pitchFamily="34" charset="-122"/>
                <a:ea typeface="微软雅黑" panose="020B0503020204020204" pitchFamily="34" charset="-122"/>
              </a:rPr>
              <a:t>04</a:t>
            </a:r>
            <a:endParaRPr kumimoji="1" lang="en-US" altLang="zh-CN" sz="1600" b="1" dirty="0">
              <a:latin typeface="微软雅黑" panose="020B0503020204020204" pitchFamily="34" charset="-122"/>
              <a:ea typeface="微软雅黑" panose="020B0503020204020204" pitchFamily="34" charset="-122"/>
            </a:endParaRPr>
          </a:p>
        </p:txBody>
      </p:sp>
      <p:sp>
        <p:nvSpPr>
          <p:cNvPr id="17" name="Text Box 58"/>
          <p:cNvSpPr txBox="1">
            <a:spLocks noChangeArrowheads="1"/>
          </p:cNvSpPr>
          <p:nvPr/>
        </p:nvSpPr>
        <p:spPr bwMode="auto">
          <a:xfrm>
            <a:off x="5294181" y="2684136"/>
            <a:ext cx="13789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anose="020B0503020204020204" pitchFamily="34" charset="-122"/>
                <a:ea typeface="微软雅黑" panose="020B0503020204020204" pitchFamily="34" charset="-122"/>
              </a:rPr>
              <a:t>V</a:t>
            </a:r>
            <a:endParaRPr kumimoji="1" lang="en-US" altLang="zh-CN" sz="1600" b="1" dirty="0" smtClean="0">
              <a:latin typeface="微软雅黑" panose="020B0503020204020204" pitchFamily="34" charset="-122"/>
              <a:ea typeface="微软雅黑" panose="020B0503020204020204" pitchFamily="34" charset="-122"/>
            </a:endParaRPr>
          </a:p>
          <a:p>
            <a:pPr algn="ctr"/>
            <a:r>
              <a:rPr kumimoji="1" lang="en-US" altLang="zh-CN" sz="1600" b="1" dirty="0">
                <a:latin typeface="微软雅黑" panose="020B0503020204020204" pitchFamily="34" charset="-122"/>
                <a:ea typeface="微软雅黑" panose="020B0503020204020204" pitchFamily="34" charset="-122"/>
              </a:rPr>
              <a:t>C</a:t>
            </a:r>
            <a:r>
              <a:rPr kumimoji="1" lang="en-US" altLang="zh-CN" sz="1600" b="1" dirty="0" smtClean="0">
                <a:latin typeface="微软雅黑" panose="020B0503020204020204" pitchFamily="34" charset="-122"/>
                <a:ea typeface="微软雅黑" panose="020B0503020204020204" pitchFamily="34" charset="-122"/>
              </a:rPr>
              <a:t>0 01 02 03</a:t>
            </a:r>
            <a:endParaRPr kumimoji="1" lang="en-US" altLang="zh-CN"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56963" y="1634129"/>
            <a:ext cx="8048776" cy="236564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113815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685243" y="1104946"/>
            <a:ext cx="5792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TLV </a:t>
            </a:r>
            <a:r>
              <a:rPr lang="zh-CN" altLang="en-US" sz="2000" b="1" dirty="0">
                <a:solidFill>
                  <a:schemeClr val="bg1"/>
                </a:solidFill>
                <a:latin typeface="微软雅黑" panose="020B0503020204020204" pitchFamily="34" charset="-122"/>
                <a:ea typeface="微软雅黑" panose="020B0503020204020204" pitchFamily="34" charset="-122"/>
              </a:rPr>
              <a:t>中的 </a:t>
            </a:r>
            <a:r>
              <a:rPr lang="en-US" altLang="zh-CN" sz="2000" b="1" dirty="0">
                <a:solidFill>
                  <a:schemeClr val="bg1"/>
                </a:solidFill>
                <a:latin typeface="微软雅黑" panose="020B0503020204020204" pitchFamily="34" charset="-122"/>
                <a:ea typeface="微软雅黑" panose="020B0503020204020204" pitchFamily="34" charset="-122"/>
              </a:rPr>
              <a:t>V </a:t>
            </a:r>
            <a:r>
              <a:rPr lang="zh-CN" altLang="en-US" sz="2000" b="1" dirty="0">
                <a:solidFill>
                  <a:schemeClr val="bg1"/>
                </a:solidFill>
                <a:latin typeface="微软雅黑" panose="020B0503020204020204" pitchFamily="34" charset="-122"/>
                <a:ea typeface="微软雅黑" panose="020B0503020204020204" pitchFamily="34" charset="-122"/>
              </a:rPr>
              <a:t>字段可嵌套其他数据元素</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TLV </a:t>
            </a:r>
            <a:r>
              <a:rPr lang="zh-CN" altLang="en-US" sz="2000" b="1" dirty="0" smtClean="0">
                <a:solidFill>
                  <a:schemeClr val="bg1"/>
                </a:solidFill>
                <a:latin typeface="微软雅黑" panose="020B0503020204020204" pitchFamily="34" charset="-122"/>
                <a:ea typeface="微软雅黑" panose="020B0503020204020204" pitchFamily="34" charset="-122"/>
              </a:rPr>
              <a:t>字段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082567" y="2557218"/>
            <a:ext cx="6663558" cy="925513"/>
            <a:chOff x="1082567" y="2669299"/>
            <a:chExt cx="6663558" cy="925513"/>
          </a:xfrm>
        </p:grpSpPr>
        <p:sp>
          <p:nvSpPr>
            <p:cNvPr id="18" name="Freeform 5"/>
            <p:cNvSpPr/>
            <p:nvPr/>
          </p:nvSpPr>
          <p:spPr bwMode="auto">
            <a:xfrm>
              <a:off x="1088006" y="2669299"/>
              <a:ext cx="6656306" cy="352425"/>
            </a:xfrm>
            <a:custGeom>
              <a:avLst/>
              <a:gdLst>
                <a:gd name="T0" fmla="*/ 0 w 3672"/>
                <a:gd name="T1" fmla="*/ 222 h 222"/>
                <a:gd name="T2" fmla="*/ 2556 w 3672"/>
                <a:gd name="T3" fmla="*/ 0 h 222"/>
                <a:gd name="T4" fmla="*/ 3564 w 3672"/>
                <a:gd name="T5" fmla="*/ 6 h 222"/>
                <a:gd name="T6" fmla="*/ 3672 w 3672"/>
                <a:gd name="T7" fmla="*/ 222 h 222"/>
                <a:gd name="T8" fmla="*/ 0 w 3672"/>
                <a:gd name="T9" fmla="*/ 222 h 222"/>
              </a:gdLst>
              <a:ahLst/>
              <a:cxnLst>
                <a:cxn ang="0">
                  <a:pos x="T0" y="T1"/>
                </a:cxn>
                <a:cxn ang="0">
                  <a:pos x="T2" y="T3"/>
                </a:cxn>
                <a:cxn ang="0">
                  <a:pos x="T4" y="T5"/>
                </a:cxn>
                <a:cxn ang="0">
                  <a:pos x="T6" y="T7"/>
                </a:cxn>
                <a:cxn ang="0">
                  <a:pos x="T8" y="T9"/>
                </a:cxn>
              </a:cxnLst>
              <a:rect l="0" t="0" r="r" b="b"/>
              <a:pathLst>
                <a:path w="3672" h="222">
                  <a:moveTo>
                    <a:pt x="0" y="222"/>
                  </a:moveTo>
                  <a:lnTo>
                    <a:pt x="2556" y="0"/>
                  </a:lnTo>
                  <a:lnTo>
                    <a:pt x="3564" y="6"/>
                  </a:lnTo>
                  <a:lnTo>
                    <a:pt x="3672" y="222"/>
                  </a:lnTo>
                  <a:lnTo>
                    <a:pt x="0" y="222"/>
                  </a:lnTo>
                  <a:close/>
                </a:path>
              </a:pathLst>
            </a:custGeom>
            <a:gradFill rotWithShape="1">
              <a:gsLst>
                <a:gs pos="0">
                  <a:srgbClr val="00CCFF"/>
                </a:gs>
                <a:gs pos="100000">
                  <a:srgbClr val="66FF66"/>
                </a:gs>
              </a:gsLst>
              <a:lin ang="5400000" scaled="1"/>
            </a:gradFill>
            <a:ln>
              <a:noFill/>
            </a:ln>
            <a:effectLst/>
            <a:extLst>
              <a:ext uri="{91240B29-F687-4F45-9708-019B960494DF}">
                <a14:hiddenLine xmlns:a14="http://schemas.microsoft.com/office/drawing/2010/main" w="19050">
                  <a:solidFill>
                    <a:srgbClr val="333399"/>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1102597" y="3024899"/>
              <a:ext cx="6643528" cy="569913"/>
            </a:xfrm>
            <a:prstGeom prst="rect">
              <a:avLst/>
            </a:prstGeom>
            <a:solidFill>
              <a:srgbClr val="0000FF"/>
            </a:solidFill>
            <a:ln w="190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1" name="Text Box 14"/>
            <p:cNvSpPr txBox="1">
              <a:spLocks noChangeArrowheads="1"/>
            </p:cNvSpPr>
            <p:nvPr/>
          </p:nvSpPr>
          <p:spPr bwMode="auto">
            <a:xfrm>
              <a:off x="3912433" y="3162514"/>
              <a:ext cx="8947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en-US" altLang="zh-CN" sz="14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2" name="Text Box 15"/>
            <p:cNvSpPr txBox="1">
              <a:spLocks noChangeArrowheads="1"/>
            </p:cNvSpPr>
            <p:nvPr/>
          </p:nvSpPr>
          <p:spPr bwMode="auto">
            <a:xfrm>
              <a:off x="3008050" y="3162514"/>
              <a:ext cx="2824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3" name="Text Box 16"/>
            <p:cNvSpPr txBox="1">
              <a:spLocks noChangeArrowheads="1"/>
            </p:cNvSpPr>
            <p:nvPr/>
          </p:nvSpPr>
          <p:spPr bwMode="auto">
            <a:xfrm>
              <a:off x="1429427" y="3170338"/>
              <a:ext cx="8258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en-US" altLang="zh-CN" sz="1400" b="1" dirty="0" smtClean="0">
                  <a:solidFill>
                    <a:schemeClr val="bg1"/>
                  </a:solidFill>
                  <a:latin typeface="微软雅黑" panose="020B0503020204020204" pitchFamily="34" charset="-122"/>
                  <a:ea typeface="微软雅黑" panose="020B0503020204020204" pitchFamily="34" charset="-122"/>
                </a:rPr>
                <a:t>      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4" name="Text Box 17"/>
            <p:cNvSpPr txBox="1">
              <a:spLocks noChangeArrowheads="1"/>
            </p:cNvSpPr>
            <p:nvPr/>
          </p:nvSpPr>
          <p:spPr bwMode="auto">
            <a:xfrm>
              <a:off x="6107905" y="3162514"/>
              <a:ext cx="29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5" name="Text Box 18"/>
            <p:cNvSpPr txBox="1">
              <a:spLocks noChangeArrowheads="1"/>
            </p:cNvSpPr>
            <p:nvPr/>
          </p:nvSpPr>
          <p:spPr bwMode="auto">
            <a:xfrm>
              <a:off x="6767630" y="3162514"/>
              <a:ext cx="2824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1" name="Line 93"/>
            <p:cNvSpPr>
              <a:spLocks noChangeShapeType="1"/>
            </p:cNvSpPr>
            <p:nvPr/>
          </p:nvSpPr>
          <p:spPr bwMode="auto">
            <a:xfrm>
              <a:off x="5855665" y="3024899"/>
              <a:ext cx="0" cy="569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2" name="Line 94"/>
            <p:cNvSpPr>
              <a:spLocks noChangeShapeType="1"/>
            </p:cNvSpPr>
            <p:nvPr/>
          </p:nvSpPr>
          <p:spPr bwMode="auto">
            <a:xfrm>
              <a:off x="2928124" y="3024899"/>
              <a:ext cx="0" cy="569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3" name="Line 95"/>
            <p:cNvSpPr>
              <a:spLocks noChangeShapeType="1"/>
            </p:cNvSpPr>
            <p:nvPr/>
          </p:nvSpPr>
          <p:spPr bwMode="auto">
            <a:xfrm>
              <a:off x="3399431" y="3024899"/>
              <a:ext cx="0" cy="569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4" name="Line 96"/>
            <p:cNvSpPr>
              <a:spLocks noChangeShapeType="1"/>
            </p:cNvSpPr>
            <p:nvPr/>
          </p:nvSpPr>
          <p:spPr bwMode="auto">
            <a:xfrm>
              <a:off x="6722145" y="3024899"/>
              <a:ext cx="0" cy="569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7" name="Line 107"/>
            <p:cNvSpPr>
              <a:spLocks noChangeShapeType="1"/>
            </p:cNvSpPr>
            <p:nvPr/>
          </p:nvSpPr>
          <p:spPr bwMode="auto">
            <a:xfrm flipV="1">
              <a:off x="1082567" y="2686761"/>
              <a:ext cx="4644187" cy="3381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8" name="Line 108"/>
            <p:cNvSpPr>
              <a:spLocks noChangeShapeType="1"/>
            </p:cNvSpPr>
            <p:nvPr/>
          </p:nvSpPr>
          <p:spPr bwMode="auto">
            <a:xfrm flipH="1">
              <a:off x="5855665" y="2672474"/>
              <a:ext cx="679563" cy="3524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9" name="Line 109"/>
            <p:cNvSpPr>
              <a:spLocks noChangeShapeType="1"/>
            </p:cNvSpPr>
            <p:nvPr/>
          </p:nvSpPr>
          <p:spPr bwMode="auto">
            <a:xfrm>
              <a:off x="7544913" y="2686761"/>
              <a:ext cx="201212" cy="3381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96"/>
            <p:cNvSpPr>
              <a:spLocks noChangeShapeType="1"/>
            </p:cNvSpPr>
            <p:nvPr/>
          </p:nvSpPr>
          <p:spPr bwMode="auto">
            <a:xfrm>
              <a:off x="7184601" y="3024899"/>
              <a:ext cx="0" cy="569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7284454" y="3162514"/>
              <a:ext cx="3129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808897" y="2017468"/>
            <a:ext cx="3736015" cy="552450"/>
            <a:chOff x="3808897" y="2129549"/>
            <a:chExt cx="3736015" cy="552450"/>
          </a:xfrm>
        </p:grpSpPr>
        <p:sp>
          <p:nvSpPr>
            <p:cNvPr id="20" name="Rectangle 10"/>
            <p:cNvSpPr>
              <a:spLocks noChangeArrowheads="1"/>
            </p:cNvSpPr>
            <p:nvPr/>
          </p:nvSpPr>
          <p:spPr bwMode="auto">
            <a:xfrm>
              <a:off x="3827024" y="2129549"/>
              <a:ext cx="3717888" cy="552450"/>
            </a:xfrm>
            <a:prstGeom prst="rect">
              <a:avLst/>
            </a:prstGeom>
            <a:solidFill>
              <a:srgbClr val="FFFF00"/>
            </a:solidFill>
            <a:ln w="190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6" name="Text Box 20"/>
            <p:cNvSpPr txBox="1">
              <a:spLocks noChangeArrowheads="1"/>
            </p:cNvSpPr>
            <p:nvPr/>
          </p:nvSpPr>
          <p:spPr bwMode="auto">
            <a:xfrm>
              <a:off x="3808897" y="2240779"/>
              <a:ext cx="7729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333399"/>
                  </a:solidFill>
                  <a:latin typeface="微软雅黑" panose="020B0503020204020204" pitchFamily="34" charset="-122"/>
                  <a:ea typeface="微软雅黑" panose="020B0503020204020204" pitchFamily="34" charset="-122"/>
                </a:rPr>
                <a:t>         </a:t>
              </a:r>
              <a:r>
                <a:rPr kumimoji="1" lang="en-US" altLang="zh-CN" sz="1400" b="1" dirty="0" smtClean="0">
                  <a:solidFill>
                    <a:srgbClr val="333399"/>
                  </a:solidFill>
                  <a:latin typeface="微软雅黑" panose="020B0503020204020204" pitchFamily="34" charset="-122"/>
                  <a:ea typeface="微软雅黑" panose="020B0503020204020204" pitchFamily="34" charset="-122"/>
                </a:rPr>
                <a:t>T</a:t>
              </a:r>
              <a:endParaRPr kumimoji="1" lang="en-US" altLang="zh-CN" sz="1400" b="1" dirty="0">
                <a:solidFill>
                  <a:srgbClr val="333399"/>
                </a:solidFill>
                <a:latin typeface="微软雅黑" panose="020B0503020204020204" pitchFamily="34" charset="-122"/>
                <a:ea typeface="微软雅黑" panose="020B0503020204020204" pitchFamily="34" charset="-122"/>
              </a:endParaRPr>
            </a:p>
          </p:txBody>
        </p:sp>
        <p:sp>
          <p:nvSpPr>
            <p:cNvPr id="27" name="Rectangle 21"/>
            <p:cNvSpPr>
              <a:spLocks noChangeArrowheads="1"/>
            </p:cNvSpPr>
            <p:nvPr/>
          </p:nvSpPr>
          <p:spPr bwMode="auto">
            <a:xfrm>
              <a:off x="5732193" y="2142249"/>
              <a:ext cx="1812719" cy="53340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28" name="Text Box 22"/>
            <p:cNvSpPr txBox="1">
              <a:spLocks noChangeArrowheads="1"/>
            </p:cNvSpPr>
            <p:nvPr/>
          </p:nvSpPr>
          <p:spPr bwMode="auto">
            <a:xfrm>
              <a:off x="5222818" y="2240779"/>
              <a:ext cx="388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333399"/>
                  </a:solidFill>
                  <a:latin typeface="微软雅黑" panose="020B0503020204020204" pitchFamily="34" charset="-122"/>
                  <a:ea typeface="微软雅黑" panose="020B0503020204020204" pitchFamily="34" charset="-122"/>
                </a:rPr>
                <a:t>  </a:t>
              </a:r>
              <a:r>
                <a:rPr kumimoji="1" lang="en-US" altLang="zh-CN" sz="1400" b="1" dirty="0" smtClean="0">
                  <a:solidFill>
                    <a:srgbClr val="333399"/>
                  </a:solidFill>
                  <a:latin typeface="微软雅黑" panose="020B0503020204020204" pitchFamily="34" charset="-122"/>
                  <a:ea typeface="微软雅黑" panose="020B0503020204020204" pitchFamily="34" charset="-122"/>
                </a:rPr>
                <a:t>L</a:t>
              </a:r>
              <a:endParaRPr kumimoji="1" lang="en-US" altLang="zh-CN" sz="1400" b="1" dirty="0">
                <a:solidFill>
                  <a:srgbClr val="333399"/>
                </a:solidFill>
                <a:latin typeface="微软雅黑" panose="020B0503020204020204" pitchFamily="34" charset="-122"/>
                <a:ea typeface="微软雅黑" panose="020B0503020204020204" pitchFamily="34" charset="-122"/>
              </a:endParaRPr>
            </a:p>
          </p:txBody>
        </p:sp>
        <p:sp>
          <p:nvSpPr>
            <p:cNvPr id="29" name="Text Box 23"/>
            <p:cNvSpPr txBox="1">
              <a:spLocks noChangeArrowheads="1"/>
            </p:cNvSpPr>
            <p:nvPr/>
          </p:nvSpPr>
          <p:spPr bwMode="auto">
            <a:xfrm>
              <a:off x="5730380" y="2220036"/>
              <a:ext cx="16949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smtClean="0">
                  <a:solidFill>
                    <a:schemeClr val="bg1"/>
                  </a:solidFill>
                  <a:latin typeface="微软雅黑" panose="020B0503020204020204" pitchFamily="34" charset="-122"/>
                  <a:ea typeface="微软雅黑" panose="020B0503020204020204" pitchFamily="34" charset="-122"/>
                </a:rPr>
                <a:t>  name       value</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0" name="Line 90"/>
            <p:cNvSpPr>
              <a:spLocks noChangeShapeType="1"/>
            </p:cNvSpPr>
            <p:nvPr/>
          </p:nvSpPr>
          <p:spPr bwMode="auto">
            <a:xfrm>
              <a:off x="5222818" y="2129549"/>
              <a:ext cx="0" cy="552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5" name="Line 105"/>
            <p:cNvSpPr>
              <a:spLocks noChangeShapeType="1"/>
            </p:cNvSpPr>
            <p:nvPr/>
          </p:nvSpPr>
          <p:spPr bwMode="auto">
            <a:xfrm>
              <a:off x="5726754" y="2129549"/>
              <a:ext cx="0" cy="552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6" name="Line 106"/>
            <p:cNvSpPr>
              <a:spLocks noChangeShapeType="1"/>
            </p:cNvSpPr>
            <p:nvPr/>
          </p:nvSpPr>
          <p:spPr bwMode="auto">
            <a:xfrm>
              <a:off x="6535227" y="2129549"/>
              <a:ext cx="0" cy="552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6554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887087" y="1123274"/>
            <a:ext cx="3369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6.7.3  </a:t>
            </a:r>
            <a:r>
              <a:rPr lang="zh-CN" altLang="en-US" sz="2400" b="1" dirty="0">
                <a:solidFill>
                  <a:schemeClr val="bg1"/>
                </a:solidFill>
                <a:latin typeface="微软雅黑" panose="020B0503020204020204" pitchFamily="34" charset="-122"/>
                <a:ea typeface="微软雅黑" panose="020B0503020204020204" pitchFamily="34" charset="-122"/>
              </a:rPr>
              <a:t>管理信息库 </a:t>
            </a:r>
            <a:r>
              <a:rPr lang="en-US" altLang="zh-CN" sz="2400" b="1" dirty="0">
                <a:solidFill>
                  <a:schemeClr val="bg1"/>
                </a:solidFill>
                <a:latin typeface="微软雅黑" panose="020B0503020204020204" pitchFamily="34" charset="-122"/>
                <a:ea typeface="微软雅黑" panose="020B0503020204020204" pitchFamily="34" charset="-122"/>
              </a:rPr>
              <a:t>MIB</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55976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被管对象必须维持可供管理程序读写的若干控制和状态信息</a:t>
            </a:r>
            <a:r>
              <a:rPr lang="zh-CN" altLang="en-US" sz="2000" b="1" dirty="0" smtClean="0">
                <a:latin typeface="微软雅黑" panose="020B0503020204020204" pitchFamily="34" charset="-122"/>
                <a:ea typeface="微软雅黑" panose="020B0503020204020204" pitchFamily="34" charset="-122"/>
              </a:rPr>
              <a:t>。这些</a:t>
            </a:r>
            <a:r>
              <a:rPr lang="zh-CN" altLang="en-US" sz="2000" b="1" dirty="0">
                <a:latin typeface="微软雅黑" panose="020B0503020204020204" pitchFamily="34" charset="-122"/>
                <a:ea typeface="微软雅黑" panose="020B0503020204020204" pitchFamily="34" charset="-122"/>
              </a:rPr>
              <a:t>信息总称为</a:t>
            </a:r>
            <a:r>
              <a:rPr lang="zh-CN" altLang="en-US" sz="2000" b="1" dirty="0">
                <a:solidFill>
                  <a:srgbClr val="0000FF"/>
                </a:solidFill>
                <a:latin typeface="微软雅黑" panose="020B0503020204020204" pitchFamily="34" charset="-122"/>
                <a:ea typeface="微软雅黑" panose="020B0503020204020204" pitchFamily="34" charset="-122"/>
              </a:rPr>
              <a:t>管理信息库  </a:t>
            </a:r>
            <a:r>
              <a:rPr lang="en-US" altLang="zh-CN" sz="2000" b="1" dirty="0">
                <a:latin typeface="微软雅黑" panose="020B0503020204020204" pitchFamily="34" charset="-122"/>
                <a:ea typeface="微软雅黑" panose="020B0503020204020204" pitchFamily="34" charset="-122"/>
              </a:rPr>
              <a:t>MIB (Management Information Base) </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管理程序使用 </a:t>
            </a:r>
            <a:r>
              <a:rPr lang="en-US" altLang="zh-CN" sz="2000" b="1" dirty="0">
                <a:latin typeface="微软雅黑" panose="020B0503020204020204" pitchFamily="34" charset="-122"/>
                <a:ea typeface="微软雅黑" panose="020B0503020204020204" pitchFamily="34" charset="-122"/>
              </a:rPr>
              <a:t>MIB </a:t>
            </a:r>
            <a:r>
              <a:rPr lang="zh-CN" altLang="en-US" sz="2000" b="1" dirty="0">
                <a:latin typeface="微软雅黑" panose="020B0503020204020204" pitchFamily="34" charset="-122"/>
                <a:ea typeface="微软雅黑" panose="020B0503020204020204" pitchFamily="34" charset="-122"/>
              </a:rPr>
              <a:t>中这些信息的</a:t>
            </a:r>
            <a:r>
              <a:rPr lang="zh-CN" altLang="en-US" sz="2000" b="1" dirty="0">
                <a:solidFill>
                  <a:srgbClr val="0000FF"/>
                </a:solidFill>
                <a:latin typeface="微软雅黑" panose="020B0503020204020204" pitchFamily="34" charset="-122"/>
                <a:ea typeface="微软雅黑" panose="020B0503020204020204" pitchFamily="34" charset="-122"/>
              </a:rPr>
              <a:t>值</a:t>
            </a:r>
            <a:r>
              <a:rPr lang="zh-CN" altLang="en-US" sz="2000" b="1" dirty="0">
                <a:latin typeface="微软雅黑" panose="020B0503020204020204" pitchFamily="34" charset="-122"/>
                <a:ea typeface="微软雅黑" panose="020B0503020204020204" pitchFamily="34" charset="-122"/>
              </a:rPr>
              <a:t>对网络进行管理（如读取或重新设置这些值）</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只有</a:t>
            </a:r>
            <a:r>
              <a:rPr lang="zh-CN" altLang="en-US" sz="2000" b="1" dirty="0" smtClean="0">
                <a:latin typeface="微软雅黑" panose="020B0503020204020204" pitchFamily="34" charset="-122"/>
                <a:ea typeface="微软雅黑" panose="020B0503020204020204" pitchFamily="34" charset="-122"/>
              </a:rPr>
              <a:t>在 </a:t>
            </a:r>
            <a:r>
              <a:rPr lang="en-US" altLang="zh-CN" sz="2000" b="1" dirty="0" smtClean="0">
                <a:latin typeface="微软雅黑" panose="020B0503020204020204" pitchFamily="34" charset="-122"/>
                <a:ea typeface="微软雅黑" panose="020B0503020204020204" pitchFamily="34" charset="-122"/>
              </a:rPr>
              <a:t>MIB </a:t>
            </a:r>
            <a:r>
              <a:rPr lang="zh-CN" altLang="en-US" sz="2000" b="1" dirty="0" smtClean="0">
                <a:latin typeface="微软雅黑" panose="020B0503020204020204" pitchFamily="34" charset="-122"/>
                <a:ea typeface="微软雅黑" panose="020B0503020204020204" pitchFamily="34" charset="-122"/>
              </a:rPr>
              <a:t>中</a:t>
            </a:r>
            <a:r>
              <a:rPr lang="zh-CN" altLang="en-US" sz="2000" b="1" dirty="0">
                <a:latin typeface="微软雅黑" panose="020B0503020204020204" pitchFamily="34" charset="-122"/>
                <a:ea typeface="微软雅黑" panose="020B0503020204020204" pitchFamily="34" charset="-122"/>
              </a:rPr>
              <a:t>的对象</a:t>
            </a:r>
            <a:r>
              <a:rPr lang="zh-CN" altLang="en-US" sz="2000" b="1" dirty="0" smtClean="0">
                <a:latin typeface="微软雅黑" panose="020B0503020204020204" pitchFamily="34" charset="-122"/>
                <a:ea typeface="微软雅黑" panose="020B0503020204020204" pitchFamily="34" charset="-122"/>
              </a:rPr>
              <a:t>才是 </a:t>
            </a:r>
            <a:r>
              <a:rPr lang="en-US" altLang="zh-CN" sz="2000" b="1" dirty="0" smtClean="0">
                <a:latin typeface="微软雅黑" panose="020B0503020204020204" pitchFamily="34" charset="-122"/>
                <a:ea typeface="微软雅黑" panose="020B0503020204020204" pitchFamily="34" charset="-122"/>
              </a:rPr>
              <a:t>SNMP </a:t>
            </a:r>
            <a:r>
              <a:rPr lang="zh-CN" altLang="en-US" sz="2000" b="1" dirty="0" smtClean="0">
                <a:latin typeface="微软雅黑" panose="020B0503020204020204" pitchFamily="34" charset="-122"/>
                <a:ea typeface="微软雅黑" panose="020B0503020204020204" pitchFamily="34" charset="-122"/>
              </a:rPr>
              <a:t>所</a:t>
            </a:r>
            <a:r>
              <a:rPr lang="zh-CN" altLang="en-US" sz="2000" b="1" dirty="0">
                <a:latin typeface="微软雅黑" panose="020B0503020204020204" pitchFamily="34" charset="-122"/>
                <a:ea typeface="微软雅黑" panose="020B0503020204020204" pitchFamily="34" charset="-122"/>
              </a:rPr>
              <a:t>能够管理</a:t>
            </a:r>
            <a:r>
              <a:rPr lang="zh-CN" altLang="en-US" sz="2000" b="1" dirty="0" smtClean="0">
                <a:latin typeface="微软雅黑" panose="020B0503020204020204" pitchFamily="34" charset="-122"/>
                <a:ea typeface="微软雅黑" panose="020B0503020204020204" pitchFamily="34" charset="-122"/>
              </a:rPr>
              <a:t>的。</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SMI </a:t>
            </a:r>
            <a:r>
              <a:rPr lang="zh-CN" altLang="en-US" sz="2000" b="1" dirty="0">
                <a:solidFill>
                  <a:schemeClr val="bg1"/>
                </a:solidFill>
                <a:latin typeface="微软雅黑" panose="020B0503020204020204" pitchFamily="34" charset="-122"/>
                <a:ea typeface="微软雅黑" panose="020B0503020204020204" pitchFamily="34" charset="-122"/>
              </a:rPr>
              <a:t>规定所有被管对象必须在命名树</a:t>
            </a:r>
            <a:r>
              <a:rPr lang="zh-CN" altLang="en-US" sz="2000" b="1" dirty="0" smtClean="0">
                <a:solidFill>
                  <a:schemeClr val="bg1"/>
                </a:solidFill>
                <a:latin typeface="微软雅黑" panose="020B0503020204020204" pitchFamily="34" charset="-122"/>
                <a:ea typeface="微软雅黑" panose="020B0503020204020204" pitchFamily="34" charset="-122"/>
              </a:rPr>
              <a:t>上</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tx1"/>
                  </a:solidFill>
                  <a:latin typeface="微软雅黑" panose="020B0503020204020204" pitchFamily="34" charset="-122"/>
                  <a:ea typeface="微软雅黑" panose="020B0503020204020204" pitchFamily="34" charset="-122"/>
                </a:rPr>
                <a:t>根</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iso</a:t>
              </a:r>
              <a:r>
                <a:rPr kumimoji="1" lang="en-US" altLang="zh-CN" sz="1000" b="1" dirty="0">
                  <a:solidFill>
                    <a:schemeClr val="tx1"/>
                  </a:solidFill>
                  <a:latin typeface="微软雅黑" panose="020B0503020204020204" pitchFamily="34" charset="-122"/>
                  <a:ea typeface="微软雅黑" panose="020B0503020204020204" pitchFamily="34" charset="-122"/>
                </a:rPr>
                <a:t> (1)</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itu-t (0)</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iso/itu-t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dod (6)</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internet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 (iso.org.dod.internet)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mgmt (2)</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mib-2 (1)           </a:t>
              </a:r>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 (iso.org.dod.internet.mgmt.mib-2)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org (3)</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system(1)</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interface(2)</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at(3)</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ip(4)</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icmp(5)</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tcp(6)</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udp(7)</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egp(8)</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rPr>
                <a:t>…</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rPr>
                <a:t>…</a:t>
              </a:r>
              <a:endParaRPr kumimoji="1" lang="en-US" altLang="zh-CN" sz="1000" b="1">
                <a:solidFill>
                  <a:schemeClr val="tx1"/>
                </a:solidFill>
                <a:latin typeface="微软雅黑" panose="020B0503020204020204" pitchFamily="34" charset="-122"/>
                <a:ea typeface="微软雅黑" panose="020B0503020204020204" pitchFamily="34" charset="-122"/>
              </a:endParaRP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anose="020B0503020204020204" pitchFamily="34" charset="-122"/>
                <a:ea typeface="微软雅黑" panose="020B0503020204020204"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err="1">
                  <a:solidFill>
                    <a:schemeClr val="tx1"/>
                  </a:solidFill>
                  <a:latin typeface="微软雅黑" panose="020B0503020204020204" pitchFamily="34" charset="-122"/>
                  <a:ea typeface="微软雅黑" panose="020B0503020204020204" pitchFamily="34" charset="-122"/>
                </a:rPr>
                <a:t>ipInReceives</a:t>
              </a:r>
              <a:r>
                <a:rPr kumimoji="1" lang="en-US" altLang="zh-CN" sz="1000" b="1" dirty="0">
                  <a:solidFill>
                    <a:schemeClr val="tx1"/>
                  </a:solidFill>
                  <a:latin typeface="微软雅黑" panose="020B0503020204020204" pitchFamily="34" charset="-122"/>
                  <a:ea typeface="微软雅黑" panose="020B0503020204020204" pitchFamily="34" charset="-122"/>
                </a:rPr>
                <a:t>(3) </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ln>
            <a:effectLst/>
          </p:spPr>
          <p:txBody>
            <a:bodyPr wrap="none" anchor="ctr"/>
            <a:lstStyle/>
            <a:p>
              <a:pPr eaLnBrk="1" hangingPunct="1"/>
              <a:endParaRPr lang="zh-CN" altLang="en-US" sz="1000" b="1">
                <a:latin typeface="微软雅黑" panose="020B0503020204020204" pitchFamily="34" charset="-122"/>
                <a:ea typeface="微软雅黑" panose="020B0503020204020204"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rPr>
                <a:t>1.3.6.1.2.1.4.3</a:t>
              </a:r>
              <a:endParaRPr kumimoji="1" lang="en-US" altLang="zh-CN" sz="1000" b="1" dirty="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panose="020B0604020202020204" pitchFamily="34" charset="0"/>
                  <a:ea typeface="黑体" panose="02010609060101010101" pitchFamily="49"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rPr>
                <a:t>(iso.org.dod.internet.mgmt.mib-2.ip.ipinreceives)</a:t>
              </a:r>
              <a:endParaRPr kumimoji="1" lang="en-US" altLang="zh-CN" sz="1000" b="1">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anose="020B0503020204020204" pitchFamily="34" charset="-122"/>
                <a:ea typeface="微软雅黑" panose="020B0503020204020204" pitchFamily="34" charset="-122"/>
              </a:endParaRPr>
            </a:p>
          </p:txBody>
        </p:sp>
      </p:grpSp>
      <p:sp>
        <p:nvSpPr>
          <p:cNvPr id="87" name="矩形 86"/>
          <p:cNvSpPr/>
          <p:nvPr/>
        </p:nvSpPr>
        <p:spPr>
          <a:xfrm>
            <a:off x="1103588" y="2332485"/>
            <a:ext cx="7020910" cy="177768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704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488476" y="823835"/>
            <a:ext cx="4185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节点 </a:t>
            </a:r>
            <a:r>
              <a:rPr lang="en-US" altLang="zh-CN" sz="2000" b="1" dirty="0">
                <a:solidFill>
                  <a:schemeClr val="bg1"/>
                </a:solidFill>
                <a:latin typeface="微软雅黑" panose="020B0503020204020204" pitchFamily="34" charset="-122"/>
                <a:ea typeface="微软雅黑" panose="020B0503020204020204" pitchFamily="34" charset="-122"/>
              </a:rPr>
              <a:t>mib-2 </a:t>
            </a:r>
            <a:r>
              <a:rPr lang="zh-CN" altLang="en-US" sz="2000" b="1" dirty="0">
                <a:solidFill>
                  <a:schemeClr val="bg1"/>
                </a:solidFill>
                <a:latin typeface="微软雅黑" panose="020B0503020204020204" pitchFamily="34" charset="-122"/>
                <a:ea typeface="微软雅黑" panose="020B0503020204020204" pitchFamily="34" charset="-122"/>
              </a:rPr>
              <a:t>所包含的信息类别举例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4" name="内容占位符 6"/>
          <p:cNvGraphicFramePr/>
          <p:nvPr/>
        </p:nvGraphicFramePr>
        <p:xfrm>
          <a:off x="556964" y="1347625"/>
          <a:ext cx="8048776" cy="2819906"/>
        </p:xfrm>
        <a:graphic>
          <a:graphicData uri="http://schemas.openxmlformats.org/drawingml/2006/table">
            <a:tbl>
              <a:tblPr/>
              <a:tblGrid>
                <a:gridCol w="2465810"/>
                <a:gridCol w="1395741"/>
                <a:gridCol w="4187225"/>
              </a:tblGrid>
              <a:tr h="369799">
                <a:tc>
                  <a:txBody>
                    <a:bodyPr/>
                    <a:lstStyle/>
                    <a:p>
                      <a:pPr algn="ctr" hangingPunct="0">
                        <a:lnSpc>
                          <a:spcPct val="100000"/>
                        </a:lnSpc>
                        <a:spcAft>
                          <a:spcPts val="0"/>
                        </a:spcAft>
                      </a:pPr>
                      <a:r>
                        <a:rPr lang="zh-CN" sz="1600" b="1" dirty="0">
                          <a:solidFill>
                            <a:schemeClr val="bg1"/>
                          </a:solidFill>
                          <a:effectLst/>
                          <a:latin typeface="微软雅黑" panose="020B0503020204020204" pitchFamily="34" charset="-122"/>
                          <a:ea typeface="微软雅黑" panose="020B0503020204020204" pitchFamily="34" charset="-122"/>
                        </a:rPr>
                        <a:t>类</a:t>
                      </a:r>
                      <a:r>
                        <a:rPr lang="en-US" sz="1600" b="1" dirty="0">
                          <a:solidFill>
                            <a:schemeClr val="bg1"/>
                          </a:solidFill>
                          <a:effectLst/>
                          <a:latin typeface="微软雅黑" panose="020B0503020204020204" pitchFamily="34" charset="-122"/>
                          <a:ea typeface="微软雅黑" panose="020B0503020204020204" pitchFamily="34" charset="-122"/>
                        </a:rPr>
                        <a:t>   </a:t>
                      </a:r>
                      <a:r>
                        <a:rPr lang="zh-CN" sz="1600" b="1" dirty="0">
                          <a:solidFill>
                            <a:schemeClr val="bg1"/>
                          </a:solidFill>
                          <a:effectLst/>
                          <a:latin typeface="微软雅黑" panose="020B0503020204020204" pitchFamily="34" charset="-122"/>
                          <a:ea typeface="微软雅黑" panose="020B0503020204020204" pitchFamily="34" charset="-122"/>
                        </a:rPr>
                        <a:t>别</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600" b="1" dirty="0">
                          <a:solidFill>
                            <a:schemeClr val="bg1"/>
                          </a:solidFill>
                          <a:effectLst/>
                          <a:latin typeface="微软雅黑" panose="020B0503020204020204" pitchFamily="34" charset="-122"/>
                          <a:ea typeface="微软雅黑" panose="020B0503020204020204" pitchFamily="34" charset="-122"/>
                        </a:rPr>
                        <a:t>标</a:t>
                      </a:r>
                      <a:r>
                        <a:rPr lang="en-US" sz="1600" b="1" dirty="0">
                          <a:solidFill>
                            <a:schemeClr val="bg1"/>
                          </a:solidFill>
                          <a:effectLst/>
                          <a:latin typeface="微软雅黑" panose="020B0503020204020204" pitchFamily="34" charset="-122"/>
                          <a:ea typeface="微软雅黑" panose="020B0503020204020204" pitchFamily="34" charset="-122"/>
                        </a:rPr>
                        <a:t>  </a:t>
                      </a:r>
                      <a:r>
                        <a:rPr lang="zh-CN" sz="1600" b="1" dirty="0">
                          <a:solidFill>
                            <a:schemeClr val="bg1"/>
                          </a:solidFill>
                          <a:effectLst/>
                          <a:latin typeface="微软雅黑" panose="020B0503020204020204" pitchFamily="34" charset="-122"/>
                          <a:ea typeface="微软雅黑" panose="020B0503020204020204" pitchFamily="34" charset="-122"/>
                        </a:rPr>
                        <a:t>号</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600" b="1" dirty="0" smtClean="0">
                          <a:solidFill>
                            <a:schemeClr val="bg1"/>
                          </a:solidFill>
                          <a:effectLst/>
                          <a:latin typeface="微软雅黑" panose="020B0503020204020204" pitchFamily="34" charset="-122"/>
                          <a:ea typeface="微软雅黑" panose="020B0503020204020204" pitchFamily="34" charset="-122"/>
                        </a:rPr>
                        <a:t>所包含的信息</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r>
              <a:tr h="295839">
                <a:tc>
                  <a:txBody>
                    <a:bodyPr/>
                    <a:lstStyle/>
                    <a:p>
                      <a:pPr algn="just" hangingPunct="0">
                        <a:lnSpc>
                          <a:spcPct val="100000"/>
                        </a:lnSpc>
                        <a:spcAft>
                          <a:spcPts val="0"/>
                        </a:spcAft>
                      </a:pPr>
                      <a:r>
                        <a:rPr lang="en-US" sz="1600" b="1" dirty="0">
                          <a:effectLst/>
                          <a:latin typeface="微软雅黑" panose="020B0503020204020204" pitchFamily="34" charset="-122"/>
                          <a:ea typeface="微软雅黑" panose="020B0503020204020204" pitchFamily="34" charset="-122"/>
                        </a:rPr>
                        <a:t>system</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tabLst>
                          <a:tab pos="2637155" algn="ctr"/>
                          <a:tab pos="5274310" algn="r"/>
                          <a:tab pos="266700" algn="l"/>
                        </a:tabLst>
                      </a:pPr>
                      <a:r>
                        <a:rPr lang="en-US" sz="1600" b="1">
                          <a:effectLst/>
                          <a:latin typeface="微软雅黑" panose="020B0503020204020204" pitchFamily="34" charset="-122"/>
                          <a:ea typeface="微软雅黑" panose="020B0503020204020204" pitchFamily="34" charset="-122"/>
                        </a:rPr>
                        <a:t>(1)</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zh-CN" sz="1600" b="1">
                          <a:effectLst/>
                          <a:latin typeface="微软雅黑" panose="020B0503020204020204" pitchFamily="34" charset="-122"/>
                          <a:ea typeface="微软雅黑" panose="020B0503020204020204" pitchFamily="34" charset="-122"/>
                        </a:rPr>
                        <a:t>主机或路由器的操作系统</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a:effectLst/>
                          <a:latin typeface="微软雅黑" panose="020B0503020204020204" pitchFamily="34" charset="-122"/>
                          <a:ea typeface="微软雅黑" panose="020B0503020204020204" pitchFamily="34" charset="-122"/>
                        </a:rPr>
                        <a:t>interfaces</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anose="020B0503020204020204" pitchFamily="34" charset="-122"/>
                          <a:ea typeface="微软雅黑" panose="020B0503020204020204" pitchFamily="34" charset="-122"/>
                        </a:rPr>
                        <a:t>(2)</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zh-CN" sz="1600" b="1" dirty="0">
                          <a:effectLst/>
                          <a:latin typeface="微软雅黑" panose="020B0503020204020204" pitchFamily="34" charset="-122"/>
                          <a:ea typeface="微软雅黑" panose="020B0503020204020204" pitchFamily="34" charset="-122"/>
                        </a:rPr>
                        <a:t>各种网络接口</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79234">
                <a:tc>
                  <a:txBody>
                    <a:bodyPr/>
                    <a:lstStyle/>
                    <a:p>
                      <a:pPr algn="just"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address translation</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(3)</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zh-CN" sz="1600" b="1" dirty="0">
                          <a:effectLst/>
                          <a:latin typeface="微软雅黑" panose="020B0503020204020204" pitchFamily="34" charset="-122"/>
                          <a:ea typeface="微软雅黑" panose="020B0503020204020204" pitchFamily="34" charset="-122"/>
                        </a:rPr>
                        <a:t>地址转换（例如，</a:t>
                      </a:r>
                      <a:r>
                        <a:rPr lang="en-US" sz="1600" b="1" dirty="0" smtClean="0">
                          <a:effectLst/>
                          <a:latin typeface="微软雅黑" panose="020B0503020204020204" pitchFamily="34" charset="-122"/>
                          <a:ea typeface="微软雅黑" panose="020B0503020204020204" pitchFamily="34" charset="-122"/>
                        </a:rPr>
                        <a:t>ARP </a:t>
                      </a:r>
                      <a:r>
                        <a:rPr lang="zh-CN" sz="1600" b="1" dirty="0" smtClean="0">
                          <a:effectLst/>
                          <a:latin typeface="微软雅黑" panose="020B0503020204020204" pitchFamily="34" charset="-122"/>
                          <a:ea typeface="微软雅黑" panose="020B0503020204020204" pitchFamily="34" charset="-122"/>
                        </a:rPr>
                        <a:t>映射</a:t>
                      </a:r>
                      <a:r>
                        <a:rPr lang="zh-CN" sz="1600" b="1" dirty="0">
                          <a:effectLst/>
                          <a:latin typeface="微软雅黑" panose="020B0503020204020204" pitchFamily="34" charset="-122"/>
                          <a:ea typeface="微软雅黑" panose="020B0503020204020204" pitchFamily="34" charset="-122"/>
                        </a:rPr>
                        <a:t>）</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err="1">
                          <a:effectLst/>
                          <a:latin typeface="微软雅黑" panose="020B0503020204020204" pitchFamily="34" charset="-122"/>
                          <a:ea typeface="微软雅黑" panose="020B0503020204020204" pitchFamily="34" charset="-122"/>
                        </a:rPr>
                        <a:t>ip</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(4)</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smtClean="0">
                          <a:effectLst/>
                          <a:latin typeface="微软雅黑" panose="020B0503020204020204" pitchFamily="34" charset="-122"/>
                          <a:ea typeface="微软雅黑" panose="020B0503020204020204" pitchFamily="34" charset="-122"/>
                        </a:rPr>
                        <a:t>IP </a:t>
                      </a:r>
                      <a:r>
                        <a:rPr lang="zh-CN" sz="1600" b="1" dirty="0" smtClean="0">
                          <a:effectLst/>
                          <a:latin typeface="微软雅黑" panose="020B0503020204020204" pitchFamily="34" charset="-122"/>
                          <a:ea typeface="微软雅黑" panose="020B0503020204020204" pitchFamily="34" charset="-122"/>
                        </a:rPr>
                        <a:t>软件</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95839">
                <a:tc>
                  <a:txBody>
                    <a:bodyPr/>
                    <a:lstStyle/>
                    <a:p>
                      <a:pPr algn="just"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icmp</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(5)</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en-US" sz="1600" b="1" dirty="0" smtClean="0">
                          <a:effectLst/>
                          <a:latin typeface="微软雅黑" panose="020B0503020204020204" pitchFamily="34" charset="-122"/>
                          <a:ea typeface="微软雅黑" panose="020B0503020204020204" pitchFamily="34" charset="-122"/>
                        </a:rPr>
                        <a:t>ICMP </a:t>
                      </a:r>
                      <a:r>
                        <a:rPr lang="zh-CN" sz="1600" b="1" dirty="0" smtClean="0">
                          <a:effectLst/>
                          <a:latin typeface="微软雅黑" panose="020B0503020204020204" pitchFamily="34" charset="-122"/>
                          <a:ea typeface="微软雅黑" panose="020B0503020204020204" pitchFamily="34" charset="-122"/>
                        </a:rPr>
                        <a:t>软件</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err="1">
                          <a:effectLst/>
                          <a:latin typeface="微软雅黑" panose="020B0503020204020204" pitchFamily="34" charset="-122"/>
                          <a:ea typeface="微软雅黑" panose="020B0503020204020204" pitchFamily="34" charset="-122"/>
                        </a:rPr>
                        <a:t>tcp</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anose="020B0503020204020204" pitchFamily="34" charset="-122"/>
                          <a:ea typeface="微软雅黑" panose="020B0503020204020204" pitchFamily="34" charset="-122"/>
                        </a:rPr>
                        <a:t>(6)</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smtClean="0">
                          <a:effectLst/>
                          <a:latin typeface="微软雅黑" panose="020B0503020204020204" pitchFamily="34" charset="-122"/>
                          <a:ea typeface="微软雅黑" panose="020B0503020204020204" pitchFamily="34" charset="-122"/>
                        </a:rPr>
                        <a:t>TCP </a:t>
                      </a:r>
                      <a:r>
                        <a:rPr lang="zh-CN" sz="1600" b="1" dirty="0" smtClean="0">
                          <a:effectLst/>
                          <a:latin typeface="微软雅黑" panose="020B0503020204020204" pitchFamily="34" charset="-122"/>
                          <a:ea typeface="微软雅黑" panose="020B0503020204020204" pitchFamily="34" charset="-122"/>
                        </a:rPr>
                        <a:t>软件</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95839">
                <a:tc>
                  <a:txBody>
                    <a:bodyPr/>
                    <a:lstStyle/>
                    <a:p>
                      <a:pPr algn="just"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udp</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anose="020B0503020204020204" pitchFamily="34" charset="-122"/>
                          <a:ea typeface="微软雅黑" panose="020B0503020204020204" pitchFamily="34" charset="-122"/>
                        </a:rPr>
                        <a:t>(7)</a:t>
                      </a:r>
                      <a:endParaRPr lang="zh-CN" sz="16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en-US" sz="1600" b="1" dirty="0" smtClean="0">
                          <a:effectLst/>
                          <a:latin typeface="微软雅黑" panose="020B0503020204020204" pitchFamily="34" charset="-122"/>
                          <a:ea typeface="微软雅黑" panose="020B0503020204020204" pitchFamily="34" charset="-122"/>
                        </a:rPr>
                        <a:t>UDP </a:t>
                      </a:r>
                      <a:r>
                        <a:rPr lang="zh-CN" sz="1600" b="1" dirty="0" smtClean="0">
                          <a:effectLst/>
                          <a:latin typeface="微软雅黑" panose="020B0503020204020204" pitchFamily="34" charset="-122"/>
                          <a:ea typeface="微软雅黑" panose="020B0503020204020204" pitchFamily="34" charset="-122"/>
                        </a:rPr>
                        <a:t>软件</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err="1">
                          <a:effectLst/>
                          <a:latin typeface="微软雅黑" panose="020B0503020204020204" pitchFamily="34" charset="-122"/>
                          <a:ea typeface="微软雅黑" panose="020B0503020204020204" pitchFamily="34" charset="-122"/>
                        </a:rPr>
                        <a:t>egp</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anose="020B0503020204020204" pitchFamily="34" charset="-122"/>
                          <a:ea typeface="微软雅黑" panose="020B0503020204020204" pitchFamily="34" charset="-122"/>
                        </a:rPr>
                        <a:t>(8)</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smtClean="0">
                          <a:effectLst/>
                          <a:latin typeface="微软雅黑" panose="020B0503020204020204" pitchFamily="34" charset="-122"/>
                          <a:ea typeface="微软雅黑" panose="020B0503020204020204" pitchFamily="34" charset="-122"/>
                        </a:rPr>
                        <a:t>EGP </a:t>
                      </a:r>
                      <a:r>
                        <a:rPr lang="zh-CN" sz="1600" b="1" dirty="0" smtClean="0">
                          <a:effectLst/>
                          <a:latin typeface="微软雅黑" panose="020B0503020204020204" pitchFamily="34" charset="-122"/>
                          <a:ea typeface="微软雅黑" panose="020B0503020204020204" pitchFamily="34" charset="-122"/>
                        </a:rPr>
                        <a:t>软件</a:t>
                      </a:r>
                      <a:endParaRPr lang="zh-CN" sz="16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046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46458" y="547252"/>
            <a:ext cx="2069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MIB </a:t>
            </a:r>
            <a:r>
              <a:rPr lang="zh-CN" altLang="en-US" sz="2000" b="1" dirty="0" smtClean="0">
                <a:solidFill>
                  <a:schemeClr val="bg1"/>
                </a:solidFill>
                <a:latin typeface="微软雅黑" panose="020B0503020204020204" pitchFamily="34" charset="-122"/>
                <a:ea typeface="微软雅黑" panose="020B0503020204020204" pitchFamily="34" charset="-122"/>
              </a:rPr>
              <a:t>变量</a:t>
            </a:r>
            <a:r>
              <a:rPr lang="zh-CN" altLang="en-US" sz="2000" b="1" dirty="0">
                <a:solidFill>
                  <a:schemeClr val="bg1"/>
                </a:solidFill>
                <a:latin typeface="微软雅黑" panose="020B0503020204020204" pitchFamily="34" charset="-122"/>
                <a:ea typeface="微软雅黑" panose="020B0503020204020204" pitchFamily="34" charset="-122"/>
              </a:rPr>
              <a:t>的例子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556963" y="1005312"/>
          <a:ext cx="8048776" cy="3336607"/>
        </p:xfrm>
        <a:graphic>
          <a:graphicData uri="http://schemas.openxmlformats.org/drawingml/2006/table">
            <a:tbl>
              <a:tblPr firstRow="1" bandRow="1">
                <a:tableStyleId>{BDBED569-4797-4DF1-A0F4-6AAB3CD982D8}</a:tableStyleId>
              </a:tblPr>
              <a:tblGrid>
                <a:gridCol w="2356125"/>
                <a:gridCol w="1581292"/>
                <a:gridCol w="4111359"/>
              </a:tblGrid>
              <a:tr h="229552">
                <a:tc>
                  <a:txBody>
                    <a:bodyPr/>
                    <a:lstStyle/>
                    <a:p>
                      <a:pPr algn="ctr" hangingPunct="0">
                        <a:lnSpc>
                          <a:spcPts val="1500"/>
                        </a:lnSpc>
                        <a:spcAft>
                          <a:spcPts val="0"/>
                        </a:spcAft>
                      </a:pPr>
                      <a:r>
                        <a:rPr lang="en-US" sz="1400" b="1" dirty="0">
                          <a:solidFill>
                            <a:schemeClr val="bg1"/>
                          </a:solidFill>
                          <a:effectLst/>
                          <a:latin typeface="微软雅黑" panose="020B0503020204020204" pitchFamily="34" charset="-122"/>
                          <a:ea typeface="微软雅黑" panose="020B0503020204020204" pitchFamily="34" charset="-122"/>
                        </a:rPr>
                        <a:t>MIB </a:t>
                      </a:r>
                      <a:r>
                        <a:rPr lang="zh-CN" sz="1400" b="1" dirty="0">
                          <a:solidFill>
                            <a:schemeClr val="bg1"/>
                          </a:solidFill>
                          <a:effectLst/>
                          <a:latin typeface="微软雅黑" panose="020B0503020204020204" pitchFamily="34" charset="-122"/>
                          <a:ea typeface="微软雅黑" panose="020B0503020204020204" pitchFamily="34" charset="-122"/>
                        </a:rPr>
                        <a:t>变量</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ts val="15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所属类别</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ts val="1500"/>
                        </a:lnSpc>
                        <a:spcAft>
                          <a:spcPts val="0"/>
                        </a:spcAft>
                      </a:pPr>
                      <a:r>
                        <a:rPr lang="zh-CN" sz="1400" b="1" dirty="0">
                          <a:solidFill>
                            <a:schemeClr val="bg1"/>
                          </a:solidFill>
                          <a:effectLst/>
                          <a:latin typeface="微软雅黑" panose="020B0503020204020204" pitchFamily="34" charset="-122"/>
                          <a:ea typeface="微软雅黑" panose="020B0503020204020204" pitchFamily="34" charset="-122"/>
                        </a:rPr>
                        <a:t>意</a:t>
                      </a:r>
                      <a:r>
                        <a:rPr lang="en-US" sz="1400" b="1" dirty="0">
                          <a:solidFill>
                            <a:schemeClr val="bg1"/>
                          </a:solidFill>
                          <a:effectLst/>
                          <a:latin typeface="微软雅黑" panose="020B0503020204020204" pitchFamily="34" charset="-122"/>
                          <a:ea typeface="微软雅黑" panose="020B0503020204020204" pitchFamily="34" charset="-122"/>
                        </a:rPr>
                        <a:t>    </a:t>
                      </a:r>
                      <a:r>
                        <a:rPr lang="zh-CN" sz="1400" b="1" dirty="0">
                          <a:solidFill>
                            <a:schemeClr val="bg1"/>
                          </a:solidFill>
                          <a:effectLst/>
                          <a:latin typeface="微软雅黑" panose="020B0503020204020204" pitchFamily="34" charset="-122"/>
                          <a:ea typeface="微软雅黑" panose="020B0503020204020204" pitchFamily="34" charset="-122"/>
                        </a:rPr>
                        <a:t>义</a:t>
                      </a:r>
                      <a:endParaRPr lang="zh-CN" sz="14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sysUpTime</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tabLst>
                          <a:tab pos="2637155" algn="ctr"/>
                          <a:tab pos="5274310" algn="r"/>
                          <a:tab pos="266700" algn="l"/>
                        </a:tabLst>
                      </a:pPr>
                      <a:r>
                        <a:rPr lang="en-US" sz="1200" b="1">
                          <a:effectLst/>
                          <a:latin typeface="微软雅黑" panose="020B0503020204020204" pitchFamily="34" charset="-122"/>
                          <a:ea typeface="微软雅黑" panose="020B0503020204020204" pitchFamily="34" charset="-122"/>
                        </a:rPr>
                        <a:t>system</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距上次重启动的时间</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ifNumber</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interfaces</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网络接口数</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ifMtu</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dirty="0">
                          <a:effectLst/>
                          <a:latin typeface="微软雅黑" panose="020B0503020204020204" pitchFamily="34" charset="-122"/>
                          <a:ea typeface="微软雅黑" panose="020B0503020204020204" pitchFamily="34" charset="-122"/>
                        </a:rPr>
                        <a:t>interfaces</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特定接口的最大传送</a:t>
                      </a:r>
                      <a:r>
                        <a:rPr lang="zh-CN" sz="1200" b="1" dirty="0" smtClean="0">
                          <a:effectLst/>
                          <a:latin typeface="微软雅黑" panose="020B0503020204020204" pitchFamily="34" charset="-122"/>
                          <a:ea typeface="微软雅黑" panose="020B0503020204020204" pitchFamily="34" charset="-122"/>
                        </a:rPr>
                        <a:t>单元</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MTU</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ipDefaultTTL</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smtClean="0">
                          <a:effectLst/>
                          <a:latin typeface="微软雅黑" panose="020B0503020204020204" pitchFamily="34" charset="-122"/>
                          <a:ea typeface="微软雅黑" panose="020B0503020204020204" pitchFamily="34" charset="-122"/>
                        </a:rPr>
                        <a:t>IP </a:t>
                      </a:r>
                      <a:r>
                        <a:rPr lang="zh-CN" sz="1200" b="1" dirty="0" smtClean="0">
                          <a:effectLst/>
                          <a:latin typeface="微软雅黑" panose="020B0503020204020204" pitchFamily="34" charset="-122"/>
                          <a:ea typeface="微软雅黑" panose="020B0503020204020204" pitchFamily="34" charset="-122"/>
                        </a:rPr>
                        <a:t>在</a:t>
                      </a:r>
                      <a:r>
                        <a:rPr lang="zh-CN" sz="1200" b="1" dirty="0">
                          <a:effectLst/>
                          <a:latin typeface="微软雅黑" panose="020B0503020204020204" pitchFamily="34" charset="-122"/>
                          <a:ea typeface="微软雅黑" panose="020B0503020204020204" pitchFamily="34" charset="-122"/>
                        </a:rPr>
                        <a:t>生存时间字段中使用的值</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ipInReceives</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接收到的数据报数目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ipForwDatagrams</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转发的数据报数目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ipOutNoRoutes</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路由选择失败的数目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ipReasmOKs</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重装的数据报数目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ipFragOKs</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分片的数据报数目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ipRoutingTable</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smtClean="0">
                          <a:effectLst/>
                          <a:latin typeface="微软雅黑" panose="020B0503020204020204" pitchFamily="34" charset="-122"/>
                          <a:ea typeface="微软雅黑" panose="020B0503020204020204" pitchFamily="34" charset="-122"/>
                        </a:rPr>
                        <a:t>IP </a:t>
                      </a:r>
                      <a:r>
                        <a:rPr lang="zh-CN" sz="1200" b="1" dirty="0" smtClean="0">
                          <a:effectLst/>
                          <a:latin typeface="微软雅黑" panose="020B0503020204020204" pitchFamily="34" charset="-122"/>
                          <a:ea typeface="微软雅黑" panose="020B0503020204020204" pitchFamily="34" charset="-122"/>
                        </a:rPr>
                        <a:t>路由</a:t>
                      </a:r>
                      <a:r>
                        <a:rPr lang="zh-CN" sz="1200" b="1" dirty="0">
                          <a:effectLst/>
                          <a:latin typeface="微软雅黑" panose="020B0503020204020204" pitchFamily="34" charset="-122"/>
                          <a:ea typeface="微软雅黑" panose="020B0503020204020204" pitchFamily="34" charset="-122"/>
                        </a:rPr>
                        <a:t>表</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icmpInEchos</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icmp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收到</a:t>
                      </a:r>
                      <a:r>
                        <a:rPr lang="zh-CN" sz="1200" b="1" dirty="0" smtClean="0">
                          <a:effectLst/>
                          <a:latin typeface="微软雅黑" panose="020B0503020204020204" pitchFamily="34" charset="-122"/>
                          <a:ea typeface="微软雅黑" panose="020B0503020204020204" pitchFamily="34" charset="-122"/>
                        </a:rPr>
                        <a:t>的</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ICMP </a:t>
                      </a:r>
                      <a:r>
                        <a:rPr lang="zh-CN" sz="1200" b="1" dirty="0" smtClean="0">
                          <a:effectLst/>
                          <a:latin typeface="微软雅黑" panose="020B0503020204020204" pitchFamily="34" charset="-122"/>
                          <a:ea typeface="微软雅黑" panose="020B0503020204020204" pitchFamily="34" charset="-122"/>
                        </a:rPr>
                        <a:t>回送</a:t>
                      </a:r>
                      <a:r>
                        <a:rPr lang="zh-CN" sz="1200" b="1" dirty="0">
                          <a:effectLst/>
                          <a:latin typeface="微软雅黑" panose="020B0503020204020204" pitchFamily="34" charset="-122"/>
                          <a:ea typeface="微软雅黑" panose="020B0503020204020204" pitchFamily="34" charset="-122"/>
                        </a:rPr>
                        <a:t>请求数目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tcpRtoMin</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tcp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smtClean="0">
                          <a:effectLst/>
                          <a:latin typeface="微软雅黑" panose="020B0503020204020204" pitchFamily="34" charset="-122"/>
                          <a:ea typeface="微软雅黑" panose="020B0503020204020204" pitchFamily="34" charset="-122"/>
                        </a:rPr>
                        <a:t>TCP </a:t>
                      </a:r>
                      <a:r>
                        <a:rPr lang="zh-CN" sz="1200" b="1" dirty="0" smtClean="0">
                          <a:effectLst/>
                          <a:latin typeface="微软雅黑" panose="020B0503020204020204" pitchFamily="34" charset="-122"/>
                          <a:ea typeface="微软雅黑" panose="020B0503020204020204" pitchFamily="34" charset="-122"/>
                        </a:rPr>
                        <a:t>允许</a:t>
                      </a:r>
                      <a:r>
                        <a:rPr lang="zh-CN" sz="1200" b="1" dirty="0">
                          <a:effectLst/>
                          <a:latin typeface="微软雅黑" panose="020B0503020204020204" pitchFamily="34" charset="-122"/>
                          <a:ea typeface="微软雅黑" panose="020B0503020204020204" pitchFamily="34" charset="-122"/>
                        </a:rPr>
                        <a:t>的最小重传时间</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tcpMaxConn</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tcp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允许的</a:t>
                      </a:r>
                      <a:r>
                        <a:rPr lang="zh-CN" sz="1200" b="1" dirty="0" smtClean="0">
                          <a:effectLst/>
                          <a:latin typeface="微软雅黑" panose="020B0503020204020204" pitchFamily="34" charset="-122"/>
                          <a:ea typeface="微软雅黑" panose="020B0503020204020204" pitchFamily="34" charset="-122"/>
                        </a:rPr>
                        <a:t>最大</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TCP </a:t>
                      </a:r>
                      <a:r>
                        <a:rPr lang="zh-CN" sz="1200" b="1" dirty="0" smtClean="0">
                          <a:effectLst/>
                          <a:latin typeface="微软雅黑" panose="020B0503020204020204" pitchFamily="34" charset="-122"/>
                          <a:ea typeface="微软雅黑" panose="020B0503020204020204" pitchFamily="34" charset="-122"/>
                        </a:rPr>
                        <a:t>连接</a:t>
                      </a:r>
                      <a:r>
                        <a:rPr lang="zh-CN" sz="1200" b="1" dirty="0">
                          <a:effectLst/>
                          <a:latin typeface="微软雅黑" panose="020B0503020204020204" pitchFamily="34" charset="-122"/>
                          <a:ea typeface="微软雅黑" panose="020B0503020204020204" pitchFamily="34" charset="-122"/>
                        </a:rPr>
                        <a:t>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tcpInSegs</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tcp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已收到</a:t>
                      </a:r>
                      <a:r>
                        <a:rPr lang="zh-CN" sz="1200" b="1" dirty="0" smtClean="0">
                          <a:effectLst/>
                          <a:latin typeface="微软雅黑" panose="020B0503020204020204" pitchFamily="34" charset="-122"/>
                          <a:ea typeface="微软雅黑" panose="020B0503020204020204" pitchFamily="34" charset="-122"/>
                        </a:rPr>
                        <a:t>的</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TCP </a:t>
                      </a:r>
                      <a:r>
                        <a:rPr lang="zh-CN" sz="1200" b="1" dirty="0" smtClean="0">
                          <a:effectLst/>
                          <a:latin typeface="微软雅黑" panose="020B0503020204020204" pitchFamily="34" charset="-122"/>
                          <a:ea typeface="微软雅黑" panose="020B0503020204020204" pitchFamily="34" charset="-122"/>
                        </a:rPr>
                        <a:t>报文</a:t>
                      </a:r>
                      <a:r>
                        <a:rPr lang="zh-CN" sz="1200" b="1" dirty="0">
                          <a:effectLst/>
                          <a:latin typeface="微软雅黑" panose="020B0503020204020204" pitchFamily="34" charset="-122"/>
                          <a:ea typeface="微软雅黑" panose="020B0503020204020204" pitchFamily="34" charset="-122"/>
                        </a:rPr>
                        <a:t>段数目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dirty="0" err="1">
                          <a:effectLst/>
                          <a:latin typeface="微软雅黑" panose="020B0503020204020204" pitchFamily="34" charset="-122"/>
                          <a:ea typeface="微软雅黑" panose="020B0503020204020204" pitchFamily="34" charset="-122"/>
                        </a:rPr>
                        <a:t>udpInDatagrams</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anose="020B0503020204020204" pitchFamily="34" charset="-122"/>
                          <a:ea typeface="微软雅黑" panose="020B0503020204020204" pitchFamily="34" charset="-122"/>
                        </a:rPr>
                        <a:t>udp</a:t>
                      </a:r>
                      <a:endParaRPr lang="zh-CN" sz="1200" b="1">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anose="020B0503020204020204" pitchFamily="34" charset="-122"/>
                          <a:ea typeface="微软雅黑" panose="020B0503020204020204" pitchFamily="34" charset="-122"/>
                        </a:rPr>
                        <a:t>已收到</a:t>
                      </a:r>
                      <a:r>
                        <a:rPr lang="zh-CN" sz="1200" b="1" dirty="0" smtClean="0">
                          <a:effectLst/>
                          <a:latin typeface="微软雅黑" panose="020B0503020204020204" pitchFamily="34" charset="-122"/>
                          <a:ea typeface="微软雅黑" panose="020B0503020204020204" pitchFamily="34" charset="-122"/>
                        </a:rPr>
                        <a:t>的</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UDP </a:t>
                      </a:r>
                      <a:r>
                        <a:rPr lang="zh-CN" sz="1200" b="1" dirty="0" smtClean="0">
                          <a:effectLst/>
                          <a:latin typeface="微软雅黑" panose="020B0503020204020204" pitchFamily="34" charset="-122"/>
                          <a:ea typeface="微软雅黑" panose="020B0503020204020204" pitchFamily="34" charset="-122"/>
                        </a:rPr>
                        <a:t>数据报</a:t>
                      </a:r>
                      <a:r>
                        <a:rPr lang="zh-CN" sz="1200" b="1" dirty="0">
                          <a:effectLst/>
                          <a:latin typeface="微软雅黑" panose="020B0503020204020204" pitchFamily="34" charset="-122"/>
                          <a:ea typeface="微软雅黑" panose="020B0503020204020204" pitchFamily="34" charset="-122"/>
                        </a:rPr>
                        <a:t>数目</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5313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329242" y="1347436"/>
            <a:ext cx="44855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6.7.4  SNMP </a:t>
            </a:r>
            <a:r>
              <a:rPr lang="zh-CN" altLang="en-US" sz="2000" b="1" dirty="0">
                <a:solidFill>
                  <a:schemeClr val="bg1"/>
                </a:solidFill>
                <a:latin typeface="微软雅黑" panose="020B0503020204020204" pitchFamily="34" charset="-122"/>
                <a:ea typeface="微软雅黑" panose="020B0503020204020204" pitchFamily="34" charset="-122"/>
              </a:rPr>
              <a:t>的协议数据单元和</a:t>
            </a:r>
            <a:r>
              <a:rPr lang="zh-CN" altLang="en-US" sz="2000" b="1" dirty="0" smtClean="0">
                <a:solidFill>
                  <a:schemeClr val="bg1"/>
                </a:solidFill>
                <a:latin typeface="微软雅黑" panose="020B0503020204020204" pitchFamily="34" charset="-122"/>
                <a:ea typeface="微软雅黑" panose="020B0503020204020204" pitchFamily="34" charset="-122"/>
              </a:rPr>
              <a:t>报文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47349"/>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的操作只有两种基本的管理功能：</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读</a:t>
            </a:r>
            <a:r>
              <a:rPr lang="zh-CN" altLang="en-US" sz="2000" b="1" dirty="0">
                <a:latin typeface="微软雅黑" panose="020B0503020204020204" pitchFamily="34" charset="-122"/>
                <a:ea typeface="微软雅黑" panose="020B0503020204020204" pitchFamily="34" charset="-122"/>
              </a:rPr>
              <a:t>”操作，用 </a:t>
            </a:r>
            <a:r>
              <a:rPr lang="en-US" altLang="zh-CN" sz="2000" b="1" dirty="0">
                <a:latin typeface="微软雅黑" panose="020B0503020204020204" pitchFamily="34" charset="-122"/>
                <a:ea typeface="微软雅黑" panose="020B0503020204020204" pitchFamily="34" charset="-122"/>
              </a:rPr>
              <a:t>get </a:t>
            </a:r>
            <a:r>
              <a:rPr lang="zh-CN" altLang="en-US" sz="2000" b="1" dirty="0">
                <a:latin typeface="微软雅黑" panose="020B0503020204020204" pitchFamily="34" charset="-122"/>
                <a:ea typeface="微软雅黑" panose="020B0503020204020204" pitchFamily="34" charset="-122"/>
              </a:rPr>
              <a:t>报文来检测各被管对象的状况；</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写</a:t>
            </a:r>
            <a:r>
              <a:rPr lang="zh-CN" altLang="en-US" sz="2000" b="1" dirty="0">
                <a:latin typeface="微软雅黑" panose="020B0503020204020204" pitchFamily="34" charset="-122"/>
                <a:ea typeface="微软雅黑" panose="020B0503020204020204" pitchFamily="34" charset="-122"/>
              </a:rPr>
              <a:t>”操作，用 </a:t>
            </a:r>
            <a:r>
              <a:rPr lang="en-US" altLang="zh-CN" sz="2000" b="1" dirty="0">
                <a:latin typeface="微软雅黑" panose="020B0503020204020204" pitchFamily="34" charset="-122"/>
                <a:ea typeface="微软雅黑" panose="020B0503020204020204" pitchFamily="34" charset="-122"/>
              </a:rPr>
              <a:t>set </a:t>
            </a:r>
            <a:r>
              <a:rPr lang="zh-CN" altLang="en-US" sz="2000" b="1" dirty="0">
                <a:latin typeface="微软雅黑" panose="020B0503020204020204" pitchFamily="34" charset="-122"/>
                <a:ea typeface="微软雅黑" panose="020B0503020204020204" pitchFamily="34" charset="-122"/>
              </a:rPr>
              <a:t>报文来改变各被管对象的状况。</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的这些功能通过</a:t>
            </a:r>
            <a:r>
              <a:rPr lang="zh-CN" altLang="en-US" sz="2000" b="1" dirty="0">
                <a:solidFill>
                  <a:srgbClr val="0000FF"/>
                </a:solidFill>
                <a:latin typeface="微软雅黑" panose="020B0503020204020204" pitchFamily="34" charset="-122"/>
                <a:ea typeface="微软雅黑" panose="020B0503020204020204" pitchFamily="34" charset="-122"/>
              </a:rPr>
              <a:t>探询</a:t>
            </a:r>
            <a:r>
              <a:rPr lang="zh-CN" altLang="en-US" sz="2000" b="1" dirty="0">
                <a:latin typeface="微软雅黑" panose="020B0503020204020204" pitchFamily="34" charset="-122"/>
                <a:ea typeface="微软雅黑" panose="020B0503020204020204" pitchFamily="34" charset="-122"/>
              </a:rPr>
              <a:t>操作来实现。</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0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06996" y="785804"/>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的探询操作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125241"/>
            <a:ext cx="8257854"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探询操作 </a:t>
            </a:r>
            <a:r>
              <a:rPr lang="en-US" altLang="zh-CN" sz="2000" b="1" dirty="0">
                <a:latin typeface="微软雅黑" panose="020B0503020204020204" pitchFamily="34" charset="-122"/>
                <a:ea typeface="微软雅黑" panose="020B0503020204020204" pitchFamily="34" charset="-122"/>
              </a:rPr>
              <a:t>—— SNMP </a:t>
            </a:r>
            <a:r>
              <a:rPr lang="zh-CN" altLang="en-US" sz="2000" b="1" dirty="0">
                <a:latin typeface="微软雅黑" panose="020B0503020204020204" pitchFamily="34" charset="-122"/>
                <a:ea typeface="微软雅黑" panose="020B0503020204020204" pitchFamily="34" charset="-122"/>
              </a:rPr>
              <a:t>管理进程</a:t>
            </a:r>
            <a:r>
              <a:rPr lang="zh-CN" altLang="en-US" sz="2000" b="1" dirty="0">
                <a:solidFill>
                  <a:srgbClr val="CC00CC"/>
                </a:solidFill>
                <a:latin typeface="微软雅黑" panose="020B0503020204020204" pitchFamily="34" charset="-122"/>
                <a:ea typeface="微软雅黑" panose="020B0503020204020204" pitchFamily="34" charset="-122"/>
              </a:rPr>
              <a:t>定时</a:t>
            </a:r>
            <a:r>
              <a:rPr lang="zh-CN" altLang="en-US" sz="2000" b="1" dirty="0">
                <a:latin typeface="微软雅黑" panose="020B0503020204020204" pitchFamily="34" charset="-122"/>
                <a:ea typeface="微软雅黑" panose="020B0503020204020204" pitchFamily="34" charset="-122"/>
              </a:rPr>
              <a:t>向被管理设备周期性地发送探询信息。</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探询的</a:t>
            </a:r>
            <a:r>
              <a:rPr lang="zh-CN" altLang="en-US" sz="2000" b="1" dirty="0" smtClean="0">
                <a:latin typeface="微软雅黑" panose="020B0503020204020204" pitchFamily="34" charset="-122"/>
                <a:ea typeface="微软雅黑" panose="020B0503020204020204" pitchFamily="34" charset="-122"/>
              </a:rPr>
              <a:t>好处：</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000"/>
              </a:lnSpc>
              <a:buClr>
                <a:srgbClr val="80008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可使系统相对简单。</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716280" indent="-342900" eaLnBrk="0" hangingPunct="0">
              <a:lnSpc>
                <a:spcPts val="3000"/>
              </a:lnSpc>
              <a:buClr>
                <a:srgbClr val="80008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能限制通过网络所产生的管理信息的通信量。</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探询的缺点：</a:t>
            </a:r>
            <a:endParaRPr lang="en-US" altLang="zh-CN" sz="2000" b="1" dirty="0" smtClean="0">
              <a:latin typeface="微软雅黑" panose="020B0503020204020204" pitchFamily="34" charset="-122"/>
              <a:ea typeface="微软雅黑" panose="020B0503020204020204" pitchFamily="34" charset="-122"/>
            </a:endParaRPr>
          </a:p>
          <a:p>
            <a:pPr marL="714375" lvl="1" indent="-357505" eaLnBrk="0" hangingPunct="0">
              <a:lnSpc>
                <a:spcPts val="3000"/>
              </a:lnSpc>
              <a:buClr>
                <a:srgbClr val="80008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不够灵活，而且所能管理的设备数目不能太多。</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714375" lvl="1" indent="-357505" eaLnBrk="0" hangingPunct="0">
              <a:lnSpc>
                <a:spcPts val="3000"/>
              </a:lnSpc>
              <a:buClr>
                <a:srgbClr val="80008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开销也较大。</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5"/>
          <p:cNvSpPr>
            <a:spLocks noChangeArrowheads="1"/>
          </p:cNvSpPr>
          <p:nvPr/>
        </p:nvSpPr>
        <p:spPr bwMode="auto">
          <a:xfrm flipH="1">
            <a:off x="3438474" y="1167509"/>
            <a:ext cx="2148218" cy="1953237"/>
          </a:xfrm>
          <a:prstGeom prst="rect">
            <a:avLst/>
          </a:prstGeom>
          <a:solidFill>
            <a:srgbClr val="0000FF"/>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9"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本地域名服务器采用迭代</a:t>
            </a:r>
            <a:r>
              <a:rPr lang="zh-CN" altLang="en-US" sz="2000" b="1" dirty="0" smtClean="0">
                <a:solidFill>
                  <a:schemeClr val="bg1"/>
                </a:solidFill>
                <a:latin typeface="微软雅黑" panose="020B0503020204020204" pitchFamily="34" charset="-122"/>
                <a:ea typeface="微软雅黑" panose="020B0503020204020204" pitchFamily="34" charset="-122"/>
              </a:rPr>
              <a:t>查询</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2"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5000"/>
              </a:lnSpc>
            </a:pPr>
            <a:r>
              <a:rPr kumimoji="1" lang="zh-CN" altLang="en-US" sz="1200" b="1">
                <a:latin typeface="微软雅黑" panose="020B0503020204020204" pitchFamily="34" charset="-122"/>
                <a:ea typeface="微软雅黑" panose="020B0503020204020204" pitchFamily="34" charset="-122"/>
              </a:rPr>
              <a:t>顶级域名服务器</a:t>
            </a:r>
            <a:endParaRPr kumimoji="1" lang="zh-CN" altLang="en-US" sz="1200" b="1">
              <a:latin typeface="微软雅黑" panose="020B0503020204020204" pitchFamily="34" charset="-122"/>
              <a:ea typeface="微软雅黑" panose="020B0503020204020204" pitchFamily="34" charset="-122"/>
            </a:endParaRPr>
          </a:p>
          <a:p>
            <a:pPr algn="ctr" eaLnBrk="1" hangingPunct="1">
              <a:lnSpc>
                <a:spcPct val="85000"/>
              </a:lnSpc>
            </a:pPr>
            <a:r>
              <a:rPr kumimoji="1" lang="en-US" altLang="zh-CN" sz="1200" b="1">
                <a:latin typeface="微软雅黑" panose="020B0503020204020204" pitchFamily="34" charset="-122"/>
                <a:ea typeface="微软雅黑" panose="020B0503020204020204" pitchFamily="34" charset="-122"/>
              </a:rPr>
              <a:t>dns.com</a:t>
            </a:r>
            <a:endParaRPr kumimoji="1" lang="en-US" altLang="zh-CN" sz="1200" b="1">
              <a:latin typeface="微软雅黑" panose="020B0503020204020204" pitchFamily="34" charset="-122"/>
              <a:ea typeface="微软雅黑" panose="020B0503020204020204" pitchFamily="34" charset="-122"/>
            </a:endParaRPr>
          </a:p>
        </p:txBody>
      </p:sp>
      <p:sp>
        <p:nvSpPr>
          <p:cNvPr id="13"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pPr>
            <a:r>
              <a:rPr kumimoji="1" lang="zh-CN" altLang="en-US" sz="1200" b="1">
                <a:latin typeface="微软雅黑" panose="020B0503020204020204" pitchFamily="34" charset="-122"/>
                <a:ea typeface="微软雅黑" panose="020B0503020204020204" pitchFamily="34" charset="-122"/>
              </a:rPr>
              <a:t>权限</a:t>
            </a:r>
            <a:r>
              <a:rPr kumimoji="1" lang="zh-CN" altLang="zh-CN" sz="1200" b="1">
                <a:latin typeface="微软雅黑" panose="020B0503020204020204" pitchFamily="34" charset="-122"/>
                <a:ea typeface="微软雅黑" panose="020B0503020204020204" pitchFamily="34" charset="-122"/>
              </a:rPr>
              <a:t>域名服务</a:t>
            </a:r>
            <a:r>
              <a:rPr kumimoji="1" lang="en-US" altLang="zh-CN" sz="1200" b="1">
                <a:latin typeface="微软雅黑" panose="020B0503020204020204" pitchFamily="34" charset="-122"/>
                <a:ea typeface="微软雅黑" panose="020B0503020204020204" pitchFamily="34" charset="-122"/>
              </a:rPr>
              <a:t>dns.abc.com</a:t>
            </a:r>
            <a:endParaRPr kumimoji="1" lang="en-US" altLang="zh-CN" sz="1200" b="1">
              <a:latin typeface="微软雅黑" panose="020B0503020204020204" pitchFamily="34" charset="-122"/>
              <a:ea typeface="微软雅黑" panose="020B0503020204020204" pitchFamily="34" charset="-122"/>
            </a:endParaRPr>
          </a:p>
        </p:txBody>
      </p:sp>
      <p:sp>
        <p:nvSpPr>
          <p:cNvPr id="14"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pPr>
            <a:r>
              <a:rPr kumimoji="1" lang="zh-CN" altLang="en-US" sz="1200" b="1" dirty="0">
                <a:solidFill>
                  <a:srgbClr val="CC00CC"/>
                </a:solidFill>
                <a:latin typeface="微软雅黑" panose="020B0503020204020204" pitchFamily="34" charset="-122"/>
                <a:ea typeface="微软雅黑" panose="020B0503020204020204" pitchFamily="34" charset="-122"/>
              </a:rPr>
              <a:t>本地域名服务器</a:t>
            </a:r>
            <a:endParaRPr kumimoji="1" lang="zh-CN" altLang="en-US" sz="1200" b="1" dirty="0">
              <a:solidFill>
                <a:srgbClr val="CC00CC"/>
              </a:solidFill>
              <a:latin typeface="微软雅黑" panose="020B0503020204020204" pitchFamily="34" charset="-122"/>
              <a:ea typeface="微软雅黑" panose="020B0503020204020204" pitchFamily="34" charset="-122"/>
            </a:endParaRPr>
          </a:p>
          <a:p>
            <a:pPr algn="ctr" eaLnBrk="1" hangingPunct="1">
              <a:lnSpc>
                <a:spcPct val="80000"/>
              </a:lnSpc>
            </a:pPr>
            <a:r>
              <a:rPr kumimoji="1" lang="en-US" altLang="zh-CN" sz="1200" b="1" dirty="0">
                <a:solidFill>
                  <a:srgbClr val="CC00CC"/>
                </a:solidFill>
                <a:latin typeface="微软雅黑" panose="020B0503020204020204" pitchFamily="34" charset="-122"/>
                <a:ea typeface="微软雅黑" panose="020B0503020204020204" pitchFamily="34" charset="-122"/>
              </a:rPr>
              <a:t>dns.xyz.com</a:t>
            </a:r>
            <a:endParaRPr kumimoji="1" lang="en-US" altLang="zh-CN" sz="1200" b="1" dirty="0">
              <a:solidFill>
                <a:srgbClr val="CC00CC"/>
              </a:solidFill>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a:latin typeface="微软雅黑" panose="020B0503020204020204" pitchFamily="34" charset="-122"/>
                <a:ea typeface="微软雅黑" panose="020B0503020204020204" pitchFamily="34" charset="-122"/>
              </a:rPr>
              <a:t>根域名服务器</a:t>
            </a:r>
            <a:endParaRPr kumimoji="1" lang="zh-CN" altLang="en-US" sz="1200" b="1">
              <a:latin typeface="微软雅黑" panose="020B0503020204020204" pitchFamily="34" charset="-122"/>
              <a:ea typeface="微软雅黑" panose="020B0503020204020204" pitchFamily="34" charset="-122"/>
            </a:endParaRPr>
          </a:p>
        </p:txBody>
      </p:sp>
      <p:grpSp>
        <p:nvGrpSpPr>
          <p:cNvPr id="19" name="Group 40"/>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22" name="Group 41"/>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25" name="Group 42"/>
          <p:cNvGrpSpPr/>
          <p:nvPr/>
        </p:nvGrpSpPr>
        <p:grpSpPr bwMode="auto">
          <a:xfrm>
            <a:off x="3894998" y="1777576"/>
            <a:ext cx="1250720" cy="718750"/>
            <a:chOff x="2154" y="1813"/>
            <a:chExt cx="1126" cy="701"/>
          </a:xfrm>
        </p:grpSpPr>
        <p:sp>
          <p:nvSpPr>
            <p:cNvPr id="26" name="Text Box 14"/>
            <p:cNvSpPr txBox="1">
              <a:spLocks noChangeArrowheads="1"/>
            </p:cNvSpPr>
            <p:nvPr/>
          </p:nvSpPr>
          <p:spPr bwMode="auto">
            <a:xfrm flipH="1">
              <a:off x="2154" y="2205"/>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7" name="Line 22"/>
            <p:cNvSpPr>
              <a:spLocks noChangeShapeType="1"/>
            </p:cNvSpPr>
            <p:nvPr/>
          </p:nvSpPr>
          <p:spPr bwMode="auto">
            <a:xfrm rot="10800000" flipH="1">
              <a:off x="2245" y="1813"/>
              <a:ext cx="1035" cy="701"/>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28" name="Group 43"/>
          <p:cNvGrpSpPr/>
          <p:nvPr/>
        </p:nvGrpSpPr>
        <p:grpSpPr bwMode="auto">
          <a:xfrm>
            <a:off x="3983860" y="1796031"/>
            <a:ext cx="1371794" cy="819231"/>
            <a:chOff x="2234" y="1831"/>
            <a:chExt cx="1235" cy="799"/>
          </a:xfrm>
        </p:grpSpPr>
        <p:sp>
          <p:nvSpPr>
            <p:cNvPr id="29" name="Text Box 13"/>
            <p:cNvSpPr txBox="1">
              <a:spLocks noChangeArrowheads="1"/>
            </p:cNvSpPr>
            <p:nvPr/>
          </p:nvSpPr>
          <p:spPr bwMode="auto">
            <a:xfrm flipH="1">
              <a:off x="3179"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30" name="Line 23"/>
            <p:cNvSpPr>
              <a:spLocks noChangeShapeType="1"/>
            </p:cNvSpPr>
            <p:nvPr/>
          </p:nvSpPr>
          <p:spPr bwMode="auto">
            <a:xfrm flipH="1">
              <a:off x="2234" y="1870"/>
              <a:ext cx="1100" cy="760"/>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32" name="Group 45"/>
          <p:cNvGrpSpPr/>
          <p:nvPr/>
        </p:nvGrpSpPr>
        <p:grpSpPr bwMode="auto">
          <a:xfrm>
            <a:off x="3983859" y="2535293"/>
            <a:ext cx="1119651" cy="276837"/>
            <a:chOff x="2234" y="2552"/>
            <a:chExt cx="1008" cy="270"/>
          </a:xfrm>
        </p:grpSpPr>
        <p:sp>
          <p:nvSpPr>
            <p:cNvPr id="33"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34" name="Line 27"/>
            <p:cNvSpPr>
              <a:spLocks noChangeShapeType="1"/>
            </p:cNvSpPr>
            <p:nvPr/>
          </p:nvSpPr>
          <p:spPr bwMode="auto">
            <a:xfrm rot="16200000" flipH="1">
              <a:off x="2738" y="2283"/>
              <a:ext cx="0" cy="100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35" name="Group 46"/>
          <p:cNvGrpSpPr/>
          <p:nvPr/>
        </p:nvGrpSpPr>
        <p:grpSpPr bwMode="auto">
          <a:xfrm>
            <a:off x="3983857" y="2830586"/>
            <a:ext cx="1140755" cy="276837"/>
            <a:chOff x="2234" y="2840"/>
            <a:chExt cx="1027" cy="270"/>
          </a:xfrm>
        </p:grpSpPr>
        <p:sp>
          <p:nvSpPr>
            <p:cNvPr id="36" name="Line 28"/>
            <p:cNvSpPr>
              <a:spLocks noChangeShapeType="1"/>
            </p:cNvSpPr>
            <p:nvPr/>
          </p:nvSpPr>
          <p:spPr bwMode="auto">
            <a:xfrm rot="5400000">
              <a:off x="2738" y="2379"/>
              <a:ext cx="0" cy="100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7"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grpSp>
      <p:sp>
        <p:nvSpPr>
          <p:cNvPr id="38" name="Text Box 30"/>
          <p:cNvSpPr txBox="1">
            <a:spLocks noChangeArrowheads="1"/>
          </p:cNvSpPr>
          <p:nvPr/>
        </p:nvSpPr>
        <p:spPr bwMode="auto">
          <a:xfrm flipH="1">
            <a:off x="4132467" y="1199294"/>
            <a:ext cx="800219" cy="276999"/>
          </a:xfrm>
          <a:prstGeom prst="rect">
            <a:avLst/>
          </a:prstGeom>
          <a:noFill/>
          <a:ln>
            <a:noFill/>
          </a:ln>
          <a:effec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迭代查询</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39" name="Group 49"/>
          <p:cNvGrpSpPr/>
          <p:nvPr/>
        </p:nvGrpSpPr>
        <p:grpSpPr bwMode="auto">
          <a:xfrm>
            <a:off x="3782810" y="3094088"/>
            <a:ext cx="1856087" cy="653129"/>
            <a:chOff x="2053" y="3097"/>
            <a:chExt cx="1671" cy="637"/>
          </a:xfrm>
        </p:grpSpPr>
        <p:grpSp>
          <p:nvGrpSpPr>
            <p:cNvPr id="40" name="Group 48"/>
            <p:cNvGrpSpPr/>
            <p:nvPr/>
          </p:nvGrpSpPr>
          <p:grpSpPr bwMode="auto">
            <a:xfrm>
              <a:off x="2053" y="3097"/>
              <a:ext cx="1598" cy="637"/>
              <a:chOff x="2053" y="3097"/>
              <a:chExt cx="1598" cy="637"/>
            </a:xfrm>
          </p:grpSpPr>
          <p:sp>
            <p:nvSpPr>
              <p:cNvPr id="42"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grpSp>
            <p:nvGrpSpPr>
              <p:cNvPr id="43" name="Group 47"/>
              <p:cNvGrpSpPr/>
              <p:nvPr/>
            </p:nvGrpSpPr>
            <p:grpSpPr bwMode="auto">
              <a:xfrm>
                <a:off x="2053" y="3097"/>
                <a:ext cx="290" cy="637"/>
                <a:chOff x="2053" y="3097"/>
                <a:chExt cx="290" cy="637"/>
              </a:xfrm>
            </p:grpSpPr>
            <p:sp>
              <p:nvSpPr>
                <p:cNvPr id="44"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45" name="Line 35"/>
                <p:cNvSpPr>
                  <a:spLocks noChangeShapeType="1"/>
                </p:cNvSpPr>
                <p:nvPr/>
              </p:nvSpPr>
              <p:spPr bwMode="auto">
                <a:xfrm rot="10800000" flipH="1" flipV="1">
                  <a:off x="2089" y="3166"/>
                  <a:ext cx="0" cy="568"/>
                </a:xfrm>
                <a:prstGeom prst="line">
                  <a:avLst/>
                </a:prstGeom>
                <a:noFill/>
                <a:ln w="3810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sp>
          <p:nvSpPr>
            <p:cNvPr id="41"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r>
                <a:rPr kumimoji="1" lang="en-US" altLang="zh-CN" sz="1200" b="1" dirty="0">
                  <a:latin typeface="微软雅黑" panose="020B0503020204020204" pitchFamily="34" charset="-122"/>
                  <a:ea typeface="微软雅黑" panose="020B0503020204020204" pitchFamily="34" charset="-122"/>
                </a:rPr>
                <a:t> y.abc.com </a:t>
              </a:r>
              <a:r>
                <a:rPr kumimoji="1" lang="zh-CN" altLang="en-US" sz="1200" b="1" dirty="0">
                  <a:latin typeface="微软雅黑" panose="020B0503020204020204" pitchFamily="34" charset="-122"/>
                  <a:ea typeface="微软雅黑" panose="020B0503020204020204" pitchFamily="34" charset="-122"/>
                </a:rPr>
                <a:t>的 </a:t>
              </a:r>
              <a:r>
                <a:rPr kumimoji="1" lang="en-US" altLang="zh-CN" sz="1200" b="1" dirty="0">
                  <a:latin typeface="微软雅黑" panose="020B0503020204020204" pitchFamily="34" charset="-122"/>
                  <a:ea typeface="微软雅黑" panose="020B0503020204020204" pitchFamily="34" charset="-122"/>
                </a:rPr>
                <a:t>IP </a:t>
              </a:r>
              <a:r>
                <a:rPr kumimoji="1" lang="zh-CN" altLang="en-US" sz="1200" b="1" dirty="0">
                  <a:latin typeface="微软雅黑" panose="020B0503020204020204" pitchFamily="34" charset="-122"/>
                  <a:ea typeface="微软雅黑" panose="020B0503020204020204" pitchFamily="34" charset="-122"/>
                </a:rPr>
                <a:t>地址 </a:t>
              </a:r>
              <a:endParaRPr kumimoji="1" lang="zh-CN" altLang="en-US" sz="1200" b="1" dirty="0">
                <a:latin typeface="微软雅黑" panose="020B0503020204020204" pitchFamily="34" charset="-122"/>
                <a:ea typeface="微软雅黑" panose="020B0503020204020204" pitchFamily="34" charset="-122"/>
              </a:endParaRPr>
            </a:p>
          </p:txBody>
        </p:sp>
      </p:grpSp>
      <p:sp>
        <p:nvSpPr>
          <p:cNvPr id="47"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r>
              <a:rPr kumimoji="1" lang="en-US" altLang="zh-CN" sz="1200" b="1">
                <a:latin typeface="微软雅黑" panose="020B0503020204020204" pitchFamily="34" charset="-122"/>
                <a:ea typeface="微软雅黑" panose="020B0503020204020204" pitchFamily="34" charset="-122"/>
              </a:rPr>
              <a:t>m.xyz.com </a:t>
            </a:r>
            <a:endParaRPr kumimoji="1" lang="en-US" altLang="zh-CN" sz="1200" b="1">
              <a:latin typeface="微软雅黑" panose="020B0503020204020204" pitchFamily="34" charset="-122"/>
              <a:ea typeface="微软雅黑" panose="020B0503020204020204" pitchFamily="34" charset="-122"/>
            </a:endParaRPr>
          </a:p>
        </p:txBody>
      </p:sp>
      <p:sp>
        <p:nvSpPr>
          <p:cNvPr id="48"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latin typeface="微软雅黑" panose="020B0503020204020204" pitchFamily="34" charset="-122"/>
                <a:ea typeface="微软雅黑" panose="020B0503020204020204" pitchFamily="34" charset="-122"/>
              </a:rPr>
              <a:t>递归</a:t>
            </a:r>
            <a:endParaRPr kumimoji="1" lang="zh-CN" altLang="en-US" sz="1200" b="1" dirty="0">
              <a:latin typeface="微软雅黑" panose="020B0503020204020204" pitchFamily="34" charset="-122"/>
              <a:ea typeface="微软雅黑" panose="020B0503020204020204" pitchFamily="34" charset="-122"/>
            </a:endParaRPr>
          </a:p>
          <a:p>
            <a:pPr algn="ctr" eaLnBrk="1" hangingPunct="1">
              <a:lnSpc>
                <a:spcPct val="90000"/>
              </a:lnSpc>
            </a:pPr>
            <a:r>
              <a:rPr kumimoji="1" lang="zh-CN" altLang="en-US" sz="1200" b="1" dirty="0">
                <a:latin typeface="微软雅黑" panose="020B0503020204020204" pitchFamily="34" charset="-122"/>
                <a:ea typeface="微软雅黑" panose="020B0503020204020204" pitchFamily="34" charset="-122"/>
              </a:rPr>
              <a:t>查询</a:t>
            </a:r>
            <a:endParaRPr kumimoji="1" lang="zh-CN" altLang="en-US" sz="1200" b="1" dirty="0">
              <a:latin typeface="微软雅黑" panose="020B0503020204020204" pitchFamily="34" charset="-122"/>
              <a:ea typeface="微软雅黑" panose="020B0503020204020204" pitchFamily="34" charset="-122"/>
            </a:endParaRPr>
          </a:p>
        </p:txBody>
      </p:sp>
      <p:grpSp>
        <p:nvGrpSpPr>
          <p:cNvPr id="49" name="Group 39"/>
          <p:cNvGrpSpPr/>
          <p:nvPr/>
        </p:nvGrpSpPr>
        <p:grpSpPr bwMode="auto">
          <a:xfrm>
            <a:off x="3441804" y="3164837"/>
            <a:ext cx="322122" cy="670561"/>
            <a:chOff x="1746" y="3166"/>
            <a:chExt cx="290" cy="654"/>
          </a:xfrm>
        </p:grpSpPr>
        <p:sp>
          <p:nvSpPr>
            <p:cNvPr id="50"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51" name="Line 34"/>
            <p:cNvSpPr>
              <a:spLocks noChangeShapeType="1"/>
            </p:cNvSpPr>
            <p:nvPr/>
          </p:nvSpPr>
          <p:spPr bwMode="auto">
            <a:xfrm rot="10800000" flipH="1">
              <a:off x="1996" y="3166"/>
              <a:ext cx="0" cy="568"/>
            </a:xfrm>
            <a:prstGeom prst="line">
              <a:avLst/>
            </a:prstGeom>
            <a:noFill/>
            <a:ln w="3810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sp>
        <p:nvSpPr>
          <p:cNvPr id="52"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pPr>
            <a:r>
              <a:rPr kumimoji="1" lang="zh-CN" altLang="en-US" sz="1200" b="1" dirty="0">
                <a:latin typeface="微软雅黑" panose="020B0503020204020204" pitchFamily="34" charset="-122"/>
                <a:ea typeface="微软雅黑" panose="020B0503020204020204" pitchFamily="34" charset="-122"/>
              </a:rPr>
              <a:t>需要查找 </a:t>
            </a:r>
            <a:r>
              <a:rPr kumimoji="1" lang="en-US" altLang="zh-CN" sz="1200" b="1" dirty="0">
                <a:latin typeface="微软雅黑" panose="020B0503020204020204" pitchFamily="34" charset="-122"/>
                <a:ea typeface="微软雅黑" panose="020B0503020204020204" pitchFamily="34" charset="-122"/>
              </a:rPr>
              <a:t>y.abc.com </a:t>
            </a:r>
            <a:r>
              <a:rPr kumimoji="1" lang="zh-CN" altLang="en-US" sz="1200" b="1" dirty="0">
                <a:latin typeface="微软雅黑" panose="020B0503020204020204" pitchFamily="34" charset="-122"/>
                <a:ea typeface="微软雅黑" panose="020B0503020204020204" pitchFamily="34" charset="-122"/>
              </a:rPr>
              <a:t>的 </a:t>
            </a:r>
            <a:r>
              <a:rPr kumimoji="1" lang="en-US" altLang="zh-CN" sz="1200" b="1" dirty="0">
                <a:latin typeface="微软雅黑" panose="020B0503020204020204" pitchFamily="34" charset="-122"/>
                <a:ea typeface="微软雅黑" panose="020B0503020204020204" pitchFamily="34" charset="-122"/>
              </a:rPr>
              <a:t>IP </a:t>
            </a:r>
            <a:r>
              <a:rPr kumimoji="1" lang="zh-CN" altLang="en-US" sz="1200" b="1" dirty="0">
                <a:latin typeface="微软雅黑" panose="020B0503020204020204" pitchFamily="34" charset="-122"/>
                <a:ea typeface="微软雅黑" panose="020B0503020204020204" pitchFamily="34" charset="-122"/>
              </a:rPr>
              <a:t>地址</a:t>
            </a:r>
            <a:endParaRPr kumimoji="1" lang="zh-CN" altLang="en-US" sz="1200" b="1" dirty="0">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8"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1000"/>
                                        <p:tgtEl>
                                          <p:spTgt spid="49"/>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500"/>
                            </p:stCondLst>
                            <p:childTnLst>
                              <p:par>
                                <p:cTn id="16" presetID="1" presetClass="entr" presetSubtype="0" fill="hold" grpId="0" nodeType="afterEffect">
                                  <p:stCondLst>
                                    <p:cond delay="250"/>
                                  </p:stCondLst>
                                  <p:childTnLst>
                                    <p:set>
                                      <p:cBhvr>
                                        <p:cTn id="17" dur="1" fill="hold">
                                          <p:stCondLst>
                                            <p:cond delay="0"/>
                                          </p:stCondLst>
                                        </p:cTn>
                                        <p:tgtEl>
                                          <p:spTgt spid="38"/>
                                        </p:tgtEl>
                                        <p:attrNameLst>
                                          <p:attrName>style.visibility</p:attrName>
                                        </p:attrNameLst>
                                      </p:cBhvr>
                                      <p:to>
                                        <p:strVal val="visible"/>
                                      </p:to>
                                    </p:set>
                                  </p:childTnLst>
                                </p:cTn>
                              </p:par>
                            </p:childTnLst>
                          </p:cTn>
                        </p:par>
                        <p:par>
                          <p:cTn id="18" fill="hold">
                            <p:stCondLst>
                              <p:cond delay="2750"/>
                            </p:stCondLst>
                            <p:childTnLst>
                              <p:par>
                                <p:cTn id="19" presetID="22" presetClass="entr" presetSubtype="1" fill="hold" nodeType="after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750"/>
                                        <p:tgtEl>
                                          <p:spTgt spid="22"/>
                                        </p:tgtEl>
                                      </p:cBhvr>
                                    </p:animEffect>
                                  </p:childTnLst>
                                </p:cTn>
                              </p:par>
                            </p:childTnLst>
                          </p:cTn>
                        </p:par>
                        <p:par>
                          <p:cTn id="22" fill="hold">
                            <p:stCondLst>
                              <p:cond delay="4250"/>
                            </p:stCondLst>
                            <p:childTnLst>
                              <p:par>
                                <p:cTn id="23" presetID="22" presetClass="entr" presetSubtype="8"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750"/>
                                        <p:tgtEl>
                                          <p:spTgt spid="25"/>
                                        </p:tgtEl>
                                      </p:cBhvr>
                                    </p:animEffect>
                                  </p:childTnLst>
                                </p:cTn>
                              </p:par>
                            </p:childTnLst>
                          </p:cTn>
                        </p:par>
                        <p:par>
                          <p:cTn id="26" fill="hold">
                            <p:stCondLst>
                              <p:cond delay="5500"/>
                            </p:stCondLst>
                            <p:childTnLst>
                              <p:par>
                                <p:cTn id="27" presetID="22" presetClass="entr" presetSubtype="2" fill="hold" nodeType="after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750"/>
                                        <p:tgtEl>
                                          <p:spTgt spid="28"/>
                                        </p:tgtEl>
                                      </p:cBhvr>
                                    </p:animEffect>
                                  </p:childTnLst>
                                </p:cTn>
                              </p:par>
                            </p:childTnLst>
                          </p:cTn>
                        </p:par>
                        <p:par>
                          <p:cTn id="30" fill="hold">
                            <p:stCondLst>
                              <p:cond delay="6750"/>
                            </p:stCondLst>
                            <p:childTnLst>
                              <p:par>
                                <p:cTn id="31" presetID="22" presetClass="entr" presetSubtype="8" fill="hold" nodeType="afterEffect">
                                  <p:stCondLst>
                                    <p:cond delay="25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750"/>
                                        <p:tgtEl>
                                          <p:spTgt spid="32"/>
                                        </p:tgtEl>
                                      </p:cBhvr>
                                    </p:animEffect>
                                  </p:childTnLst>
                                </p:cTn>
                              </p:par>
                            </p:childTnLst>
                          </p:cTn>
                        </p:par>
                        <p:par>
                          <p:cTn id="34" fill="hold">
                            <p:stCondLst>
                              <p:cond delay="8000"/>
                            </p:stCondLst>
                            <p:childTnLst>
                              <p:par>
                                <p:cTn id="35" presetID="22" presetClass="entr" presetSubtype="2" fill="hold" nodeType="afterEffect">
                                  <p:stCondLst>
                                    <p:cond delay="25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750"/>
                                        <p:tgtEl>
                                          <p:spTgt spid="35"/>
                                        </p:tgtEl>
                                      </p:cBhvr>
                                    </p:animEffect>
                                  </p:childTnLst>
                                </p:cTn>
                              </p:par>
                            </p:childTnLst>
                          </p:cTn>
                        </p:par>
                        <p:par>
                          <p:cTn id="38" fill="hold">
                            <p:stCondLst>
                              <p:cond delay="9250"/>
                            </p:stCondLst>
                            <p:childTnLst>
                              <p:par>
                                <p:cTn id="39" presetID="22" presetClass="entr" presetSubtype="1" fill="hold" nodeType="afterEffect">
                                  <p:stCondLst>
                                    <p:cond delay="25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8"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868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866256" y="745476"/>
            <a:ext cx="14301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陷阱</a:t>
            </a:r>
            <a:r>
              <a:rPr lang="en-US" altLang="zh-CN" sz="2000" b="1" dirty="0">
                <a:solidFill>
                  <a:schemeClr val="bg1"/>
                </a:solidFill>
                <a:latin typeface="微软雅黑" panose="020B0503020204020204" pitchFamily="34" charset="-122"/>
                <a:ea typeface="微软雅黑" panose="020B0503020204020204" pitchFamily="34" charset="-122"/>
              </a:rPr>
              <a:t>(trap)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139777"/>
            <a:ext cx="79143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不是完全的探询协议，它允许不经过询问就能发送某些信息。这种信息称为</a:t>
            </a:r>
            <a:r>
              <a:rPr lang="zh-CN" altLang="en-US" sz="2000" b="1" dirty="0">
                <a:solidFill>
                  <a:srgbClr val="0000FF"/>
                </a:solidFill>
                <a:latin typeface="微软雅黑" panose="020B0503020204020204" pitchFamily="34" charset="-122"/>
                <a:ea typeface="微软雅黑" panose="020B0503020204020204" pitchFamily="34" charset="-122"/>
              </a:rPr>
              <a:t>陷阱</a:t>
            </a:r>
            <a:r>
              <a:rPr lang="zh-CN" altLang="en-US" sz="2000" b="1" dirty="0">
                <a:latin typeface="微软雅黑" panose="020B0503020204020204" pitchFamily="34" charset="-122"/>
                <a:ea typeface="微软雅黑" panose="020B0503020204020204" pitchFamily="34" charset="-122"/>
              </a:rPr>
              <a:t>，表示它能够捕捉“事件”。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当</a:t>
            </a:r>
            <a:r>
              <a:rPr lang="zh-CN" altLang="en-US" sz="2000" b="1" dirty="0">
                <a:latin typeface="微软雅黑" panose="020B0503020204020204" pitchFamily="34" charset="-122"/>
                <a:ea typeface="微软雅黑" panose="020B0503020204020204" pitchFamily="34" charset="-122"/>
              </a:rPr>
              <a:t>被管对象的代理检测到有事件发生时，就检查其门限值。代理只向管理进程报告达到某些门限值的事件（即</a:t>
            </a:r>
            <a:r>
              <a:rPr lang="zh-CN" altLang="en-US" sz="2000" b="1" dirty="0">
                <a:solidFill>
                  <a:srgbClr val="0000FF"/>
                </a:solidFill>
                <a:latin typeface="微软雅黑" panose="020B0503020204020204" pitchFamily="34" charset="-122"/>
                <a:ea typeface="微软雅黑" panose="020B0503020204020204" pitchFamily="34" charset="-122"/>
              </a:rPr>
              <a:t>过滤</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过滤</a:t>
            </a:r>
            <a:r>
              <a:rPr lang="zh-CN" altLang="en-US" sz="2000" b="1" dirty="0">
                <a:latin typeface="微软雅黑" panose="020B0503020204020204" pitchFamily="34" charset="-122"/>
                <a:ea typeface="微软雅黑" panose="020B0503020204020204" pitchFamily="34" charset="-122"/>
              </a:rPr>
              <a:t>的好处是：</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仅在严重事件发生时才发送陷阱；</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陷阱信息很简单且所需字节数很少。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4284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765795" y="1509635"/>
            <a:ext cx="3631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是有效的网络管理协议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4" y="190393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使用探询（至少是周期性地）以维持对网络资源的实时</a:t>
            </a:r>
            <a:r>
              <a:rPr lang="zh-CN" altLang="en-US" sz="2000" b="1" dirty="0" smtClean="0">
                <a:latin typeface="微软雅黑" panose="020B0503020204020204" pitchFamily="34" charset="-122"/>
                <a:ea typeface="微软雅黑" panose="020B0503020204020204" pitchFamily="34" charset="-122"/>
              </a:rPr>
              <a:t>监视。</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同时</a:t>
            </a:r>
            <a:r>
              <a:rPr lang="zh-CN" altLang="en-US" sz="2000" b="1" dirty="0">
                <a:latin typeface="微软雅黑" panose="020B0503020204020204" pitchFamily="34" charset="-122"/>
                <a:ea typeface="微软雅黑" panose="020B0503020204020204" pitchFamily="34" charset="-122"/>
              </a:rPr>
              <a:t>也采用陷阱机制报告特殊事件，使得 </a:t>
            </a: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成为一种有效的网络管理协议。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1232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954949" y="1079111"/>
            <a:ext cx="3252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使用无连接的 </a:t>
            </a:r>
            <a:r>
              <a:rPr lang="en-US" altLang="zh-CN" sz="2000" b="1" dirty="0">
                <a:solidFill>
                  <a:schemeClr val="bg1"/>
                </a:solidFill>
                <a:latin typeface="微软雅黑" panose="020B0503020204020204" pitchFamily="34" charset="-122"/>
                <a:ea typeface="微软雅黑" panose="020B0503020204020204" pitchFamily="34" charset="-122"/>
              </a:rPr>
              <a:t>UDP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473412"/>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SNMP </a:t>
            </a:r>
            <a:r>
              <a:rPr lang="zh-CN" altLang="en-US" sz="2000" b="1" dirty="0">
                <a:latin typeface="微软雅黑" panose="020B0503020204020204" pitchFamily="34" charset="-122"/>
                <a:ea typeface="微软雅黑" panose="020B0503020204020204" pitchFamily="34" charset="-122"/>
              </a:rPr>
              <a:t>使用无连接的 </a:t>
            </a:r>
            <a:r>
              <a:rPr lang="en-US" altLang="zh-CN" sz="2000" b="1" dirty="0" smtClean="0">
                <a:latin typeface="微软雅黑" panose="020B0503020204020204" pitchFamily="34" charset="-122"/>
                <a:ea typeface="微软雅黑" panose="020B0503020204020204" pitchFamily="34" charset="-122"/>
              </a:rPr>
              <a:t>UDP</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但 </a:t>
            </a:r>
            <a:r>
              <a:rPr lang="en-US" altLang="zh-CN" sz="2000" b="1" dirty="0">
                <a:latin typeface="微软雅黑" panose="020B0503020204020204" pitchFamily="34" charset="-122"/>
                <a:ea typeface="微软雅黑" panose="020B0503020204020204" pitchFamily="34" charset="-122"/>
              </a:rPr>
              <a:t>UDP </a:t>
            </a:r>
            <a:r>
              <a:rPr lang="zh-CN" altLang="en-US" sz="2000" b="1" dirty="0">
                <a:latin typeface="微软雅黑" panose="020B0503020204020204" pitchFamily="34" charset="-122"/>
                <a:ea typeface="微软雅黑" panose="020B0503020204020204" pitchFamily="34" charset="-122"/>
              </a:rPr>
              <a:t>不保证可靠交付。</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在运行代理程序的</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端用熟知端口 </a:t>
            </a:r>
            <a:r>
              <a:rPr lang="en-US" altLang="zh-CN" sz="2000" b="1" dirty="0">
                <a:latin typeface="微软雅黑" panose="020B0503020204020204" pitchFamily="34" charset="-122"/>
                <a:ea typeface="微软雅黑" panose="020B0503020204020204" pitchFamily="34" charset="-122"/>
              </a:rPr>
              <a:t>161 </a:t>
            </a:r>
            <a:r>
              <a:rPr lang="zh-CN" altLang="en-US" sz="2000" b="1" dirty="0">
                <a:latin typeface="微软雅黑" panose="020B0503020204020204" pitchFamily="34" charset="-122"/>
                <a:ea typeface="微软雅黑" panose="020B0503020204020204" pitchFamily="34" charset="-122"/>
              </a:rPr>
              <a:t>来接收 </a:t>
            </a:r>
            <a:r>
              <a:rPr lang="en-US" altLang="zh-CN" sz="2000" b="1" dirty="0">
                <a:latin typeface="微软雅黑" panose="020B0503020204020204" pitchFamily="34" charset="-122"/>
                <a:ea typeface="微软雅黑" panose="020B0503020204020204" pitchFamily="34" charset="-122"/>
              </a:rPr>
              <a:t>get </a:t>
            </a:r>
            <a:r>
              <a:rPr lang="zh-CN" altLang="en-US" sz="2000" b="1" dirty="0">
                <a:latin typeface="微软雅黑" panose="020B0503020204020204" pitchFamily="34" charset="-122"/>
                <a:ea typeface="微软雅黑" panose="020B0503020204020204" pitchFamily="34" charset="-122"/>
              </a:rPr>
              <a:t>或 </a:t>
            </a:r>
            <a:r>
              <a:rPr lang="en-US" altLang="zh-CN" sz="2000" b="1" dirty="0">
                <a:latin typeface="微软雅黑" panose="020B0503020204020204" pitchFamily="34" charset="-122"/>
                <a:ea typeface="微软雅黑" panose="020B0503020204020204" pitchFamily="34" charset="-122"/>
              </a:rPr>
              <a:t>set </a:t>
            </a:r>
            <a:r>
              <a:rPr lang="zh-CN" altLang="en-US" sz="2000" b="1" dirty="0">
                <a:latin typeface="微软雅黑" panose="020B0503020204020204" pitchFamily="34" charset="-122"/>
                <a:ea typeface="微软雅黑" panose="020B0503020204020204" pitchFamily="34" charset="-122"/>
              </a:rPr>
              <a:t>报文和发送响应报文（与熟知端口通信的客户端使用临时端口）。</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运行管理程序的</a:t>
            </a:r>
            <a:r>
              <a:rPr lang="zh-CN" altLang="en-US" sz="2000" b="1" dirty="0">
                <a:solidFill>
                  <a:srgbClr val="0000FF"/>
                </a:solidFill>
                <a:latin typeface="微软雅黑" panose="020B0503020204020204" pitchFamily="34" charset="-122"/>
                <a:ea typeface="微软雅黑" panose="020B0503020204020204" pitchFamily="34" charset="-122"/>
              </a:rPr>
              <a:t>客户端</a:t>
            </a:r>
            <a:r>
              <a:rPr lang="zh-CN" altLang="en-US" sz="2000" b="1" dirty="0">
                <a:latin typeface="微软雅黑" panose="020B0503020204020204" pitchFamily="34" charset="-122"/>
                <a:ea typeface="微软雅黑" panose="020B0503020204020204" pitchFamily="34" charset="-122"/>
              </a:rPr>
              <a:t>则使用熟知端口 </a:t>
            </a:r>
            <a:r>
              <a:rPr lang="en-US" altLang="zh-CN" sz="2000" b="1" dirty="0">
                <a:latin typeface="微软雅黑" panose="020B0503020204020204" pitchFamily="34" charset="-122"/>
                <a:ea typeface="微软雅黑" panose="020B0503020204020204" pitchFamily="34" charset="-122"/>
              </a:rPr>
              <a:t>162 </a:t>
            </a:r>
            <a:r>
              <a:rPr lang="zh-CN" altLang="en-US" sz="2000" b="1" dirty="0">
                <a:latin typeface="微软雅黑" panose="020B0503020204020204" pitchFamily="34" charset="-122"/>
                <a:ea typeface="微软雅黑" panose="020B0503020204020204" pitchFamily="34" charset="-122"/>
              </a:rPr>
              <a:t>来接收来自各代理的 </a:t>
            </a:r>
            <a:r>
              <a:rPr lang="en-US" altLang="zh-CN" sz="2000" b="1" dirty="0">
                <a:latin typeface="微软雅黑" panose="020B0503020204020204" pitchFamily="34" charset="-122"/>
                <a:ea typeface="微软雅黑" panose="020B0503020204020204" pitchFamily="34" charset="-122"/>
              </a:rPr>
              <a:t>trap </a:t>
            </a:r>
            <a:r>
              <a:rPr lang="zh-CN" altLang="en-US" sz="2000" b="1" dirty="0">
                <a:latin typeface="微软雅黑" panose="020B0503020204020204" pitchFamily="34" charset="-122"/>
                <a:ea typeface="微软雅黑" panose="020B0503020204020204" pitchFamily="34" charset="-122"/>
              </a:rPr>
              <a:t>报文。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560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022804" y="722796"/>
            <a:ext cx="5117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SNMPv1 </a:t>
            </a:r>
            <a:r>
              <a:rPr lang="zh-CN" altLang="en-US" sz="2000" b="1" dirty="0">
                <a:solidFill>
                  <a:schemeClr val="bg1"/>
                </a:solidFill>
                <a:latin typeface="微软雅黑" panose="020B0503020204020204" pitchFamily="34" charset="-122"/>
                <a:ea typeface="微软雅黑" panose="020B0503020204020204" pitchFamily="34" charset="-122"/>
              </a:rPr>
              <a:t>定义</a:t>
            </a:r>
            <a:r>
              <a:rPr lang="zh-CN" altLang="en-US" sz="2000" b="1" dirty="0" smtClean="0">
                <a:solidFill>
                  <a:schemeClr val="bg1"/>
                </a:solidFill>
                <a:latin typeface="微软雅黑" panose="020B0503020204020204" pitchFamily="34" charset="-122"/>
                <a:ea typeface="微软雅黑" panose="020B0503020204020204" pitchFamily="34" charset="-122"/>
              </a:rPr>
              <a:t>的协议数据单元 </a:t>
            </a:r>
            <a:r>
              <a:rPr lang="en-US" altLang="zh-CN" sz="2000" b="1" dirty="0" smtClean="0">
                <a:solidFill>
                  <a:schemeClr val="bg1"/>
                </a:solidFill>
                <a:latin typeface="微软雅黑" panose="020B0503020204020204" pitchFamily="34" charset="-122"/>
                <a:ea typeface="微软雅黑" panose="020B0503020204020204" pitchFamily="34" charset="-122"/>
              </a:rPr>
              <a:t>(PDU) </a:t>
            </a:r>
            <a:r>
              <a:rPr lang="zh-CN" altLang="en-US" sz="2000" b="1" dirty="0" smtClean="0">
                <a:solidFill>
                  <a:schemeClr val="bg1"/>
                </a:solidFill>
                <a:latin typeface="微软雅黑" panose="020B0503020204020204" pitchFamily="34" charset="-122"/>
                <a:ea typeface="微软雅黑" panose="020B0503020204020204" pitchFamily="34" charset="-122"/>
              </a:rPr>
              <a:t>类型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492955" y="1165638"/>
            <a:ext cx="8048775" cy="30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tabLst>
                <a:tab pos="3676650" algn="l"/>
              </a:tabLst>
              <a:defRPr sz="3600">
                <a:solidFill>
                  <a:schemeClr val="tx1"/>
                </a:solidFill>
                <a:latin typeface="Tahoma" panose="020B0604030504040204" pitchFamily="34" charset="0"/>
                <a:ea typeface="宋体" panose="02010600030101010101" pitchFamily="2" charset="-122"/>
              </a:defRPr>
            </a:lvl1pPr>
            <a:lvl2pPr marL="800100" indent="-342900">
              <a:tabLst>
                <a:tab pos="3676650" algn="l"/>
              </a:tabLst>
              <a:defRPr sz="3600">
                <a:solidFill>
                  <a:schemeClr val="tx1"/>
                </a:solidFill>
                <a:latin typeface="Tahoma" panose="020B0604030504040204" pitchFamily="34" charset="0"/>
                <a:ea typeface="宋体" panose="02010600030101010101" pitchFamily="2" charset="-122"/>
              </a:defRPr>
            </a:lvl2pPr>
            <a:lvl3pPr marL="1257300" indent="-342900">
              <a:tabLst>
                <a:tab pos="3676650" algn="l"/>
              </a:tabLst>
              <a:defRPr sz="3600">
                <a:solidFill>
                  <a:schemeClr val="tx1"/>
                </a:solidFill>
                <a:latin typeface="Tahoma" panose="020B0604030504040204" pitchFamily="34" charset="0"/>
                <a:ea typeface="宋体" panose="02010600030101010101" pitchFamily="2" charset="-122"/>
              </a:defRPr>
            </a:lvl3pPr>
            <a:lvl4pPr marL="1714500" indent="-342900">
              <a:tabLst>
                <a:tab pos="3676650" algn="l"/>
              </a:tabLst>
              <a:defRPr sz="3600">
                <a:solidFill>
                  <a:schemeClr val="tx1"/>
                </a:solidFill>
                <a:latin typeface="Tahoma" panose="020B0604030504040204" pitchFamily="34" charset="0"/>
                <a:ea typeface="宋体" panose="02010600030101010101" pitchFamily="2" charset="-122"/>
              </a:defRPr>
            </a:lvl4pPr>
            <a:lvl5pPr marL="2171700" indent="-342900">
              <a:tabLst>
                <a:tab pos="3676650" algn="l"/>
              </a:tabLst>
              <a:defRPr sz="3600">
                <a:solidFill>
                  <a:schemeClr val="tx1"/>
                </a:solidFill>
                <a:latin typeface="Tahoma" panose="020B0604030504040204" pitchFamily="34" charset="0"/>
                <a:ea typeface="宋体" panose="02010600030101010101" pitchFamily="2" charset="-122"/>
              </a:defRPr>
            </a:lvl5pPr>
            <a:lvl6pPr marL="2628900" indent="-342900" eaLnBrk="0" fontAlgn="base" hangingPunct="0">
              <a:spcBef>
                <a:spcPct val="0"/>
              </a:spcBef>
              <a:spcAft>
                <a:spcPct val="0"/>
              </a:spcAft>
              <a:tabLst>
                <a:tab pos="3676650" algn="l"/>
              </a:tabLst>
              <a:defRPr sz="3600">
                <a:solidFill>
                  <a:schemeClr val="tx1"/>
                </a:solidFill>
                <a:latin typeface="Tahoma" panose="020B0604030504040204" pitchFamily="34" charset="0"/>
                <a:ea typeface="宋体" panose="02010600030101010101" pitchFamily="2" charset="-122"/>
              </a:defRPr>
            </a:lvl6pPr>
            <a:lvl7pPr marL="3086100" indent="-342900" eaLnBrk="0" fontAlgn="base" hangingPunct="0">
              <a:spcBef>
                <a:spcPct val="0"/>
              </a:spcBef>
              <a:spcAft>
                <a:spcPct val="0"/>
              </a:spcAft>
              <a:tabLst>
                <a:tab pos="3676650" algn="l"/>
              </a:tabLst>
              <a:defRPr sz="3600">
                <a:solidFill>
                  <a:schemeClr val="tx1"/>
                </a:solidFill>
                <a:latin typeface="Tahoma" panose="020B0604030504040204" pitchFamily="34" charset="0"/>
                <a:ea typeface="宋体" panose="02010600030101010101" pitchFamily="2" charset="-122"/>
              </a:defRPr>
            </a:lvl7pPr>
            <a:lvl8pPr marL="3543300" indent="-342900" eaLnBrk="0" fontAlgn="base" hangingPunct="0">
              <a:spcBef>
                <a:spcPct val="0"/>
              </a:spcBef>
              <a:spcAft>
                <a:spcPct val="0"/>
              </a:spcAft>
              <a:tabLst>
                <a:tab pos="3676650" algn="l"/>
              </a:tabLst>
              <a:defRPr sz="3600">
                <a:solidFill>
                  <a:schemeClr val="tx1"/>
                </a:solidFill>
                <a:latin typeface="Tahoma" panose="020B0604030504040204" pitchFamily="34" charset="0"/>
                <a:ea typeface="宋体" panose="02010600030101010101" pitchFamily="2" charset="-122"/>
              </a:defRPr>
            </a:lvl8pPr>
            <a:lvl9pPr marL="4000500" indent="-342900" eaLnBrk="0" fontAlgn="base" hangingPunct="0">
              <a:spcBef>
                <a:spcPct val="0"/>
              </a:spcBef>
              <a:spcAft>
                <a:spcPct val="0"/>
              </a:spcAft>
              <a:tabLst>
                <a:tab pos="3676650" algn="l"/>
              </a:tabLst>
              <a:defRPr sz="3600">
                <a:solidFill>
                  <a:schemeClr val="tx1"/>
                </a:solidFill>
                <a:latin typeface="Tahoma" panose="020B0604030504040204" pitchFamily="34" charset="0"/>
                <a:ea typeface="宋体" panose="02010600030101010101" pitchFamily="2" charset="-122"/>
              </a:defRPr>
            </a:lvl9pPr>
          </a:lstStyle>
          <a:p>
            <a:pPr>
              <a:lnSpc>
                <a:spcPct val="150000"/>
              </a:lnSpc>
              <a:tabLst>
                <a:tab pos="1162050" algn="l"/>
                <a:tab pos="3319145" algn="l"/>
              </a:tabLst>
            </a:pPr>
            <a:r>
              <a:rPr lang="en-US" altLang="zh-CN" sz="1400" b="1" dirty="0" smtClean="0">
                <a:latin typeface="微软雅黑" panose="020B0503020204020204" pitchFamily="34" charset="-122"/>
                <a:ea typeface="微软雅黑" panose="020B0503020204020204" pitchFamily="34" charset="-122"/>
              </a:rPr>
              <a:t>    PDU </a:t>
            </a:r>
            <a:r>
              <a:rPr lang="zh-CN" altLang="en-US" sz="1400" b="1" dirty="0" smtClean="0">
                <a:latin typeface="微软雅黑" panose="020B0503020204020204" pitchFamily="34" charset="-122"/>
                <a:ea typeface="微软雅黑" panose="020B0503020204020204" pitchFamily="34" charset="-122"/>
              </a:rPr>
              <a:t>编号 </a:t>
            </a:r>
            <a:r>
              <a:rPr lang="en-US" altLang="zh-CN" sz="1400" b="1" dirty="0" smtClean="0">
                <a:latin typeface="微软雅黑" panose="020B0503020204020204" pitchFamily="34" charset="-122"/>
                <a:ea typeface="微软雅黑" panose="020B0503020204020204" pitchFamily="34" charset="-122"/>
              </a:rPr>
              <a:t>(T</a:t>
            </a:r>
            <a:r>
              <a:rPr lang="zh-CN" altLang="en-US" sz="1400" b="1" dirty="0" smtClean="0">
                <a:latin typeface="微软雅黑" panose="020B0503020204020204" pitchFamily="34" charset="-122"/>
                <a:ea typeface="微软雅黑" panose="020B0503020204020204" pitchFamily="34" charset="-122"/>
              </a:rPr>
              <a:t>字段</a:t>
            </a:r>
            <a:r>
              <a:rPr lang="en-US" altLang="zh-CN" sz="1400" b="1" dirty="0" smtClean="0">
                <a:latin typeface="微软雅黑" panose="020B0503020204020204" pitchFamily="34" charset="-122"/>
                <a:ea typeface="微软雅黑" panose="020B0503020204020204" pitchFamily="34" charset="-122"/>
              </a:rPr>
              <a:t>)           PDU </a:t>
            </a:r>
            <a:r>
              <a:rPr lang="zh-CN" altLang="en-US" sz="1400" b="1" dirty="0" smtClean="0">
                <a:latin typeface="微软雅黑" panose="020B0503020204020204" pitchFamily="34" charset="-122"/>
                <a:ea typeface="微软雅黑" panose="020B0503020204020204" pitchFamily="34" charset="-122"/>
              </a:rPr>
              <a:t>名称</a:t>
            </a:r>
            <a:r>
              <a:rPr lang="en-US" altLang="zh-CN" sz="1400" b="1" dirty="0" smtClean="0">
                <a:latin typeface="微软雅黑" panose="020B0503020204020204" pitchFamily="34" charset="-122"/>
                <a:ea typeface="微软雅黑" panose="020B0503020204020204" pitchFamily="34" charset="-122"/>
              </a:rPr>
              <a:t>	                             </a:t>
            </a:r>
            <a:r>
              <a:rPr lang="zh-CN" altLang="en-US" sz="1400" b="1" dirty="0" smtClean="0">
                <a:latin typeface="微软雅黑" panose="020B0503020204020204" pitchFamily="34" charset="-122"/>
                <a:ea typeface="微软雅黑" panose="020B0503020204020204" pitchFamily="34" charset="-122"/>
              </a:rPr>
              <a:t>用途</a:t>
            </a:r>
            <a:endParaRPr lang="zh-CN" altLang="en-US" sz="1400" b="1" dirty="0">
              <a:latin typeface="微软雅黑" panose="020B0503020204020204" pitchFamily="34" charset="-122"/>
              <a:ea typeface="微软雅黑" panose="020B0503020204020204" pitchFamily="34" charset="-122"/>
            </a:endParaRPr>
          </a:p>
          <a:p>
            <a:pPr eaLnBrk="1" hangingPunct="1">
              <a:lnSpc>
                <a:spcPct val="150000"/>
              </a:lnSpc>
              <a:spcAft>
                <a:spcPct val="30000"/>
              </a:spcAft>
              <a:tabLst>
                <a:tab pos="1162050" algn="l"/>
                <a:tab pos="3319145" algn="l"/>
              </a:tabLst>
            </a:pP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smtClean="0">
                <a:solidFill>
                  <a:srgbClr val="0000FF"/>
                </a:solidFill>
                <a:latin typeface="微软雅黑" panose="020B0503020204020204" pitchFamily="34" charset="-122"/>
                <a:ea typeface="微软雅黑" panose="020B0503020204020204" pitchFamily="34" charset="-122"/>
              </a:rPr>
              <a:t> 0  (A0)       	               </a:t>
            </a:r>
            <a:r>
              <a:rPr lang="en-US" altLang="zh-CN" sz="1400" b="1" dirty="0" err="1" smtClean="0">
                <a:solidFill>
                  <a:srgbClr val="0000FF"/>
                </a:solidFill>
                <a:latin typeface="微软雅黑" panose="020B0503020204020204" pitchFamily="34" charset="-122"/>
                <a:ea typeface="微软雅黑" panose="020B0503020204020204" pitchFamily="34" charset="-122"/>
              </a:rPr>
              <a:t>GetRequest</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用来</a:t>
            </a:r>
            <a:r>
              <a:rPr lang="zh-CN" altLang="en-US" sz="1400" b="1" dirty="0">
                <a:solidFill>
                  <a:srgbClr val="0000FF"/>
                </a:solidFill>
                <a:latin typeface="微软雅黑" panose="020B0503020204020204" pitchFamily="34" charset="-122"/>
                <a:ea typeface="微软雅黑" panose="020B0503020204020204" pitchFamily="34" charset="-122"/>
              </a:rPr>
              <a:t>查询一个或一组变量的值</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1 </a:t>
            </a:r>
            <a:r>
              <a:rPr lang="en-US" altLang="zh-CN" sz="1400" b="1" dirty="0" smtClean="0">
                <a:solidFill>
                  <a:srgbClr val="0000FF"/>
                </a:solidFill>
                <a:latin typeface="微软雅黑" panose="020B0503020204020204" pitchFamily="34" charset="-122"/>
                <a:ea typeface="微软雅黑" panose="020B0503020204020204" pitchFamily="34" charset="-122"/>
              </a:rPr>
              <a:t> (A1)       	               </a:t>
            </a:r>
            <a:r>
              <a:rPr lang="en-US" altLang="zh-CN" sz="1400" b="1" dirty="0" err="1" smtClean="0">
                <a:solidFill>
                  <a:srgbClr val="0000FF"/>
                </a:solidFill>
                <a:latin typeface="微软雅黑" panose="020B0503020204020204" pitchFamily="34" charset="-122"/>
                <a:ea typeface="微软雅黑" panose="020B0503020204020204" pitchFamily="34" charset="-122"/>
              </a:rPr>
              <a:t>GetNextRequest</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允许</a:t>
            </a:r>
            <a:r>
              <a:rPr lang="zh-CN" altLang="en-US" sz="1400" b="1" dirty="0">
                <a:solidFill>
                  <a:srgbClr val="0000FF"/>
                </a:solidFill>
                <a:latin typeface="微软雅黑" panose="020B0503020204020204" pitchFamily="34" charset="-122"/>
                <a:ea typeface="微软雅黑" panose="020B0503020204020204" pitchFamily="34" charset="-122"/>
              </a:rPr>
              <a:t>在 </a:t>
            </a:r>
            <a:r>
              <a:rPr lang="en-US" altLang="zh-CN" sz="1400" b="1" dirty="0">
                <a:solidFill>
                  <a:srgbClr val="0000FF"/>
                </a:solidFill>
                <a:latin typeface="微软雅黑" panose="020B0503020204020204" pitchFamily="34" charset="-122"/>
                <a:ea typeface="微软雅黑" panose="020B0503020204020204" pitchFamily="34" charset="-122"/>
              </a:rPr>
              <a:t>MIB </a:t>
            </a:r>
            <a:r>
              <a:rPr lang="zh-CN" altLang="en-US" sz="1400" b="1" dirty="0">
                <a:solidFill>
                  <a:srgbClr val="0000FF"/>
                </a:solidFill>
                <a:latin typeface="微软雅黑" panose="020B0503020204020204" pitchFamily="34" charset="-122"/>
                <a:ea typeface="微软雅黑" panose="020B0503020204020204" pitchFamily="34" charset="-122"/>
              </a:rPr>
              <a:t>树上读取下一个变量</a:t>
            </a:r>
            <a:r>
              <a:rPr lang="zh-CN" altLang="en-US" sz="1400" b="1" dirty="0" smtClean="0">
                <a:solidFill>
                  <a:srgbClr val="0000FF"/>
                </a:solidFill>
                <a:latin typeface="微软雅黑" panose="020B0503020204020204" pitchFamily="34" charset="-122"/>
                <a:ea typeface="微软雅黑" panose="020B0503020204020204" pitchFamily="34" charset="-122"/>
              </a:rPr>
              <a:t>，此</a:t>
            </a:r>
            <a:r>
              <a:rPr lang="zh-CN" altLang="en-US" sz="1400" b="1" dirty="0">
                <a:solidFill>
                  <a:srgbClr val="0000FF"/>
                </a:solidFill>
                <a:latin typeface="微软雅黑" panose="020B0503020204020204" pitchFamily="34" charset="-122"/>
                <a:ea typeface="微软雅黑" panose="020B0503020204020204" pitchFamily="34" charset="-122"/>
              </a:rPr>
              <a:t>操作可反复进行 </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2 </a:t>
            </a:r>
            <a:r>
              <a:rPr lang="en-US" altLang="zh-CN" sz="1400" b="1" dirty="0" smtClean="0">
                <a:solidFill>
                  <a:srgbClr val="0000FF"/>
                </a:solidFill>
                <a:latin typeface="微软雅黑" panose="020B0503020204020204" pitchFamily="34" charset="-122"/>
                <a:ea typeface="微软雅黑" panose="020B0503020204020204" pitchFamily="34" charset="-122"/>
              </a:rPr>
              <a:t> (A2)       	               </a:t>
            </a:r>
            <a:r>
              <a:rPr lang="en-US" altLang="zh-CN" sz="1400" b="1" dirty="0" err="1" smtClean="0">
                <a:solidFill>
                  <a:srgbClr val="0000FF"/>
                </a:solidFill>
                <a:latin typeface="微软雅黑" panose="020B0503020204020204" pitchFamily="34" charset="-122"/>
                <a:ea typeface="微软雅黑" panose="020B0503020204020204" pitchFamily="34" charset="-122"/>
              </a:rPr>
              <a:t>Reponse</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代理</a:t>
            </a:r>
            <a:r>
              <a:rPr lang="zh-CN" altLang="en-US" sz="1400" b="1" dirty="0">
                <a:solidFill>
                  <a:srgbClr val="0000FF"/>
                </a:solidFill>
                <a:latin typeface="微软雅黑" panose="020B0503020204020204" pitchFamily="34" charset="-122"/>
                <a:ea typeface="微软雅黑" panose="020B0503020204020204" pitchFamily="34" charset="-122"/>
              </a:rPr>
              <a:t>向管理者或管理者向管理者</a:t>
            </a:r>
            <a:r>
              <a:rPr lang="zh-CN" altLang="en-US" sz="1400" b="1" dirty="0" smtClean="0">
                <a:solidFill>
                  <a:srgbClr val="0000FF"/>
                </a:solidFill>
                <a:latin typeface="微软雅黑" panose="020B0503020204020204" pitchFamily="34" charset="-122"/>
                <a:ea typeface="微软雅黑" panose="020B0503020204020204" pitchFamily="34" charset="-122"/>
              </a:rPr>
              <a:t>发送响应</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3 </a:t>
            </a:r>
            <a:r>
              <a:rPr lang="en-US" altLang="zh-CN" sz="1400" b="1" dirty="0" smtClean="0">
                <a:solidFill>
                  <a:srgbClr val="0000FF"/>
                </a:solidFill>
                <a:latin typeface="微软雅黑" panose="020B0503020204020204" pitchFamily="34" charset="-122"/>
                <a:ea typeface="微软雅黑" panose="020B0503020204020204" pitchFamily="34" charset="-122"/>
              </a:rPr>
              <a:t> (A3)       	               </a:t>
            </a:r>
            <a:r>
              <a:rPr lang="en-US" altLang="zh-CN" sz="1400" b="1" dirty="0" err="1" smtClean="0">
                <a:solidFill>
                  <a:srgbClr val="0000FF"/>
                </a:solidFill>
                <a:latin typeface="微软雅黑" panose="020B0503020204020204" pitchFamily="34" charset="-122"/>
                <a:ea typeface="微软雅黑" panose="020B0503020204020204" pitchFamily="34" charset="-122"/>
              </a:rPr>
              <a:t>SetRequest</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对</a:t>
            </a:r>
            <a:r>
              <a:rPr lang="zh-CN" altLang="en-US" sz="1400" b="1" dirty="0">
                <a:solidFill>
                  <a:srgbClr val="0000FF"/>
                </a:solidFill>
                <a:latin typeface="微软雅黑" panose="020B0503020204020204" pitchFamily="34" charset="-122"/>
                <a:ea typeface="微软雅黑" panose="020B0503020204020204" pitchFamily="34" charset="-122"/>
              </a:rPr>
              <a:t>一个或多个变量值进行设置</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5 </a:t>
            </a:r>
            <a:r>
              <a:rPr lang="en-US" altLang="zh-CN" sz="1400" b="1" dirty="0" smtClean="0">
                <a:solidFill>
                  <a:srgbClr val="0000FF"/>
                </a:solidFill>
                <a:latin typeface="微软雅黑" panose="020B0503020204020204" pitchFamily="34" charset="-122"/>
                <a:ea typeface="微软雅黑" panose="020B0503020204020204" pitchFamily="34" charset="-122"/>
              </a:rPr>
              <a:t> (A5)       	               </a:t>
            </a:r>
            <a:r>
              <a:rPr lang="en-US" altLang="zh-CN" sz="1400" b="1" dirty="0" err="1" smtClean="0">
                <a:solidFill>
                  <a:srgbClr val="0000FF"/>
                </a:solidFill>
                <a:latin typeface="微软雅黑" panose="020B0503020204020204" pitchFamily="34" charset="-122"/>
                <a:ea typeface="微软雅黑" panose="020B0503020204020204" pitchFamily="34" charset="-122"/>
              </a:rPr>
              <a:t>GetBulkRequest</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管理</a:t>
            </a:r>
            <a:r>
              <a:rPr lang="zh-CN" altLang="en-US" sz="1400" b="1" dirty="0">
                <a:solidFill>
                  <a:srgbClr val="0000FF"/>
                </a:solidFill>
                <a:latin typeface="微软雅黑" panose="020B0503020204020204" pitchFamily="34" charset="-122"/>
                <a:ea typeface="微软雅黑" panose="020B0503020204020204" pitchFamily="34" charset="-122"/>
              </a:rPr>
              <a:t>者从代理读取大数据块的值</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6  </a:t>
            </a:r>
            <a:r>
              <a:rPr lang="en-US" altLang="zh-CN" sz="1400" b="1" dirty="0" smtClean="0">
                <a:solidFill>
                  <a:srgbClr val="0000FF"/>
                </a:solidFill>
                <a:latin typeface="微软雅黑" panose="020B0503020204020204" pitchFamily="34" charset="-122"/>
                <a:ea typeface="微软雅黑" panose="020B0503020204020204" pitchFamily="34" charset="-122"/>
              </a:rPr>
              <a:t>(A6)      	               </a:t>
            </a:r>
            <a:r>
              <a:rPr lang="en-US" altLang="zh-CN" sz="1400" b="1" dirty="0" err="1" smtClean="0">
                <a:solidFill>
                  <a:srgbClr val="0000FF"/>
                </a:solidFill>
                <a:latin typeface="微软雅黑" panose="020B0503020204020204" pitchFamily="34" charset="-122"/>
                <a:ea typeface="微软雅黑" panose="020B0503020204020204" pitchFamily="34" charset="-122"/>
              </a:rPr>
              <a:t>InformRequest</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管理</a:t>
            </a:r>
            <a:r>
              <a:rPr lang="zh-CN" altLang="en-US" sz="1400" b="1" dirty="0">
                <a:solidFill>
                  <a:srgbClr val="0000FF"/>
                </a:solidFill>
                <a:latin typeface="微软雅黑" panose="020B0503020204020204" pitchFamily="34" charset="-122"/>
                <a:ea typeface="微软雅黑" panose="020B0503020204020204" pitchFamily="34" charset="-122"/>
              </a:rPr>
              <a:t>者从另一管理者读取代理的变量</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7  </a:t>
            </a:r>
            <a:r>
              <a:rPr lang="en-US" altLang="zh-CN" sz="1400" b="1" dirty="0" smtClean="0">
                <a:solidFill>
                  <a:srgbClr val="0000FF"/>
                </a:solidFill>
                <a:latin typeface="微软雅黑" panose="020B0503020204020204" pitchFamily="34" charset="-122"/>
                <a:ea typeface="微软雅黑" panose="020B0503020204020204" pitchFamily="34" charset="-122"/>
              </a:rPr>
              <a:t>(A7)      	               SNMPv2Trap	      </a:t>
            </a:r>
            <a:r>
              <a:rPr lang="zh-CN" altLang="en-US" sz="1400" b="1" dirty="0" smtClean="0">
                <a:solidFill>
                  <a:srgbClr val="0000FF"/>
                </a:solidFill>
                <a:latin typeface="微软雅黑" panose="020B0503020204020204" pitchFamily="34" charset="-122"/>
                <a:ea typeface="微软雅黑" panose="020B0503020204020204" pitchFamily="34" charset="-122"/>
              </a:rPr>
              <a:t>代理</a:t>
            </a:r>
            <a:r>
              <a:rPr lang="zh-CN" altLang="en-US" sz="1400" b="1" dirty="0">
                <a:solidFill>
                  <a:srgbClr val="0000FF"/>
                </a:solidFill>
                <a:latin typeface="微软雅黑" panose="020B0503020204020204" pitchFamily="34" charset="-122"/>
                <a:ea typeface="微软雅黑" panose="020B0503020204020204" pitchFamily="34" charset="-122"/>
              </a:rPr>
              <a:t>向管理者报告异常事件</a:t>
            </a:r>
            <a:endParaRPr lang="zh-CN" altLang="en-US" sz="14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tabLst>
                <a:tab pos="1162050" algn="l"/>
                <a:tab pos="3319145" algn="l"/>
              </a:tabLst>
            </a:pPr>
            <a:r>
              <a:rPr lang="zh-CN" altLang="en-US" sz="1400" b="1" dirty="0">
                <a:solidFill>
                  <a:srgbClr val="0000FF"/>
                </a:solidFill>
                <a:latin typeface="微软雅黑" panose="020B0503020204020204" pitchFamily="34" charset="-122"/>
                <a:ea typeface="微软雅黑" panose="020B0503020204020204" pitchFamily="34" charset="-122"/>
              </a:rPr>
              <a:t> </a:t>
            </a:r>
            <a:r>
              <a:rPr lang="zh-CN" altLang="en-US" sz="1400" b="1" dirty="0" smtClean="0">
                <a:solidFill>
                  <a:srgbClr val="0000FF"/>
                </a:solidFill>
                <a:latin typeface="微软雅黑" panose="020B0503020204020204" pitchFamily="34" charset="-122"/>
                <a:ea typeface="微软雅黑" panose="020B0503020204020204" pitchFamily="34" charset="-122"/>
              </a:rPr>
              <a:t> </a:t>
            </a:r>
            <a:r>
              <a:rPr lang="en-US" altLang="zh-CN" sz="1400" b="1" dirty="0" smtClean="0">
                <a:solidFill>
                  <a:srgbClr val="0000FF"/>
                </a:solidFill>
                <a:latin typeface="微软雅黑" panose="020B0503020204020204" pitchFamily="34" charset="-122"/>
                <a:ea typeface="微软雅黑" panose="020B0503020204020204" pitchFamily="34" charset="-122"/>
              </a:rPr>
              <a:t>8  (A8)      	               Report	      </a:t>
            </a:r>
            <a:r>
              <a:rPr lang="zh-CN" altLang="en-US" sz="1400" b="1" dirty="0" smtClean="0">
                <a:solidFill>
                  <a:srgbClr val="0000FF"/>
                </a:solidFill>
                <a:latin typeface="微软雅黑" panose="020B0503020204020204" pitchFamily="34" charset="-122"/>
                <a:ea typeface="微软雅黑" panose="020B0503020204020204" pitchFamily="34" charset="-122"/>
              </a:rPr>
              <a:t>管理</a:t>
            </a:r>
            <a:r>
              <a:rPr lang="zh-CN" altLang="en-US" sz="1400" b="1" dirty="0">
                <a:solidFill>
                  <a:srgbClr val="0000FF"/>
                </a:solidFill>
                <a:latin typeface="微软雅黑" panose="020B0503020204020204" pitchFamily="34" charset="-122"/>
                <a:ea typeface="微软雅黑" panose="020B0503020204020204" pitchFamily="34" charset="-122"/>
              </a:rPr>
              <a:t>者之间报告某些差错 </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2387591" y="1234440"/>
            <a:ext cx="0" cy="299349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2" name="Line 6"/>
          <p:cNvSpPr>
            <a:spLocks noChangeShapeType="1"/>
          </p:cNvSpPr>
          <p:nvPr/>
        </p:nvSpPr>
        <p:spPr bwMode="auto">
          <a:xfrm>
            <a:off x="4113204" y="1229886"/>
            <a:ext cx="0" cy="299349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3" name="Line 5"/>
          <p:cNvSpPr>
            <a:spLocks noChangeShapeType="1"/>
          </p:cNvSpPr>
          <p:nvPr/>
        </p:nvSpPr>
        <p:spPr bwMode="auto">
          <a:xfrm>
            <a:off x="585216" y="1229886"/>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4" name="Line 5"/>
          <p:cNvSpPr>
            <a:spLocks noChangeShapeType="1"/>
          </p:cNvSpPr>
          <p:nvPr/>
        </p:nvSpPr>
        <p:spPr bwMode="auto">
          <a:xfrm>
            <a:off x="585216" y="4217424"/>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5" name="Line 5"/>
          <p:cNvSpPr>
            <a:spLocks noChangeShapeType="1"/>
          </p:cNvSpPr>
          <p:nvPr/>
        </p:nvSpPr>
        <p:spPr bwMode="auto">
          <a:xfrm>
            <a:off x="585216" y="1536206"/>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6" name="Line 6"/>
          <p:cNvSpPr>
            <a:spLocks noChangeShapeType="1"/>
          </p:cNvSpPr>
          <p:nvPr/>
        </p:nvSpPr>
        <p:spPr bwMode="auto">
          <a:xfrm>
            <a:off x="585272" y="1234440"/>
            <a:ext cx="0" cy="299349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7" name="Line 6"/>
          <p:cNvSpPr>
            <a:spLocks noChangeShapeType="1"/>
          </p:cNvSpPr>
          <p:nvPr/>
        </p:nvSpPr>
        <p:spPr bwMode="auto">
          <a:xfrm>
            <a:off x="8540440" y="1234440"/>
            <a:ext cx="0" cy="299349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anose="020B0503020204020204" pitchFamily="34" charset="-122"/>
              <a:ea typeface="微软雅黑" panose="020B0503020204020204" pitchFamily="34" charset="-122"/>
            </a:endParaRPr>
          </a:p>
        </p:txBody>
      </p:sp>
      <p:sp>
        <p:nvSpPr>
          <p:cNvPr id="18" name="Line 5"/>
          <p:cNvSpPr>
            <a:spLocks noChangeShapeType="1"/>
          </p:cNvSpPr>
          <p:nvPr/>
        </p:nvSpPr>
        <p:spPr bwMode="auto">
          <a:xfrm>
            <a:off x="585216" y="1885736"/>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19" name="Line 5"/>
          <p:cNvSpPr>
            <a:spLocks noChangeShapeType="1"/>
          </p:cNvSpPr>
          <p:nvPr/>
        </p:nvSpPr>
        <p:spPr bwMode="auto">
          <a:xfrm>
            <a:off x="585216" y="2237776"/>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585216" y="2561240"/>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21" name="Line 5"/>
          <p:cNvSpPr>
            <a:spLocks noChangeShapeType="1"/>
          </p:cNvSpPr>
          <p:nvPr/>
        </p:nvSpPr>
        <p:spPr bwMode="auto">
          <a:xfrm>
            <a:off x="585216" y="2876704"/>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22" name="Line 5"/>
          <p:cNvSpPr>
            <a:spLocks noChangeShapeType="1"/>
          </p:cNvSpPr>
          <p:nvPr/>
        </p:nvSpPr>
        <p:spPr bwMode="auto">
          <a:xfrm>
            <a:off x="585216" y="3191024"/>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585216" y="3524776"/>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24" name="Line 5"/>
          <p:cNvSpPr>
            <a:spLocks noChangeShapeType="1"/>
          </p:cNvSpPr>
          <p:nvPr/>
        </p:nvSpPr>
        <p:spPr bwMode="auto">
          <a:xfrm>
            <a:off x="585216" y="3839096"/>
            <a:ext cx="7956514" cy="458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23175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368519" y="600654"/>
            <a:ext cx="2425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SNMP </a:t>
            </a:r>
            <a:r>
              <a:rPr lang="zh-CN" altLang="en-US" sz="2000" b="1" dirty="0">
                <a:solidFill>
                  <a:schemeClr val="bg1"/>
                </a:solidFill>
                <a:latin typeface="微软雅黑" panose="020B0503020204020204" pitchFamily="34" charset="-122"/>
                <a:ea typeface="微软雅黑" panose="020B0503020204020204" pitchFamily="34" charset="-122"/>
              </a:rPr>
              <a:t>的报文</a:t>
            </a:r>
            <a:r>
              <a:rPr lang="zh-CN" altLang="en-US" sz="2000" b="1" dirty="0" smtClean="0">
                <a:solidFill>
                  <a:schemeClr val="bg1"/>
                </a:solidFill>
                <a:latin typeface="微软雅黑" panose="020B0503020204020204" pitchFamily="34" charset="-122"/>
                <a:ea typeface="微软雅黑" panose="020B0503020204020204" pitchFamily="34" charset="-122"/>
              </a:rPr>
              <a:t>格式</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714611" y="1292851"/>
            <a:ext cx="7636988" cy="2750850"/>
            <a:chOff x="284287" y="1433308"/>
            <a:chExt cx="9493249" cy="3419476"/>
          </a:xfrm>
        </p:grpSpPr>
        <p:grpSp>
          <p:nvGrpSpPr>
            <p:cNvPr id="5" name="Group 142"/>
            <p:cNvGrpSpPr/>
            <p:nvPr/>
          </p:nvGrpSpPr>
          <p:grpSpPr bwMode="auto">
            <a:xfrm>
              <a:off x="7266640" y="4061197"/>
              <a:ext cx="2510896" cy="344488"/>
              <a:chOff x="4177" y="2324"/>
              <a:chExt cx="1460" cy="217"/>
            </a:xfrm>
          </p:grpSpPr>
          <p:sp>
            <p:nvSpPr>
              <p:cNvPr id="6" name="Line 119"/>
              <p:cNvSpPr>
                <a:spLocks noChangeShapeType="1"/>
              </p:cNvSpPr>
              <p:nvPr/>
            </p:nvSpPr>
            <p:spPr bwMode="auto">
              <a:xfrm flipV="1">
                <a:off x="4177" y="2444"/>
                <a:ext cx="1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 name="Rectangle 122"/>
              <p:cNvSpPr>
                <a:spLocks noChangeArrowheads="1"/>
              </p:cNvSpPr>
              <p:nvPr/>
            </p:nvSpPr>
            <p:spPr bwMode="auto">
              <a:xfrm>
                <a:off x="4593" y="2324"/>
                <a:ext cx="579"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zh-CN" altLang="en-US" sz="1200" b="1">
                    <a:solidFill>
                      <a:srgbClr val="0000FF"/>
                    </a:solidFill>
                    <a:latin typeface="微软雅黑" panose="020B0503020204020204" pitchFamily="34" charset="-122"/>
                    <a:ea typeface="微软雅黑" panose="020B0503020204020204" pitchFamily="34" charset="-122"/>
                  </a:rPr>
                  <a:t>变量绑定</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grpSp>
        <p:grpSp>
          <p:nvGrpSpPr>
            <p:cNvPr id="8" name="Group 141"/>
            <p:cNvGrpSpPr/>
            <p:nvPr/>
          </p:nvGrpSpPr>
          <p:grpSpPr bwMode="auto">
            <a:xfrm>
              <a:off x="4100504" y="4061197"/>
              <a:ext cx="3154098" cy="344488"/>
              <a:chOff x="2336" y="2324"/>
              <a:chExt cx="1834" cy="217"/>
            </a:xfrm>
          </p:grpSpPr>
          <p:sp>
            <p:nvSpPr>
              <p:cNvPr id="9" name="Line 138"/>
              <p:cNvSpPr>
                <a:spLocks noChangeShapeType="1"/>
              </p:cNvSpPr>
              <p:nvPr/>
            </p:nvSpPr>
            <p:spPr bwMode="auto">
              <a:xfrm flipV="1">
                <a:off x="2336" y="2444"/>
                <a:ext cx="183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0" name="Rectangle 139"/>
              <p:cNvSpPr>
                <a:spLocks noChangeArrowheads="1"/>
              </p:cNvSpPr>
              <p:nvPr/>
            </p:nvSpPr>
            <p:spPr bwMode="auto">
              <a:xfrm>
                <a:off x="3032" y="2324"/>
                <a:ext cx="357"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zh-CN" altLang="en-US" sz="1200" b="1">
                    <a:solidFill>
                      <a:srgbClr val="0000FF"/>
                    </a:solidFill>
                    <a:latin typeface="微软雅黑" panose="020B0503020204020204" pitchFamily="34" charset="-122"/>
                    <a:ea typeface="微软雅黑" panose="020B0503020204020204" pitchFamily="34" charset="-122"/>
                  </a:rPr>
                  <a:t>首部</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grpSp>
        <p:sp>
          <p:nvSpPr>
            <p:cNvPr id="11" name="Rectangle 88"/>
            <p:cNvSpPr>
              <a:spLocks noChangeArrowheads="1"/>
            </p:cNvSpPr>
            <p:nvPr/>
          </p:nvSpPr>
          <p:spPr bwMode="auto">
            <a:xfrm>
              <a:off x="299764" y="3567478"/>
              <a:ext cx="9458854" cy="441325"/>
            </a:xfrm>
            <a:prstGeom prst="rect">
              <a:avLst/>
            </a:prstGeom>
            <a:solidFill>
              <a:srgbClr val="00FFCC"/>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2" name="Rectangle 109"/>
            <p:cNvSpPr>
              <a:spLocks noChangeArrowheads="1"/>
            </p:cNvSpPr>
            <p:nvPr/>
          </p:nvSpPr>
          <p:spPr bwMode="auto">
            <a:xfrm>
              <a:off x="2968881" y="3562715"/>
              <a:ext cx="6791458" cy="446090"/>
            </a:xfrm>
            <a:prstGeom prst="rect">
              <a:avLst/>
            </a:prstGeom>
            <a:solidFill>
              <a:srgbClr val="00B050"/>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3" name="Rectangle 111"/>
            <p:cNvSpPr>
              <a:spLocks noChangeArrowheads="1"/>
            </p:cNvSpPr>
            <p:nvPr/>
          </p:nvSpPr>
          <p:spPr bwMode="auto">
            <a:xfrm>
              <a:off x="284287" y="3642089"/>
              <a:ext cx="9164115" cy="310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85000"/>
                </a:lnSpc>
              </a:pPr>
              <a:r>
                <a:rPr kumimoji="1" lang="zh-CN" altLang="en-US" sz="1200" b="1" dirty="0">
                  <a:latin typeface="微软雅黑" panose="020B0503020204020204" pitchFamily="34" charset="-122"/>
                  <a:ea typeface="微软雅黑" panose="020B0503020204020204" pitchFamily="34" charset="-122"/>
                </a:rPr>
                <a:t>上下文引擎 </a:t>
              </a:r>
              <a:r>
                <a:rPr kumimoji="1" lang="en-US" altLang="zh-CN" sz="1200" b="1" dirty="0" smtClean="0">
                  <a:latin typeface="微软雅黑" panose="020B0503020204020204" pitchFamily="34" charset="-122"/>
                  <a:ea typeface="微软雅黑" panose="020B0503020204020204" pitchFamily="34" charset="-122"/>
                </a:rPr>
                <a:t>ID      </a:t>
              </a:r>
              <a:r>
                <a:rPr kumimoji="1" lang="zh-CN" altLang="en-US" sz="1200" b="1" dirty="0">
                  <a:latin typeface="微软雅黑" panose="020B0503020204020204" pitchFamily="34" charset="-122"/>
                  <a:ea typeface="微软雅黑" panose="020B0503020204020204" pitchFamily="34" charset="-122"/>
                </a:rPr>
                <a:t>上下文名 </a:t>
              </a:r>
              <a:r>
                <a:rPr kumimoji="1" lang="zh-CN" altLang="en-US" sz="1200" b="1" dirty="0" smtClean="0">
                  <a:latin typeface="微软雅黑" panose="020B0503020204020204" pitchFamily="34" charset="-122"/>
                  <a:ea typeface="微软雅黑" panose="020B0503020204020204" pitchFamily="34" charset="-122"/>
                </a:rPr>
                <a:t>    </a:t>
              </a:r>
              <a:r>
                <a:rPr kumimoji="1" lang="en-US" altLang="zh-CN" sz="1200" b="1" dirty="0">
                  <a:solidFill>
                    <a:schemeClr val="bg1"/>
                  </a:solidFill>
                  <a:latin typeface="微软雅黑" panose="020B0503020204020204" pitchFamily="34" charset="-122"/>
                  <a:ea typeface="微软雅黑" panose="020B0503020204020204" pitchFamily="34" charset="-122"/>
                </a:rPr>
                <a:t>PDU </a:t>
              </a:r>
              <a:r>
                <a:rPr kumimoji="1" lang="zh-CN" altLang="en-US" sz="1200" b="1" dirty="0">
                  <a:solidFill>
                    <a:schemeClr val="bg1"/>
                  </a:solidFill>
                  <a:latin typeface="微软雅黑" panose="020B0503020204020204" pitchFamily="34" charset="-122"/>
                  <a:ea typeface="微软雅黑" panose="020B0503020204020204" pitchFamily="34" charset="-122"/>
                </a:rPr>
                <a:t>类型 </a:t>
              </a:r>
              <a:r>
                <a:rPr kumimoji="1" lang="zh-CN" altLang="en-US" sz="1200" b="1" dirty="0" smtClean="0">
                  <a:solidFill>
                    <a:schemeClr val="bg1"/>
                  </a:solidFill>
                  <a:latin typeface="微软雅黑" panose="020B0503020204020204" pitchFamily="34" charset="-122"/>
                  <a:ea typeface="微软雅黑" panose="020B0503020204020204" pitchFamily="34" charset="-122"/>
                </a:rPr>
                <a:t>    </a:t>
              </a:r>
              <a:r>
                <a:rPr kumimoji="1" lang="zh-CN" altLang="en-US" sz="1200" b="1" dirty="0">
                  <a:solidFill>
                    <a:schemeClr val="bg1"/>
                  </a:solidFill>
                  <a:latin typeface="微软雅黑" panose="020B0503020204020204" pitchFamily="34" charset="-122"/>
                  <a:ea typeface="微软雅黑" panose="020B0503020204020204" pitchFamily="34" charset="-122"/>
                </a:rPr>
                <a:t>请求 </a:t>
              </a:r>
              <a:r>
                <a:rPr kumimoji="1" lang="en-US" altLang="zh-CN" sz="1200" b="1" dirty="0">
                  <a:solidFill>
                    <a:schemeClr val="bg1"/>
                  </a:solidFill>
                  <a:latin typeface="微软雅黑" panose="020B0503020204020204" pitchFamily="34" charset="-122"/>
                  <a:ea typeface="微软雅黑" panose="020B0503020204020204" pitchFamily="34" charset="-122"/>
                </a:rPr>
                <a:t>ID </a:t>
              </a:r>
              <a:r>
                <a:rPr kumimoji="1" lang="en-US" altLang="zh-CN" sz="1200" b="1" dirty="0" smtClean="0">
                  <a:solidFill>
                    <a:schemeClr val="bg1"/>
                  </a:solidFill>
                  <a:latin typeface="微软雅黑" panose="020B0503020204020204" pitchFamily="34" charset="-122"/>
                  <a:ea typeface="微软雅黑" panose="020B0503020204020204" pitchFamily="34" charset="-122"/>
                </a:rPr>
                <a:t>     </a:t>
              </a:r>
              <a:r>
                <a:rPr kumimoji="1" lang="zh-CN" altLang="en-US" sz="1200" b="1" dirty="0">
                  <a:solidFill>
                    <a:schemeClr val="bg1"/>
                  </a:solidFill>
                  <a:latin typeface="微软雅黑" panose="020B0503020204020204" pitchFamily="34" charset="-122"/>
                  <a:ea typeface="微软雅黑" panose="020B0503020204020204" pitchFamily="34" charset="-122"/>
                </a:rPr>
                <a:t>差错状态  </a:t>
              </a:r>
              <a:r>
                <a:rPr kumimoji="1" lang="zh-CN" altLang="en-US" sz="1200" b="1" dirty="0" smtClean="0">
                  <a:solidFill>
                    <a:schemeClr val="bg1"/>
                  </a:solidFill>
                  <a:latin typeface="微软雅黑" panose="020B0503020204020204" pitchFamily="34" charset="-122"/>
                  <a:ea typeface="微软雅黑" panose="020B0503020204020204" pitchFamily="34" charset="-122"/>
                </a:rPr>
                <a:t>    </a:t>
              </a:r>
              <a:r>
                <a:rPr kumimoji="1" lang="zh-CN" altLang="en-US" sz="1200" b="1" dirty="0">
                  <a:solidFill>
                    <a:schemeClr val="bg1"/>
                  </a:solidFill>
                  <a:latin typeface="微软雅黑" panose="020B0503020204020204" pitchFamily="34" charset="-122"/>
                  <a:ea typeface="微软雅黑" panose="020B0503020204020204" pitchFamily="34" charset="-122"/>
                </a:rPr>
                <a:t>差错索引   </a:t>
              </a:r>
              <a:r>
                <a:rPr kumimoji="1" lang="zh-CN" altLang="en-US" sz="1200" b="1" dirty="0" smtClean="0">
                  <a:solidFill>
                    <a:schemeClr val="bg1"/>
                  </a:solidFill>
                  <a:latin typeface="微软雅黑" panose="020B0503020204020204" pitchFamily="34" charset="-122"/>
                  <a:ea typeface="微软雅黑" panose="020B0503020204020204" pitchFamily="34" charset="-122"/>
                </a:rPr>
                <a:t>    </a:t>
              </a:r>
              <a:r>
                <a:rPr kumimoji="1" lang="zh-CN" altLang="en-US" sz="1200" b="1" dirty="0">
                  <a:solidFill>
                    <a:schemeClr val="bg1"/>
                  </a:solidFill>
                  <a:latin typeface="微软雅黑" panose="020B0503020204020204" pitchFamily="34" charset="-122"/>
                  <a:ea typeface="微软雅黑" panose="020B0503020204020204" pitchFamily="34" charset="-122"/>
                </a:rPr>
                <a:t>名      值      名     值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 name="Line 89"/>
            <p:cNvSpPr>
              <a:spLocks noChangeShapeType="1"/>
            </p:cNvSpPr>
            <p:nvPr/>
          </p:nvSpPr>
          <p:spPr bwMode="auto">
            <a:xfrm>
              <a:off x="2074589" y="2005377"/>
              <a:ext cx="718701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 name="Line 90"/>
            <p:cNvSpPr>
              <a:spLocks noChangeShapeType="1"/>
            </p:cNvSpPr>
            <p:nvPr/>
          </p:nvSpPr>
          <p:spPr bwMode="auto">
            <a:xfrm>
              <a:off x="2741869" y="2370502"/>
              <a:ext cx="650425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 name="Line 91"/>
            <p:cNvSpPr>
              <a:spLocks noChangeShapeType="1"/>
            </p:cNvSpPr>
            <p:nvPr/>
          </p:nvSpPr>
          <p:spPr bwMode="auto">
            <a:xfrm>
              <a:off x="2759066" y="2238739"/>
              <a:ext cx="0" cy="311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7" name="Line 92"/>
            <p:cNvSpPr>
              <a:spLocks noChangeShapeType="1"/>
            </p:cNvSpPr>
            <p:nvPr/>
          </p:nvSpPr>
          <p:spPr bwMode="auto">
            <a:xfrm>
              <a:off x="9261599" y="1537065"/>
              <a:ext cx="0" cy="9937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93"/>
            <p:cNvSpPr>
              <a:spLocks noChangeArrowheads="1"/>
            </p:cNvSpPr>
            <p:nvPr/>
          </p:nvSpPr>
          <p:spPr bwMode="auto">
            <a:xfrm>
              <a:off x="4726508" y="1830179"/>
              <a:ext cx="1289233"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anose="020B0503020204020204" pitchFamily="34" charset="-122"/>
                  <a:ea typeface="微软雅黑" panose="020B0503020204020204" pitchFamily="34" charset="-122"/>
                </a:rPr>
                <a:t>UDP </a:t>
              </a:r>
              <a:r>
                <a:rPr kumimoji="1" lang="zh-CN" altLang="en-US" sz="1200" b="1">
                  <a:solidFill>
                    <a:srgbClr val="0000FF"/>
                  </a:solidFill>
                  <a:latin typeface="微软雅黑" panose="020B0503020204020204" pitchFamily="34" charset="-122"/>
                  <a:ea typeface="微软雅黑" panose="020B0503020204020204" pitchFamily="34" charset="-122"/>
                </a:rPr>
                <a:t>数据报</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 name="Line 94"/>
            <p:cNvSpPr>
              <a:spLocks noChangeShapeType="1"/>
            </p:cNvSpPr>
            <p:nvPr/>
          </p:nvSpPr>
          <p:spPr bwMode="auto">
            <a:xfrm>
              <a:off x="1390112" y="1459277"/>
              <a:ext cx="0" cy="1090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0" name="Line 95"/>
            <p:cNvSpPr>
              <a:spLocks noChangeShapeType="1"/>
            </p:cNvSpPr>
            <p:nvPr/>
          </p:nvSpPr>
          <p:spPr bwMode="auto">
            <a:xfrm flipV="1">
              <a:off x="1391832" y="1619614"/>
              <a:ext cx="7871486" cy="0"/>
            </a:xfrm>
            <a:prstGeom prst="line">
              <a:avLst/>
            </a:prstGeom>
            <a:noFill/>
            <a:ln w="12700">
              <a:solidFill>
                <a:schemeClr val="tx1"/>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1" name="Rectangle 96"/>
            <p:cNvSpPr>
              <a:spLocks noChangeArrowheads="1"/>
            </p:cNvSpPr>
            <p:nvPr/>
          </p:nvSpPr>
          <p:spPr bwMode="auto">
            <a:xfrm>
              <a:off x="4451343" y="1433308"/>
              <a:ext cx="1052110"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dirty="0">
                  <a:solidFill>
                    <a:srgbClr val="0000FF"/>
                  </a:solidFill>
                  <a:latin typeface="微软雅黑" panose="020B0503020204020204" pitchFamily="34" charset="-122"/>
                  <a:ea typeface="微软雅黑" panose="020B0503020204020204" pitchFamily="34" charset="-122"/>
                </a:rPr>
                <a:t>IP </a:t>
              </a:r>
              <a:r>
                <a:rPr kumimoji="1" lang="zh-CN" altLang="en-US" sz="1200" b="1" dirty="0">
                  <a:solidFill>
                    <a:srgbClr val="0000FF"/>
                  </a:solidFill>
                  <a:latin typeface="微软雅黑" panose="020B0503020204020204" pitchFamily="34" charset="-122"/>
                  <a:ea typeface="微软雅黑" panose="020B0503020204020204" pitchFamily="34" charset="-122"/>
                </a:rPr>
                <a:t>数据报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2" name="Rectangle 97"/>
            <p:cNvSpPr>
              <a:spLocks noChangeArrowheads="1"/>
            </p:cNvSpPr>
            <p:nvPr/>
          </p:nvSpPr>
          <p:spPr bwMode="auto">
            <a:xfrm>
              <a:off x="5208052" y="2190545"/>
              <a:ext cx="1271299"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anose="020B0503020204020204" pitchFamily="34" charset="-122"/>
                  <a:ea typeface="微软雅黑" panose="020B0503020204020204" pitchFamily="34" charset="-122"/>
                </a:rPr>
                <a:t>SNMP </a:t>
              </a:r>
              <a:r>
                <a:rPr kumimoji="1" lang="zh-CN" altLang="en-US" sz="1200" b="1">
                  <a:solidFill>
                    <a:srgbClr val="0000FF"/>
                  </a:solidFill>
                  <a:latin typeface="微软雅黑" panose="020B0503020204020204" pitchFamily="34" charset="-122"/>
                  <a:ea typeface="微软雅黑" panose="020B0503020204020204" pitchFamily="34" charset="-122"/>
                </a:rPr>
                <a:t>报文</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23" name="Line 98"/>
            <p:cNvSpPr>
              <a:spLocks noChangeShapeType="1"/>
            </p:cNvSpPr>
            <p:nvPr/>
          </p:nvSpPr>
          <p:spPr bwMode="auto">
            <a:xfrm>
              <a:off x="2074589" y="1849802"/>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4" name="Rectangle 99"/>
            <p:cNvSpPr>
              <a:spLocks noChangeArrowheads="1"/>
            </p:cNvSpPr>
            <p:nvPr/>
          </p:nvSpPr>
          <p:spPr bwMode="auto">
            <a:xfrm>
              <a:off x="1390112" y="2602277"/>
              <a:ext cx="7871487" cy="563562"/>
            </a:xfrm>
            <a:prstGeom prst="rect">
              <a:avLst/>
            </a:prstGeom>
            <a:solidFill>
              <a:srgbClr val="99FFCC"/>
            </a:solidFill>
            <a:ln w="9525">
              <a:solidFill>
                <a:schemeClr val="folHlink"/>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25" name="Rectangle 100"/>
            <p:cNvSpPr>
              <a:spLocks noChangeArrowheads="1"/>
            </p:cNvSpPr>
            <p:nvPr/>
          </p:nvSpPr>
          <p:spPr bwMode="auto">
            <a:xfrm>
              <a:off x="1410749" y="2602276"/>
              <a:ext cx="613731"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a:latin typeface="微软雅黑" panose="020B0503020204020204" pitchFamily="34" charset="-122"/>
                  <a:ea typeface="微软雅黑" panose="020B0503020204020204" pitchFamily="34" charset="-122"/>
                </a:rPr>
                <a:t>  IP </a:t>
              </a:r>
              <a:endParaRPr kumimoji="1" lang="en-US" altLang="zh-CN" sz="1200" b="1">
                <a:latin typeface="微软雅黑" panose="020B0503020204020204" pitchFamily="34" charset="-122"/>
                <a:ea typeface="微软雅黑" panose="020B0503020204020204" pitchFamily="34" charset="-122"/>
              </a:endParaRPr>
            </a:p>
            <a:p>
              <a:pPr defTabSz="762000">
                <a:lnSpc>
                  <a:spcPct val="90000"/>
                </a:lnSpc>
              </a:pPr>
              <a:r>
                <a:rPr kumimoji="1" lang="zh-CN" altLang="en-US" sz="1200" b="1">
                  <a:latin typeface="微软雅黑" panose="020B0503020204020204" pitchFamily="34" charset="-122"/>
                  <a:ea typeface="微软雅黑" panose="020B0503020204020204" pitchFamily="34" charset="-122"/>
                </a:rPr>
                <a:t>首部</a:t>
              </a:r>
              <a:endParaRPr kumimoji="1" lang="zh-CN" altLang="en-US" sz="1200" b="1">
                <a:latin typeface="微软雅黑" panose="020B0503020204020204" pitchFamily="34" charset="-122"/>
                <a:ea typeface="微软雅黑" panose="020B0503020204020204" pitchFamily="34" charset="-122"/>
              </a:endParaRPr>
            </a:p>
          </p:txBody>
        </p:sp>
        <p:sp>
          <p:nvSpPr>
            <p:cNvPr id="26" name="Rectangle 101"/>
            <p:cNvSpPr>
              <a:spLocks noChangeArrowheads="1"/>
            </p:cNvSpPr>
            <p:nvPr/>
          </p:nvSpPr>
          <p:spPr bwMode="auto">
            <a:xfrm>
              <a:off x="2088347" y="2603864"/>
              <a:ext cx="715356"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a:latin typeface="微软雅黑" panose="020B0503020204020204" pitchFamily="34" charset="-122"/>
                  <a:ea typeface="微软雅黑" panose="020B0503020204020204" pitchFamily="34" charset="-122"/>
                </a:rPr>
                <a:t>UDP </a:t>
              </a:r>
              <a:endParaRPr kumimoji="1" lang="en-US" altLang="zh-CN" sz="1200" b="1">
                <a:latin typeface="微软雅黑" panose="020B0503020204020204" pitchFamily="34" charset="-122"/>
                <a:ea typeface="微软雅黑" panose="020B0503020204020204" pitchFamily="34" charset="-122"/>
              </a:endParaRPr>
            </a:p>
            <a:p>
              <a:pPr defTabSz="762000">
                <a:lnSpc>
                  <a:spcPct val="90000"/>
                </a:lnSpc>
              </a:pPr>
              <a:r>
                <a:rPr kumimoji="1" lang="zh-CN" altLang="en-US" sz="1200" b="1">
                  <a:latin typeface="微软雅黑" panose="020B0503020204020204" pitchFamily="34" charset="-122"/>
                  <a:ea typeface="微软雅黑" panose="020B0503020204020204" pitchFamily="34" charset="-122"/>
                </a:rPr>
                <a:t>首部</a:t>
              </a:r>
              <a:endParaRPr kumimoji="1" lang="zh-CN" altLang="en-US" sz="1200" b="1">
                <a:latin typeface="微软雅黑" panose="020B0503020204020204" pitchFamily="34" charset="-122"/>
                <a:ea typeface="微软雅黑" panose="020B0503020204020204" pitchFamily="34" charset="-122"/>
              </a:endParaRPr>
            </a:p>
          </p:txBody>
        </p:sp>
        <p:sp>
          <p:nvSpPr>
            <p:cNvPr id="27" name="Line 102"/>
            <p:cNvSpPr>
              <a:spLocks noChangeShapeType="1"/>
            </p:cNvSpPr>
            <p:nvPr/>
          </p:nvSpPr>
          <p:spPr bwMode="auto">
            <a:xfrm flipH="1">
              <a:off x="4666315" y="2602277"/>
              <a:ext cx="0" cy="563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8" name="Line 103"/>
            <p:cNvSpPr>
              <a:spLocks noChangeShapeType="1"/>
            </p:cNvSpPr>
            <p:nvPr/>
          </p:nvSpPr>
          <p:spPr bwMode="auto">
            <a:xfrm flipH="1">
              <a:off x="2074589"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0" name="Line 104"/>
            <p:cNvSpPr>
              <a:spLocks noChangeShapeType="1"/>
            </p:cNvSpPr>
            <p:nvPr/>
          </p:nvSpPr>
          <p:spPr bwMode="auto">
            <a:xfrm flipH="1">
              <a:off x="2759066"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1" name="Rectangle 105"/>
            <p:cNvSpPr>
              <a:spLocks noChangeArrowheads="1"/>
            </p:cNvSpPr>
            <p:nvPr/>
          </p:nvSpPr>
          <p:spPr bwMode="auto">
            <a:xfrm>
              <a:off x="5555448" y="2729276"/>
              <a:ext cx="2285550"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dirty="0">
                  <a:solidFill>
                    <a:schemeClr val="bg1"/>
                  </a:solidFill>
                  <a:latin typeface="微软雅黑" panose="020B0503020204020204" pitchFamily="34" charset="-122"/>
                  <a:ea typeface="微软雅黑" panose="020B0503020204020204" pitchFamily="34" charset="-122"/>
                </a:rPr>
                <a:t>SNMP </a:t>
              </a:r>
              <a:r>
                <a:rPr kumimoji="1" lang="zh-CN" altLang="en-US" sz="1200" b="1" dirty="0">
                  <a:solidFill>
                    <a:schemeClr val="bg1"/>
                  </a:solidFill>
                  <a:latin typeface="微软雅黑" panose="020B0503020204020204" pitchFamily="34" charset="-122"/>
                  <a:ea typeface="微软雅黑" panose="020B0503020204020204" pitchFamily="34" charset="-122"/>
                </a:rPr>
                <a:t>报文的数据部分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2" name="Rectangle 145"/>
            <p:cNvSpPr>
              <a:spLocks noChangeArrowheads="1"/>
            </p:cNvSpPr>
            <p:nvPr/>
          </p:nvSpPr>
          <p:spPr bwMode="auto">
            <a:xfrm>
              <a:off x="2759065" y="2602276"/>
              <a:ext cx="1918473" cy="563563"/>
            </a:xfrm>
            <a:prstGeom prst="rect">
              <a:avLst/>
            </a:prstGeom>
            <a:solidFill>
              <a:srgbClr val="CC00CC"/>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33" name="Line 106"/>
            <p:cNvSpPr>
              <a:spLocks noChangeShapeType="1"/>
            </p:cNvSpPr>
            <p:nvPr/>
          </p:nvSpPr>
          <p:spPr bwMode="auto">
            <a:xfrm flipH="1">
              <a:off x="3371312"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4" name="Rectangle 107"/>
            <p:cNvSpPr>
              <a:spLocks noChangeArrowheads="1"/>
            </p:cNvSpPr>
            <p:nvPr/>
          </p:nvSpPr>
          <p:spPr bwMode="auto">
            <a:xfrm>
              <a:off x="2726390" y="2749914"/>
              <a:ext cx="613731"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版本</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Rectangle 108"/>
            <p:cNvSpPr>
              <a:spLocks noChangeArrowheads="1"/>
            </p:cNvSpPr>
            <p:nvPr/>
          </p:nvSpPr>
          <p:spPr bwMode="auto">
            <a:xfrm>
              <a:off x="3355835" y="2738803"/>
              <a:ext cx="613731"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zh-CN" altLang="en-US" sz="1200" b="1">
                  <a:solidFill>
                    <a:schemeClr val="bg1"/>
                  </a:solidFill>
                  <a:latin typeface="微软雅黑" panose="020B0503020204020204" pitchFamily="34" charset="-122"/>
                  <a:ea typeface="微软雅黑" panose="020B0503020204020204" pitchFamily="34" charset="-122"/>
                </a:rPr>
                <a:t>首部</a:t>
              </a:r>
              <a:endParaRPr kumimoji="1" lang="zh-CN" altLang="en-US" sz="1200" b="1">
                <a:solidFill>
                  <a:schemeClr val="bg1"/>
                </a:solidFill>
                <a:latin typeface="微软雅黑" panose="020B0503020204020204" pitchFamily="34" charset="-122"/>
                <a:ea typeface="微软雅黑" panose="020B0503020204020204" pitchFamily="34" charset="-122"/>
              </a:endParaRPr>
            </a:p>
          </p:txBody>
        </p:sp>
        <p:sp>
          <p:nvSpPr>
            <p:cNvPr id="36" name="Line 110"/>
            <p:cNvSpPr>
              <a:spLocks noChangeShapeType="1"/>
            </p:cNvSpPr>
            <p:nvPr/>
          </p:nvSpPr>
          <p:spPr bwMode="auto">
            <a:xfrm>
              <a:off x="9349308" y="3567477"/>
              <a:ext cx="6879" cy="4429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7" name="Text Box 112"/>
            <p:cNvSpPr txBox="1">
              <a:spLocks noChangeArrowheads="1"/>
            </p:cNvSpPr>
            <p:nvPr/>
          </p:nvSpPr>
          <p:spPr bwMode="auto">
            <a:xfrm>
              <a:off x="9342804" y="3563478"/>
              <a:ext cx="412873" cy="34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rPr>
                <a: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8" name="Rectangle 113"/>
            <p:cNvSpPr>
              <a:spLocks noChangeArrowheads="1"/>
            </p:cNvSpPr>
            <p:nvPr/>
          </p:nvSpPr>
          <p:spPr bwMode="auto">
            <a:xfrm>
              <a:off x="1304122" y="2291127"/>
              <a:ext cx="906648"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latin typeface="微软雅黑" panose="020B0503020204020204" pitchFamily="34" charset="-122"/>
                  <a:ea typeface="微软雅黑" panose="020B0503020204020204" pitchFamily="34" charset="-122"/>
                </a:rPr>
                <a:t>20 </a:t>
              </a:r>
              <a:r>
                <a:rPr kumimoji="1" lang="zh-CN" altLang="en-US" sz="1200" b="1">
                  <a:latin typeface="微软雅黑" panose="020B0503020204020204" pitchFamily="34" charset="-122"/>
                  <a:ea typeface="微软雅黑" panose="020B0503020204020204" pitchFamily="34" charset="-122"/>
                </a:rPr>
                <a:t>字节</a:t>
              </a:r>
              <a:endParaRPr kumimoji="1" lang="zh-CN" altLang="en-US" sz="1200" b="1">
                <a:latin typeface="微软雅黑" panose="020B0503020204020204" pitchFamily="34" charset="-122"/>
                <a:ea typeface="微软雅黑" panose="020B0503020204020204" pitchFamily="34" charset="-122"/>
              </a:endParaRPr>
            </a:p>
          </p:txBody>
        </p:sp>
        <p:sp>
          <p:nvSpPr>
            <p:cNvPr id="39" name="Rectangle 114"/>
            <p:cNvSpPr>
              <a:spLocks noChangeArrowheads="1"/>
            </p:cNvSpPr>
            <p:nvPr/>
          </p:nvSpPr>
          <p:spPr bwMode="auto">
            <a:xfrm>
              <a:off x="2050511" y="2291127"/>
              <a:ext cx="789082"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latin typeface="微软雅黑" panose="020B0503020204020204" pitchFamily="34" charset="-122"/>
                  <a:ea typeface="微软雅黑" panose="020B0503020204020204" pitchFamily="34" charset="-122"/>
                </a:rPr>
                <a:t>8 </a:t>
              </a:r>
              <a:r>
                <a:rPr kumimoji="1" lang="zh-CN" altLang="en-US" sz="1200" b="1">
                  <a:latin typeface="微软雅黑" panose="020B0503020204020204" pitchFamily="34" charset="-122"/>
                  <a:ea typeface="微软雅黑" panose="020B0503020204020204" pitchFamily="34" charset="-122"/>
                </a:rPr>
                <a:t>字节</a:t>
              </a:r>
              <a:endParaRPr kumimoji="1" lang="zh-CN" altLang="en-US" sz="1200" b="1">
                <a:latin typeface="微软雅黑" panose="020B0503020204020204" pitchFamily="34" charset="-122"/>
                <a:ea typeface="微软雅黑" panose="020B0503020204020204" pitchFamily="34" charset="-122"/>
              </a:endParaRPr>
            </a:p>
          </p:txBody>
        </p:sp>
        <p:sp>
          <p:nvSpPr>
            <p:cNvPr id="40" name="Line 115"/>
            <p:cNvSpPr>
              <a:spLocks noChangeShapeType="1"/>
            </p:cNvSpPr>
            <p:nvPr/>
          </p:nvSpPr>
          <p:spPr bwMode="auto">
            <a:xfrm flipH="1">
              <a:off x="9760338" y="408341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1" name="Line 118"/>
            <p:cNvSpPr>
              <a:spLocks noChangeShapeType="1"/>
            </p:cNvSpPr>
            <p:nvPr/>
          </p:nvSpPr>
          <p:spPr bwMode="auto">
            <a:xfrm flipV="1">
              <a:off x="3003277" y="4499339"/>
              <a:ext cx="67725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2" name="Line 120"/>
            <p:cNvSpPr>
              <a:spLocks noChangeShapeType="1"/>
            </p:cNvSpPr>
            <p:nvPr/>
          </p:nvSpPr>
          <p:spPr bwMode="auto">
            <a:xfrm>
              <a:off x="2968880"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Rectangle 121"/>
            <p:cNvSpPr>
              <a:spLocks noChangeArrowheads="1"/>
            </p:cNvSpPr>
            <p:nvPr/>
          </p:nvSpPr>
          <p:spPr bwMode="auto">
            <a:xfrm>
              <a:off x="5834054" y="4386058"/>
              <a:ext cx="1315137"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anose="020B0503020204020204" pitchFamily="34" charset="-122"/>
                  <a:ea typeface="微软雅黑" panose="020B0503020204020204" pitchFamily="34" charset="-122"/>
                </a:rPr>
                <a:t>SNMP PDU</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44" name="Line 123"/>
            <p:cNvSpPr>
              <a:spLocks noChangeShapeType="1"/>
            </p:cNvSpPr>
            <p:nvPr/>
          </p:nvSpPr>
          <p:spPr bwMode="auto">
            <a:xfrm flipH="1">
              <a:off x="4019674" y="2610215"/>
              <a:ext cx="0" cy="56356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6" name="Line 125"/>
            <p:cNvSpPr>
              <a:spLocks noChangeShapeType="1"/>
            </p:cNvSpPr>
            <p:nvPr/>
          </p:nvSpPr>
          <p:spPr bwMode="auto">
            <a:xfrm>
              <a:off x="410050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7" name="Line 126"/>
            <p:cNvSpPr>
              <a:spLocks noChangeShapeType="1"/>
            </p:cNvSpPr>
            <p:nvPr/>
          </p:nvSpPr>
          <p:spPr bwMode="auto">
            <a:xfrm>
              <a:off x="5070466"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8" name="Line 127"/>
            <p:cNvSpPr>
              <a:spLocks noChangeShapeType="1"/>
            </p:cNvSpPr>
            <p:nvPr/>
          </p:nvSpPr>
          <p:spPr bwMode="auto">
            <a:xfrm>
              <a:off x="6202089"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9" name="Line 128"/>
            <p:cNvSpPr>
              <a:spLocks noChangeShapeType="1"/>
            </p:cNvSpPr>
            <p:nvPr/>
          </p:nvSpPr>
          <p:spPr bwMode="auto">
            <a:xfrm>
              <a:off x="7254601"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0" name="Line 129"/>
            <p:cNvSpPr>
              <a:spLocks noChangeShapeType="1"/>
            </p:cNvSpPr>
            <p:nvPr/>
          </p:nvSpPr>
          <p:spPr bwMode="auto">
            <a:xfrm>
              <a:off x="782041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1" name="Line 130"/>
            <p:cNvSpPr>
              <a:spLocks noChangeShapeType="1"/>
            </p:cNvSpPr>
            <p:nvPr/>
          </p:nvSpPr>
          <p:spPr bwMode="auto">
            <a:xfrm>
              <a:off x="8386224"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2" name="Line 131"/>
            <p:cNvSpPr>
              <a:spLocks noChangeShapeType="1"/>
            </p:cNvSpPr>
            <p:nvPr/>
          </p:nvSpPr>
          <p:spPr bwMode="auto">
            <a:xfrm>
              <a:off x="8871205"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3" name="Line 132"/>
            <p:cNvSpPr>
              <a:spLocks noChangeShapeType="1"/>
            </p:cNvSpPr>
            <p:nvPr/>
          </p:nvSpPr>
          <p:spPr bwMode="auto">
            <a:xfrm flipH="1">
              <a:off x="7254601" y="4083414"/>
              <a:ext cx="0" cy="298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4" name="Line 133"/>
            <p:cNvSpPr>
              <a:spLocks noChangeShapeType="1"/>
            </p:cNvSpPr>
            <p:nvPr/>
          </p:nvSpPr>
          <p:spPr bwMode="auto">
            <a:xfrm flipH="1">
              <a:off x="2968880" y="408341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5" name="Line 134"/>
            <p:cNvSpPr>
              <a:spLocks noChangeShapeType="1"/>
            </p:cNvSpPr>
            <p:nvPr/>
          </p:nvSpPr>
          <p:spPr bwMode="auto">
            <a:xfrm>
              <a:off x="1916368"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6" name="Rectangle 135"/>
            <p:cNvSpPr>
              <a:spLocks noChangeArrowheads="1"/>
            </p:cNvSpPr>
            <p:nvPr/>
          </p:nvSpPr>
          <p:spPr bwMode="auto">
            <a:xfrm>
              <a:off x="903595" y="4278108"/>
              <a:ext cx="1378901" cy="5746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a:r>
                <a:rPr kumimoji="1" lang="zh-CN" altLang="en-US" sz="1200" b="1">
                  <a:solidFill>
                    <a:srgbClr val="0000FF"/>
                  </a:solidFill>
                  <a:latin typeface="微软雅黑" panose="020B0503020204020204" pitchFamily="34" charset="-122"/>
                  <a:ea typeface="微软雅黑" panose="020B0503020204020204" pitchFamily="34" charset="-122"/>
                </a:rPr>
                <a:t>有关加密信息</a:t>
              </a:r>
              <a:endParaRPr kumimoji="1" lang="zh-CN" altLang="en-US" sz="1200" b="1">
                <a:solidFill>
                  <a:srgbClr val="0000FF"/>
                </a:solidFill>
                <a:latin typeface="微软雅黑" panose="020B0503020204020204" pitchFamily="34" charset="-122"/>
                <a:ea typeface="微软雅黑" panose="020B0503020204020204" pitchFamily="34" charset="-122"/>
              </a:endParaRPr>
            </a:p>
            <a:p>
              <a:pPr algn="ctr" defTabSz="762000"/>
              <a:r>
                <a:rPr kumimoji="1" lang="zh-CN" altLang="en-US" sz="1200" b="1">
                  <a:solidFill>
                    <a:srgbClr val="0000FF"/>
                  </a:solidFill>
                  <a:latin typeface="微软雅黑" panose="020B0503020204020204" pitchFamily="34" charset="-122"/>
                  <a:ea typeface="微软雅黑" panose="020B0503020204020204" pitchFamily="34" charset="-122"/>
                </a:rPr>
                <a:t>的字段</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57" name="AutoShape 136"/>
            <p:cNvSpPr/>
            <p:nvPr/>
          </p:nvSpPr>
          <p:spPr bwMode="auto">
            <a:xfrm rot="-5400000">
              <a:off x="1500972" y="2877444"/>
              <a:ext cx="225425" cy="2627842"/>
            </a:xfrm>
            <a:prstGeom prst="leftBrace">
              <a:avLst>
                <a:gd name="adj1" fmla="val 89671"/>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58" name="Line 137"/>
            <p:cNvSpPr>
              <a:spLocks noChangeShapeType="1"/>
            </p:cNvSpPr>
            <p:nvPr/>
          </p:nvSpPr>
          <p:spPr bwMode="auto">
            <a:xfrm flipH="1">
              <a:off x="4100503" y="4083414"/>
              <a:ext cx="0" cy="298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9" name="Freeform 143"/>
            <p:cNvSpPr/>
            <p:nvPr/>
          </p:nvSpPr>
          <p:spPr bwMode="auto">
            <a:xfrm>
              <a:off x="320400" y="3153141"/>
              <a:ext cx="9431338" cy="409574"/>
            </a:xfrm>
            <a:custGeom>
              <a:avLst/>
              <a:gdLst>
                <a:gd name="T0" fmla="*/ 0 w 5484"/>
                <a:gd name="T1" fmla="*/ 2147483646 h 240"/>
                <a:gd name="T2" fmla="*/ 2147483646 w 5484"/>
                <a:gd name="T3" fmla="*/ 2147483646 h 240"/>
                <a:gd name="T4" fmla="*/ 2147483646 w 5484"/>
                <a:gd name="T5" fmla="*/ 0 h 240"/>
                <a:gd name="T6" fmla="*/ 2147483646 w 5484"/>
                <a:gd name="T7" fmla="*/ 2147483646 h 240"/>
                <a:gd name="T8" fmla="*/ 0 w 5484"/>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4" h="240">
                  <a:moveTo>
                    <a:pt x="0" y="240"/>
                  </a:moveTo>
                  <a:lnTo>
                    <a:pt x="2526" y="12"/>
                  </a:lnTo>
                  <a:lnTo>
                    <a:pt x="5202" y="0"/>
                  </a:lnTo>
                  <a:lnTo>
                    <a:pt x="5484" y="240"/>
                  </a:lnTo>
                  <a:lnTo>
                    <a:pt x="0" y="24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9" name="Rectangle 144"/>
            <p:cNvSpPr>
              <a:spLocks noChangeArrowheads="1"/>
            </p:cNvSpPr>
            <p:nvPr/>
          </p:nvSpPr>
          <p:spPr bwMode="auto">
            <a:xfrm>
              <a:off x="4683513" y="2602276"/>
              <a:ext cx="4572926" cy="550864"/>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solidFill>
                  <a:schemeClr val="bg1"/>
                </a:solidFill>
                <a:latin typeface="微软雅黑" panose="020B0503020204020204" pitchFamily="34" charset="-122"/>
                <a:ea typeface="微软雅黑" panose="020B0503020204020204" pitchFamily="34" charset="-122"/>
              </a:endParaRPr>
            </a:p>
          </p:txBody>
        </p:sp>
      </p:grpSp>
      <p:sp>
        <p:nvSpPr>
          <p:cNvPr id="61" name="Rectangle 124"/>
          <p:cNvSpPr>
            <a:spLocks noChangeArrowheads="1"/>
          </p:cNvSpPr>
          <p:nvPr/>
        </p:nvSpPr>
        <p:spPr bwMode="auto">
          <a:xfrm>
            <a:off x="3748055" y="2247294"/>
            <a:ext cx="493725" cy="4253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安全</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defTabSz="762000">
              <a:lnSpc>
                <a:spcPct val="90000"/>
              </a:lnSpc>
            </a:pPr>
            <a:r>
              <a:rPr kumimoji="1" lang="zh-CN" altLang="en-US" sz="1200" b="1" dirty="0">
                <a:solidFill>
                  <a:schemeClr val="bg1"/>
                </a:solidFill>
                <a:latin typeface="微软雅黑" panose="020B0503020204020204" pitchFamily="34" charset="-122"/>
                <a:ea typeface="微软雅黑" panose="020B0503020204020204" pitchFamily="34" charset="-122"/>
              </a:rPr>
              <a:t>参数</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699811" y="600654"/>
            <a:ext cx="3763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Get-request </a:t>
            </a:r>
            <a:r>
              <a:rPr lang="zh-CN" altLang="en-US" sz="2000" b="1" dirty="0">
                <a:solidFill>
                  <a:schemeClr val="bg1"/>
                </a:solidFill>
                <a:latin typeface="微软雅黑" panose="020B0503020204020204" pitchFamily="34" charset="-122"/>
                <a:ea typeface="微软雅黑" panose="020B0503020204020204" pitchFamily="34" charset="-122"/>
              </a:rPr>
              <a:t>报文 </a:t>
            </a:r>
            <a:r>
              <a:rPr lang="en-US" altLang="zh-CN" sz="2000" b="1" dirty="0">
                <a:solidFill>
                  <a:schemeClr val="bg1"/>
                </a:solidFill>
                <a:latin typeface="微软雅黑" panose="020B0503020204020204" pitchFamily="34" charset="-122"/>
                <a:ea typeface="微软雅黑" panose="020B0503020204020204" pitchFamily="34" charset="-122"/>
              </a:rPr>
              <a:t>ASN.1 </a:t>
            </a:r>
            <a:r>
              <a:rPr lang="zh-CN" altLang="en-US" sz="2000" b="1" dirty="0">
                <a:solidFill>
                  <a:schemeClr val="bg1"/>
                </a:solidFill>
                <a:latin typeface="微软雅黑" panose="020B0503020204020204" pitchFamily="34" charset="-122"/>
                <a:ea typeface="微软雅黑" panose="020B0503020204020204" pitchFamily="34" charset="-122"/>
              </a:rPr>
              <a:t>编码</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Freeform 200"/>
          <p:cNvSpPr/>
          <p:nvPr/>
        </p:nvSpPr>
        <p:spPr bwMode="auto">
          <a:xfrm>
            <a:off x="1163991" y="2105158"/>
            <a:ext cx="6375405" cy="189560"/>
          </a:xfrm>
          <a:custGeom>
            <a:avLst/>
            <a:gdLst>
              <a:gd name="T0" fmla="*/ 0 w 5464"/>
              <a:gd name="T1" fmla="*/ 2147483646 h 176"/>
              <a:gd name="T2" fmla="*/ 2147483646 w 5464"/>
              <a:gd name="T3" fmla="*/ 0 h 176"/>
              <a:gd name="T4" fmla="*/ 2147483646 w 5464"/>
              <a:gd name="T5" fmla="*/ 2147483646 h 176"/>
              <a:gd name="T6" fmla="*/ 2147483646 w 5464"/>
              <a:gd name="T7" fmla="*/ 2147483646 h 176"/>
              <a:gd name="T8" fmla="*/ 0 w 5464"/>
              <a:gd name="T9" fmla="*/ 2147483646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4" h="176">
                <a:moveTo>
                  <a:pt x="0" y="176"/>
                </a:moveTo>
                <a:lnTo>
                  <a:pt x="1534" y="0"/>
                </a:lnTo>
                <a:lnTo>
                  <a:pt x="5152" y="6"/>
                </a:lnTo>
                <a:lnTo>
                  <a:pt x="5464" y="174"/>
                </a:lnTo>
                <a:lnTo>
                  <a:pt x="0" y="176"/>
                </a:lnTo>
                <a:close/>
              </a:path>
            </a:pathLst>
          </a:custGeom>
          <a:gradFill rotWithShape="1">
            <a:gsLst>
              <a:gs pos="0">
                <a:schemeClr val="tx2">
                  <a:lumMod val="60000"/>
                  <a:lumOff val="40000"/>
                </a:schemeClr>
              </a:gs>
              <a:gs pos="100000">
                <a:srgbClr val="00FFCC"/>
              </a:gs>
            </a:gsLst>
            <a:lin ang="5400000" scaled="1"/>
          </a:gradFill>
          <a:ln>
            <a:noFill/>
          </a:ln>
          <a:effec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6" name="Rectangle 195"/>
          <p:cNvSpPr>
            <a:spLocks noChangeArrowheads="1"/>
          </p:cNvSpPr>
          <p:nvPr/>
        </p:nvSpPr>
        <p:spPr bwMode="auto">
          <a:xfrm>
            <a:off x="6846316" y="3617333"/>
            <a:ext cx="847098" cy="414664"/>
          </a:xfrm>
          <a:prstGeom prst="rect">
            <a:avLst/>
          </a:prstGeom>
          <a:solidFill>
            <a:srgbClr val="FF66FF"/>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7" name="Rectangle 168"/>
          <p:cNvSpPr>
            <a:spLocks noChangeArrowheads="1"/>
          </p:cNvSpPr>
          <p:nvPr/>
        </p:nvSpPr>
        <p:spPr bwMode="auto">
          <a:xfrm>
            <a:off x="5141618" y="2948487"/>
            <a:ext cx="2425780" cy="412509"/>
          </a:xfrm>
          <a:prstGeom prst="rect">
            <a:avLst/>
          </a:prstGeom>
          <a:solidFill>
            <a:srgbClr val="CC99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8" name="Rectangle 197"/>
          <p:cNvSpPr>
            <a:spLocks noChangeArrowheads="1"/>
          </p:cNvSpPr>
          <p:nvPr/>
        </p:nvSpPr>
        <p:spPr bwMode="auto">
          <a:xfrm>
            <a:off x="6913989" y="2965719"/>
            <a:ext cx="648742" cy="382352"/>
          </a:xfrm>
          <a:prstGeom prst="rect">
            <a:avLst/>
          </a:prstGeom>
          <a:solidFill>
            <a:srgbClr val="FF66FF"/>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9" name="Rectangle 198"/>
          <p:cNvSpPr>
            <a:spLocks noChangeArrowheads="1"/>
          </p:cNvSpPr>
          <p:nvPr/>
        </p:nvSpPr>
        <p:spPr bwMode="auto">
          <a:xfrm>
            <a:off x="6380762" y="2959257"/>
            <a:ext cx="512226" cy="388814"/>
          </a:xfrm>
          <a:prstGeom prst="rect">
            <a:avLst/>
          </a:prstGeom>
          <a:solidFill>
            <a:srgbClr val="00FF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0" name="Rectangle 134"/>
          <p:cNvSpPr>
            <a:spLocks noChangeArrowheads="1"/>
          </p:cNvSpPr>
          <p:nvPr/>
        </p:nvSpPr>
        <p:spPr bwMode="auto">
          <a:xfrm>
            <a:off x="1154656" y="2292565"/>
            <a:ext cx="6412743" cy="412510"/>
          </a:xfrm>
          <a:prstGeom prst="rect">
            <a:avLst/>
          </a:prstGeom>
          <a:solidFill>
            <a:srgbClr val="0000FF"/>
          </a:solidFill>
          <a:ln w="19050">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1" name="Freeform 190"/>
          <p:cNvSpPr/>
          <p:nvPr/>
        </p:nvSpPr>
        <p:spPr bwMode="auto">
          <a:xfrm>
            <a:off x="2963198" y="1549402"/>
            <a:ext cx="4191152" cy="305881"/>
          </a:xfrm>
          <a:custGeom>
            <a:avLst/>
            <a:gdLst>
              <a:gd name="T0" fmla="*/ 0 w 3592"/>
              <a:gd name="T1" fmla="*/ 2147483646 h 284"/>
              <a:gd name="T2" fmla="*/ 2147483646 w 3592"/>
              <a:gd name="T3" fmla="*/ 0 h 284"/>
              <a:gd name="T4" fmla="*/ 2147483646 w 3592"/>
              <a:gd name="T5" fmla="*/ 0 h 284"/>
              <a:gd name="T6" fmla="*/ 2147483646 w 3592"/>
              <a:gd name="T7" fmla="*/ 2147483646 h 284"/>
              <a:gd name="T8" fmla="*/ 0 w 3592"/>
              <a:gd name="T9" fmla="*/ 2147483646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2" h="284">
                <a:moveTo>
                  <a:pt x="0" y="284"/>
                </a:moveTo>
                <a:lnTo>
                  <a:pt x="1354" y="0"/>
                </a:lnTo>
                <a:lnTo>
                  <a:pt x="2044" y="0"/>
                </a:lnTo>
                <a:lnTo>
                  <a:pt x="3592" y="282"/>
                </a:lnTo>
                <a:lnTo>
                  <a:pt x="0" y="284"/>
                </a:lnTo>
                <a:close/>
              </a:path>
            </a:pathLst>
          </a:custGeom>
          <a:gradFill rotWithShape="1">
            <a:gsLst>
              <a:gs pos="0">
                <a:srgbClr val="0070C0"/>
              </a:gs>
              <a:gs pos="100000">
                <a:srgbClr val="00CCFF"/>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12" name="Rectangle 192"/>
          <p:cNvSpPr>
            <a:spLocks noChangeArrowheads="1"/>
          </p:cNvSpPr>
          <p:nvPr/>
        </p:nvSpPr>
        <p:spPr bwMode="auto">
          <a:xfrm>
            <a:off x="3240898" y="3621641"/>
            <a:ext cx="3599584" cy="400662"/>
          </a:xfrm>
          <a:prstGeom prst="rect">
            <a:avLst/>
          </a:prstGeom>
          <a:solidFill>
            <a:srgbClr val="00FF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3" name="Text Box 119"/>
          <p:cNvSpPr txBox="1">
            <a:spLocks noChangeArrowheads="1"/>
          </p:cNvSpPr>
          <p:nvPr/>
        </p:nvSpPr>
        <p:spPr bwMode="auto">
          <a:xfrm>
            <a:off x="4733237"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L</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09</a:t>
            </a:r>
            <a:endParaRPr kumimoji="1" lang="en-US" altLang="zh-CN" sz="1100" b="1" dirty="0">
              <a:latin typeface="微软雅黑" panose="020B0503020204020204" pitchFamily="34" charset="-122"/>
              <a:ea typeface="微软雅黑" panose="020B0503020204020204" pitchFamily="34" charset="-122"/>
            </a:endParaRPr>
          </a:p>
        </p:txBody>
      </p:sp>
      <p:sp>
        <p:nvSpPr>
          <p:cNvPr id="14" name="Text Box 120"/>
          <p:cNvSpPr txBox="1">
            <a:spLocks noChangeArrowheads="1"/>
          </p:cNvSpPr>
          <p:nvPr/>
        </p:nvSpPr>
        <p:spPr bwMode="auto">
          <a:xfrm>
            <a:off x="3191892" y="3608718"/>
            <a:ext cx="15680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T</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OBJECT IDENTIFIER</a:t>
            </a:r>
            <a:endParaRPr kumimoji="1" lang="en-US" altLang="zh-CN" sz="1100" b="1" dirty="0">
              <a:latin typeface="微软雅黑" panose="020B0503020204020204" pitchFamily="34" charset="-122"/>
              <a:ea typeface="微软雅黑" panose="020B0503020204020204" pitchFamily="34" charset="-122"/>
            </a:endParaRPr>
          </a:p>
        </p:txBody>
      </p:sp>
      <p:sp>
        <p:nvSpPr>
          <p:cNvPr id="15" name="Text Box 124"/>
          <p:cNvSpPr txBox="1">
            <a:spLocks noChangeArrowheads="1"/>
          </p:cNvSpPr>
          <p:nvPr/>
        </p:nvSpPr>
        <p:spPr bwMode="auto">
          <a:xfrm>
            <a:off x="5129951" y="2929100"/>
            <a:ext cx="949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SEQUENCE</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6" name="Text Box 125"/>
          <p:cNvSpPr txBox="1">
            <a:spLocks noChangeArrowheads="1"/>
          </p:cNvSpPr>
          <p:nvPr/>
        </p:nvSpPr>
        <p:spPr bwMode="auto">
          <a:xfrm>
            <a:off x="6051724" y="2929100"/>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0D</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7" name="Rectangle 136"/>
          <p:cNvSpPr>
            <a:spLocks noChangeArrowheads="1"/>
          </p:cNvSpPr>
          <p:nvPr/>
        </p:nvSpPr>
        <p:spPr bwMode="auto">
          <a:xfrm>
            <a:off x="2955032" y="1867132"/>
            <a:ext cx="4216822" cy="243413"/>
          </a:xfrm>
          <a:prstGeom prst="rect">
            <a:avLst/>
          </a:prstGeom>
          <a:solidFill>
            <a:srgbClr val="0066FF"/>
          </a:solidFill>
          <a:ln w="19050">
            <a:solidFill>
              <a:schemeClr val="tx2"/>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8" name="Line 137"/>
          <p:cNvSpPr>
            <a:spLocks noChangeShapeType="1"/>
          </p:cNvSpPr>
          <p:nvPr/>
        </p:nvSpPr>
        <p:spPr bwMode="auto">
          <a:xfrm>
            <a:off x="3876806" y="1867132"/>
            <a:ext cx="1166"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9" name="Line 138"/>
          <p:cNvSpPr>
            <a:spLocks noChangeShapeType="1"/>
          </p:cNvSpPr>
          <p:nvPr/>
        </p:nvSpPr>
        <p:spPr bwMode="auto">
          <a:xfrm>
            <a:off x="4865086" y="1867132"/>
            <a:ext cx="1167"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20" name="Line 139"/>
          <p:cNvSpPr>
            <a:spLocks noChangeShapeType="1"/>
          </p:cNvSpPr>
          <p:nvPr/>
        </p:nvSpPr>
        <p:spPr bwMode="auto">
          <a:xfrm>
            <a:off x="5854534" y="1867132"/>
            <a:ext cx="1167"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21" name="Text Box 141"/>
          <p:cNvSpPr txBox="1">
            <a:spLocks noChangeArrowheads="1"/>
          </p:cNvSpPr>
          <p:nvPr/>
        </p:nvSpPr>
        <p:spPr bwMode="auto">
          <a:xfrm>
            <a:off x="2945340" y="1855284"/>
            <a:ext cx="9140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request-id</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22" name="Text Box 142"/>
          <p:cNvSpPr txBox="1">
            <a:spLocks noChangeArrowheads="1"/>
          </p:cNvSpPr>
          <p:nvPr/>
        </p:nvSpPr>
        <p:spPr bwMode="auto">
          <a:xfrm>
            <a:off x="3835363" y="185528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error-status</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23" name="Text Box 143"/>
          <p:cNvSpPr txBox="1">
            <a:spLocks noChangeArrowheads="1"/>
          </p:cNvSpPr>
          <p:nvPr/>
        </p:nvSpPr>
        <p:spPr bwMode="auto">
          <a:xfrm>
            <a:off x="4849044" y="1855284"/>
            <a:ext cx="9877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error-index</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24" name="Text Box 144"/>
          <p:cNvSpPr txBox="1">
            <a:spLocks noChangeArrowheads="1"/>
          </p:cNvSpPr>
          <p:nvPr/>
        </p:nvSpPr>
        <p:spPr bwMode="auto">
          <a:xfrm>
            <a:off x="5799225" y="1855284"/>
            <a:ext cx="142539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variable-bindings</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25" name="Line 145"/>
          <p:cNvSpPr>
            <a:spLocks noChangeShapeType="1"/>
          </p:cNvSpPr>
          <p:nvPr/>
        </p:nvSpPr>
        <p:spPr bwMode="auto">
          <a:xfrm flipH="1">
            <a:off x="4273517" y="2292565"/>
            <a:ext cx="0" cy="395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26" name="Line 146"/>
          <p:cNvSpPr>
            <a:spLocks noChangeShapeType="1"/>
          </p:cNvSpPr>
          <p:nvPr/>
        </p:nvSpPr>
        <p:spPr bwMode="auto">
          <a:xfrm>
            <a:off x="3119550" y="2292564"/>
            <a:ext cx="0" cy="4103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27" name="Line 147"/>
          <p:cNvSpPr>
            <a:spLocks noChangeShapeType="1"/>
          </p:cNvSpPr>
          <p:nvPr/>
        </p:nvSpPr>
        <p:spPr bwMode="auto">
          <a:xfrm flipH="1">
            <a:off x="1875740" y="2292564"/>
            <a:ext cx="3501" cy="40497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28" name="Line 148"/>
          <p:cNvSpPr>
            <a:spLocks noChangeShapeType="1"/>
          </p:cNvSpPr>
          <p:nvPr/>
        </p:nvSpPr>
        <p:spPr bwMode="auto">
          <a:xfrm>
            <a:off x="2208278" y="2292565"/>
            <a:ext cx="0" cy="402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29" name="Line 149"/>
          <p:cNvSpPr>
            <a:spLocks noChangeShapeType="1"/>
          </p:cNvSpPr>
          <p:nvPr/>
        </p:nvSpPr>
        <p:spPr bwMode="auto">
          <a:xfrm>
            <a:off x="6579118" y="2292565"/>
            <a:ext cx="0" cy="402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0" name="Line 150"/>
          <p:cNvSpPr>
            <a:spLocks noChangeShapeType="1"/>
          </p:cNvSpPr>
          <p:nvPr/>
        </p:nvSpPr>
        <p:spPr bwMode="auto">
          <a:xfrm>
            <a:off x="6908156" y="2292564"/>
            <a:ext cx="0" cy="4103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1" name="Line 155"/>
          <p:cNvSpPr>
            <a:spLocks noChangeShapeType="1"/>
          </p:cNvSpPr>
          <p:nvPr/>
        </p:nvSpPr>
        <p:spPr bwMode="auto">
          <a:xfrm>
            <a:off x="3823132" y="2292564"/>
            <a:ext cx="0" cy="4103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2" name="Line 156"/>
          <p:cNvSpPr>
            <a:spLocks noChangeShapeType="1"/>
          </p:cNvSpPr>
          <p:nvPr/>
        </p:nvSpPr>
        <p:spPr bwMode="auto">
          <a:xfrm>
            <a:off x="4064660" y="2292565"/>
            <a:ext cx="0" cy="395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3" name="Line 158"/>
          <p:cNvSpPr>
            <a:spLocks noChangeShapeType="1"/>
          </p:cNvSpPr>
          <p:nvPr/>
        </p:nvSpPr>
        <p:spPr bwMode="auto">
          <a:xfrm>
            <a:off x="5453154" y="2300104"/>
            <a:ext cx="0" cy="3952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4" name="Line 160"/>
          <p:cNvSpPr>
            <a:spLocks noChangeShapeType="1"/>
          </p:cNvSpPr>
          <p:nvPr/>
        </p:nvSpPr>
        <p:spPr bwMode="auto">
          <a:xfrm>
            <a:off x="4986433" y="2292565"/>
            <a:ext cx="0" cy="395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5" name="Line 161"/>
          <p:cNvSpPr>
            <a:spLocks noChangeShapeType="1"/>
          </p:cNvSpPr>
          <p:nvPr/>
        </p:nvSpPr>
        <p:spPr bwMode="auto">
          <a:xfrm>
            <a:off x="5227962" y="2292565"/>
            <a:ext cx="0" cy="402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6" name="Line 162"/>
          <p:cNvSpPr>
            <a:spLocks noChangeShapeType="1"/>
          </p:cNvSpPr>
          <p:nvPr/>
        </p:nvSpPr>
        <p:spPr bwMode="auto">
          <a:xfrm flipV="1">
            <a:off x="1154656" y="2110544"/>
            <a:ext cx="1800375" cy="1798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7" name="Line 163"/>
          <p:cNvSpPr>
            <a:spLocks noChangeShapeType="1"/>
          </p:cNvSpPr>
          <p:nvPr/>
        </p:nvSpPr>
        <p:spPr bwMode="auto">
          <a:xfrm flipV="1">
            <a:off x="3119550" y="2110544"/>
            <a:ext cx="758421" cy="1766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8" name="Line 164"/>
          <p:cNvSpPr>
            <a:spLocks noChangeShapeType="1"/>
          </p:cNvSpPr>
          <p:nvPr/>
        </p:nvSpPr>
        <p:spPr bwMode="auto">
          <a:xfrm flipV="1">
            <a:off x="4273517" y="2110544"/>
            <a:ext cx="592735" cy="1820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39" name="Line 165"/>
          <p:cNvSpPr>
            <a:spLocks noChangeShapeType="1"/>
          </p:cNvSpPr>
          <p:nvPr/>
        </p:nvSpPr>
        <p:spPr bwMode="auto">
          <a:xfrm flipV="1">
            <a:off x="5448487" y="2110544"/>
            <a:ext cx="406047" cy="1820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0" name="Rectangle 199"/>
          <p:cNvSpPr>
            <a:spLocks noChangeArrowheads="1"/>
          </p:cNvSpPr>
          <p:nvPr/>
        </p:nvSpPr>
        <p:spPr bwMode="auto">
          <a:xfrm>
            <a:off x="6910490" y="2296873"/>
            <a:ext cx="649908" cy="404970"/>
          </a:xfrm>
          <a:prstGeom prst="rect">
            <a:avLst/>
          </a:prstGeom>
          <a:solidFill>
            <a:srgbClr val="CC99FF"/>
          </a:solidFill>
          <a:ln>
            <a:noFill/>
          </a:ln>
          <a:effectLst/>
          <a:extLs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41" name="Text Box 166"/>
          <p:cNvSpPr txBox="1">
            <a:spLocks noChangeArrowheads="1"/>
          </p:cNvSpPr>
          <p:nvPr/>
        </p:nvSpPr>
        <p:spPr bwMode="auto">
          <a:xfrm>
            <a:off x="6877820" y="236580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VarBind</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42" name="Line 167"/>
          <p:cNvSpPr>
            <a:spLocks noChangeShapeType="1"/>
          </p:cNvSpPr>
          <p:nvPr/>
        </p:nvSpPr>
        <p:spPr bwMode="auto">
          <a:xfrm>
            <a:off x="7171853" y="2110544"/>
            <a:ext cx="395546" cy="1927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3" name="Line 169"/>
          <p:cNvSpPr>
            <a:spLocks noChangeShapeType="1"/>
          </p:cNvSpPr>
          <p:nvPr/>
        </p:nvSpPr>
        <p:spPr bwMode="auto">
          <a:xfrm>
            <a:off x="6051724" y="2948487"/>
            <a:ext cx="0" cy="4125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4" name="Line 170"/>
          <p:cNvSpPr>
            <a:spLocks noChangeShapeType="1"/>
          </p:cNvSpPr>
          <p:nvPr/>
        </p:nvSpPr>
        <p:spPr bwMode="auto">
          <a:xfrm flipV="1">
            <a:off x="5134618" y="2705074"/>
            <a:ext cx="1771205" cy="2477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5" name="Line 171"/>
          <p:cNvSpPr>
            <a:spLocks noChangeShapeType="1"/>
          </p:cNvSpPr>
          <p:nvPr/>
        </p:nvSpPr>
        <p:spPr bwMode="auto">
          <a:xfrm>
            <a:off x="7559232" y="2705075"/>
            <a:ext cx="0"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6" name="Rectangle 172"/>
          <p:cNvSpPr>
            <a:spLocks noChangeArrowheads="1"/>
          </p:cNvSpPr>
          <p:nvPr/>
        </p:nvSpPr>
        <p:spPr bwMode="auto">
          <a:xfrm>
            <a:off x="3239731" y="3616256"/>
            <a:ext cx="4459517" cy="425433"/>
          </a:xfrm>
          <a:prstGeom prst="rect">
            <a:avLst/>
          </a:prstGeom>
          <a:noFill/>
          <a:ln w="19050">
            <a:solidFill>
              <a:schemeClr val="tx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47" name="Line 173"/>
          <p:cNvSpPr>
            <a:spLocks noChangeShapeType="1"/>
          </p:cNvSpPr>
          <p:nvPr/>
        </p:nvSpPr>
        <p:spPr bwMode="auto">
          <a:xfrm>
            <a:off x="6842815"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8" name="Line 174"/>
          <p:cNvSpPr>
            <a:spLocks noChangeShapeType="1"/>
          </p:cNvSpPr>
          <p:nvPr/>
        </p:nvSpPr>
        <p:spPr bwMode="auto">
          <a:xfrm>
            <a:off x="4734404"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49" name="Rectangle 201"/>
          <p:cNvSpPr>
            <a:spLocks noChangeArrowheads="1"/>
          </p:cNvSpPr>
          <p:nvPr/>
        </p:nvSpPr>
        <p:spPr bwMode="auto">
          <a:xfrm>
            <a:off x="3688950" y="1184283"/>
            <a:ext cx="420049" cy="365119"/>
          </a:xfrm>
          <a:prstGeom prst="rect">
            <a:avLst/>
          </a:prstGeom>
          <a:solidFill>
            <a:srgbClr val="009900"/>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50" name="Line 175"/>
          <p:cNvSpPr>
            <a:spLocks noChangeShapeType="1"/>
          </p:cNvSpPr>
          <p:nvPr/>
        </p:nvSpPr>
        <p:spPr bwMode="auto">
          <a:xfrm>
            <a:off x="5045940"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51" name="Line 176"/>
          <p:cNvSpPr>
            <a:spLocks noChangeShapeType="1"/>
          </p:cNvSpPr>
          <p:nvPr/>
        </p:nvSpPr>
        <p:spPr bwMode="auto">
          <a:xfrm>
            <a:off x="7408714"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52" name="Rectangle 202"/>
          <p:cNvSpPr>
            <a:spLocks noChangeArrowheads="1"/>
          </p:cNvSpPr>
          <p:nvPr/>
        </p:nvSpPr>
        <p:spPr bwMode="auto">
          <a:xfrm>
            <a:off x="4120666" y="1190746"/>
            <a:ext cx="420049" cy="358656"/>
          </a:xfrm>
          <a:prstGeom prst="rect">
            <a:avLst/>
          </a:prstGeom>
          <a:solidFill>
            <a:srgbClr val="CC00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53" name="Rectangle 189"/>
          <p:cNvSpPr>
            <a:spLocks noChangeArrowheads="1"/>
          </p:cNvSpPr>
          <p:nvPr/>
        </p:nvSpPr>
        <p:spPr bwMode="auto">
          <a:xfrm>
            <a:off x="4550049" y="1193977"/>
            <a:ext cx="997199" cy="355426"/>
          </a:xfrm>
          <a:prstGeom prst="rect">
            <a:avLst/>
          </a:prstGeom>
          <a:solidFill>
            <a:srgbClr val="0066FF"/>
          </a:solidFill>
          <a:ln>
            <a:solidFill>
              <a:schemeClr val="tx1"/>
            </a:solid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54" name="Rectangle 135"/>
          <p:cNvSpPr>
            <a:spLocks noChangeArrowheads="1"/>
          </p:cNvSpPr>
          <p:nvPr/>
        </p:nvSpPr>
        <p:spPr bwMode="auto">
          <a:xfrm>
            <a:off x="3676116" y="1186437"/>
            <a:ext cx="1871132" cy="365119"/>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55" name="Line 177"/>
          <p:cNvSpPr>
            <a:spLocks noChangeShapeType="1"/>
          </p:cNvSpPr>
          <p:nvPr/>
        </p:nvSpPr>
        <p:spPr bwMode="auto">
          <a:xfrm>
            <a:off x="4547716" y="1188592"/>
            <a:ext cx="0" cy="362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56" name="Line 178"/>
          <p:cNvSpPr>
            <a:spLocks noChangeShapeType="1"/>
          </p:cNvSpPr>
          <p:nvPr/>
        </p:nvSpPr>
        <p:spPr bwMode="auto">
          <a:xfrm>
            <a:off x="4111332" y="1188592"/>
            <a:ext cx="0" cy="362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57" name="Line 179"/>
          <p:cNvSpPr>
            <a:spLocks noChangeShapeType="1"/>
          </p:cNvSpPr>
          <p:nvPr/>
        </p:nvSpPr>
        <p:spPr bwMode="auto">
          <a:xfrm>
            <a:off x="6381928" y="2948487"/>
            <a:ext cx="0" cy="4125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58" name="Line 180"/>
          <p:cNvSpPr>
            <a:spLocks noChangeShapeType="1"/>
          </p:cNvSpPr>
          <p:nvPr/>
        </p:nvSpPr>
        <p:spPr bwMode="auto">
          <a:xfrm>
            <a:off x="6908156" y="2948487"/>
            <a:ext cx="0" cy="412509"/>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59" name="Line 181"/>
          <p:cNvSpPr>
            <a:spLocks noChangeShapeType="1"/>
          </p:cNvSpPr>
          <p:nvPr/>
        </p:nvSpPr>
        <p:spPr bwMode="auto">
          <a:xfrm flipV="1">
            <a:off x="3239732" y="3363150"/>
            <a:ext cx="3142197" cy="2509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60" name="Line 182"/>
          <p:cNvSpPr>
            <a:spLocks noChangeShapeType="1"/>
          </p:cNvSpPr>
          <p:nvPr/>
        </p:nvSpPr>
        <p:spPr bwMode="auto">
          <a:xfrm flipH="1">
            <a:off x="6853316" y="3353457"/>
            <a:ext cx="54840" cy="25310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61" name="Line 183"/>
          <p:cNvSpPr>
            <a:spLocks noChangeShapeType="1"/>
          </p:cNvSpPr>
          <p:nvPr/>
        </p:nvSpPr>
        <p:spPr bwMode="auto">
          <a:xfrm>
            <a:off x="7567399" y="3363150"/>
            <a:ext cx="131849" cy="2531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62" name="Text Box 184"/>
          <p:cNvSpPr txBox="1">
            <a:spLocks noChangeArrowheads="1"/>
          </p:cNvSpPr>
          <p:nvPr/>
        </p:nvSpPr>
        <p:spPr bwMode="auto">
          <a:xfrm>
            <a:off x="2070452" y="2660916"/>
            <a:ext cx="1138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a:latin typeface="微软雅黑" panose="020B0503020204020204" pitchFamily="34" charset="-122"/>
                <a:ea typeface="微软雅黑" panose="020B0503020204020204" pitchFamily="34" charset="-122"/>
              </a:rPr>
              <a:t>request-ID</a:t>
            </a:r>
            <a:endParaRPr kumimoji="1" lang="en-US" altLang="zh-CN" sz="1400" b="1" dirty="0">
              <a:latin typeface="微软雅黑" panose="020B0503020204020204" pitchFamily="34" charset="-122"/>
              <a:ea typeface="微软雅黑" panose="020B0503020204020204" pitchFamily="34" charset="-122"/>
            </a:endParaRPr>
          </a:p>
        </p:txBody>
      </p:sp>
      <p:sp>
        <p:nvSpPr>
          <p:cNvPr id="63" name="Text Box 185"/>
          <p:cNvSpPr txBox="1">
            <a:spLocks noChangeArrowheads="1"/>
          </p:cNvSpPr>
          <p:nvPr/>
        </p:nvSpPr>
        <p:spPr bwMode="auto">
          <a:xfrm>
            <a:off x="4969740" y="4022303"/>
            <a:ext cx="195117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050" b="1" dirty="0">
                <a:latin typeface="微软雅黑" panose="020B0503020204020204" pitchFamily="34" charset="-122"/>
                <a:ea typeface="微软雅黑" panose="020B0503020204020204" pitchFamily="34" charset="-122"/>
              </a:rPr>
              <a:t>1.  3.  6.  1.  2.  1.  7.  1.  0</a:t>
            </a:r>
            <a:endParaRPr kumimoji="1" lang="en-US" altLang="zh-CN" sz="1050" b="1" dirty="0">
              <a:latin typeface="微软雅黑" panose="020B0503020204020204" pitchFamily="34" charset="-122"/>
              <a:ea typeface="微软雅黑" panose="020B0503020204020204" pitchFamily="34" charset="-122"/>
            </a:endParaRPr>
          </a:p>
        </p:txBody>
      </p:sp>
      <p:sp>
        <p:nvSpPr>
          <p:cNvPr id="64" name="Text Box 186"/>
          <p:cNvSpPr txBox="1">
            <a:spLocks noChangeArrowheads="1"/>
          </p:cNvSpPr>
          <p:nvPr/>
        </p:nvSpPr>
        <p:spPr bwMode="auto">
          <a:xfrm>
            <a:off x="2007949" y="1229070"/>
            <a:ext cx="1696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err="1">
                <a:latin typeface="微软雅黑" panose="020B0503020204020204" pitchFamily="34" charset="-122"/>
                <a:ea typeface="微软雅黑" panose="020B0503020204020204" pitchFamily="34" charset="-122"/>
              </a:rPr>
              <a:t>GetRequest</a:t>
            </a:r>
            <a:r>
              <a:rPr kumimoji="1" lang="en-US" altLang="zh-CN" sz="1400" b="1" dirty="0">
                <a:latin typeface="微软雅黑" panose="020B0503020204020204" pitchFamily="34" charset="-122"/>
                <a:ea typeface="微软雅黑" panose="020B0503020204020204" pitchFamily="34" charset="-122"/>
              </a:rPr>
              <a:t>-PDU</a:t>
            </a:r>
            <a:endParaRPr kumimoji="1" lang="en-US" altLang="zh-CN" sz="1400" b="1" dirty="0">
              <a:latin typeface="微软雅黑" panose="020B0503020204020204" pitchFamily="34" charset="-122"/>
              <a:ea typeface="微软雅黑" panose="020B0503020204020204" pitchFamily="34" charset="-122"/>
            </a:endParaRPr>
          </a:p>
        </p:txBody>
      </p:sp>
      <p:sp>
        <p:nvSpPr>
          <p:cNvPr id="65" name="Freeform 193"/>
          <p:cNvSpPr/>
          <p:nvPr/>
        </p:nvSpPr>
        <p:spPr bwMode="auto">
          <a:xfrm>
            <a:off x="5145119" y="2699688"/>
            <a:ext cx="2429281" cy="245567"/>
          </a:xfrm>
          <a:custGeom>
            <a:avLst/>
            <a:gdLst>
              <a:gd name="T0" fmla="*/ 0 w 2082"/>
              <a:gd name="T1" fmla="*/ 2147483646 h 228"/>
              <a:gd name="T2" fmla="*/ 2147483646 w 2082"/>
              <a:gd name="T3" fmla="*/ 0 h 228"/>
              <a:gd name="T4" fmla="*/ 2147483646 w 2082"/>
              <a:gd name="T5" fmla="*/ 2147483646 h 228"/>
              <a:gd name="T6" fmla="*/ 2147483646 w 2082"/>
              <a:gd name="T7" fmla="*/ 2147483646 h 228"/>
              <a:gd name="T8" fmla="*/ 0 w 2082"/>
              <a:gd name="T9" fmla="*/ 2147483646 h 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2" h="228">
                <a:moveTo>
                  <a:pt x="0" y="228"/>
                </a:moveTo>
                <a:lnTo>
                  <a:pt x="1512" y="0"/>
                </a:lnTo>
                <a:lnTo>
                  <a:pt x="2076" y="6"/>
                </a:lnTo>
                <a:lnTo>
                  <a:pt x="2082" y="222"/>
                </a:lnTo>
                <a:lnTo>
                  <a:pt x="0" y="228"/>
                </a:lnTo>
                <a:close/>
              </a:path>
            </a:pathLst>
          </a:custGeom>
          <a:gradFill rotWithShape="1">
            <a:gsLst>
              <a:gs pos="0">
                <a:srgbClr val="5E4776"/>
              </a:gs>
              <a:gs pos="100000">
                <a:srgbClr val="FF66FF"/>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66" name="Freeform 194"/>
          <p:cNvSpPr/>
          <p:nvPr/>
        </p:nvSpPr>
        <p:spPr bwMode="auto">
          <a:xfrm>
            <a:off x="3228064" y="3358841"/>
            <a:ext cx="3674258" cy="258491"/>
          </a:xfrm>
          <a:custGeom>
            <a:avLst/>
            <a:gdLst>
              <a:gd name="T0" fmla="*/ 0 w 3149"/>
              <a:gd name="T1" fmla="*/ 2147483646 h 240"/>
              <a:gd name="T2" fmla="*/ 2147483646 w 3149"/>
              <a:gd name="T3" fmla="*/ 0 h 240"/>
              <a:gd name="T4" fmla="*/ 2147483646 w 3149"/>
              <a:gd name="T5" fmla="*/ 0 h 240"/>
              <a:gd name="T6" fmla="*/ 2147483646 w 3149"/>
              <a:gd name="T7" fmla="*/ 2147483646 h 240"/>
              <a:gd name="T8" fmla="*/ 0 w 3149"/>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9" h="240">
                <a:moveTo>
                  <a:pt x="0" y="237"/>
                </a:moveTo>
                <a:lnTo>
                  <a:pt x="2693" y="0"/>
                </a:lnTo>
                <a:lnTo>
                  <a:pt x="3149" y="0"/>
                </a:lnTo>
                <a:lnTo>
                  <a:pt x="3101" y="240"/>
                </a:lnTo>
                <a:lnTo>
                  <a:pt x="0" y="237"/>
                </a:lnTo>
                <a:close/>
              </a:path>
            </a:pathLst>
          </a:custGeom>
          <a:gradFill rotWithShape="1">
            <a:gsLst>
              <a:gs pos="0">
                <a:srgbClr val="00B0F0"/>
              </a:gs>
              <a:gs pos="100000">
                <a:srgbClr val="99FFCC"/>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67" name="Freeform 196"/>
          <p:cNvSpPr/>
          <p:nvPr/>
        </p:nvSpPr>
        <p:spPr bwMode="auto">
          <a:xfrm>
            <a:off x="6853316" y="3358841"/>
            <a:ext cx="840097" cy="258491"/>
          </a:xfrm>
          <a:custGeom>
            <a:avLst/>
            <a:gdLst>
              <a:gd name="T0" fmla="*/ 0 w 720"/>
              <a:gd name="T1" fmla="*/ 2147483646 h 240"/>
              <a:gd name="T2" fmla="*/ 2147483646 w 720"/>
              <a:gd name="T3" fmla="*/ 2147483646 h 240"/>
              <a:gd name="T4" fmla="*/ 2147483646 w 720"/>
              <a:gd name="T5" fmla="*/ 0 h 240"/>
              <a:gd name="T6" fmla="*/ 2147483646 w 720"/>
              <a:gd name="T7" fmla="*/ 2147483646 h 240"/>
              <a:gd name="T8" fmla="*/ 0 w 720"/>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240">
                <a:moveTo>
                  <a:pt x="0" y="240"/>
                </a:moveTo>
                <a:lnTo>
                  <a:pt x="48" y="12"/>
                </a:lnTo>
                <a:lnTo>
                  <a:pt x="606" y="0"/>
                </a:lnTo>
                <a:lnTo>
                  <a:pt x="720" y="240"/>
                </a:lnTo>
                <a:lnTo>
                  <a:pt x="0" y="240"/>
                </a:lnTo>
                <a:close/>
              </a:path>
            </a:pathLst>
          </a:custGeom>
          <a:gradFill rotWithShape="1">
            <a:gsLst>
              <a:gs pos="0">
                <a:srgbClr val="7030A0"/>
              </a:gs>
              <a:gs pos="100000">
                <a:srgbClr val="FF00FF"/>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68" name="Text Box 127"/>
          <p:cNvSpPr txBox="1">
            <a:spLocks noChangeArrowheads="1"/>
          </p:cNvSpPr>
          <p:nvPr/>
        </p:nvSpPr>
        <p:spPr bwMode="auto">
          <a:xfrm>
            <a:off x="3712555" y="1145959"/>
            <a:ext cx="37702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 T</a:t>
            </a:r>
            <a:endParaRPr kumimoji="1" lang="en-US" altLang="zh-CN" sz="1100" b="1">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A0</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69" name="Text Box 128"/>
          <p:cNvSpPr txBox="1">
            <a:spLocks noChangeArrowheads="1"/>
          </p:cNvSpPr>
          <p:nvPr/>
        </p:nvSpPr>
        <p:spPr bwMode="auto">
          <a:xfrm>
            <a:off x="4139986" y="1145959"/>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  L</a:t>
            </a:r>
            <a:endParaRPr kumimoji="1" lang="en-US" altLang="zh-CN" sz="1100" b="1">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1D</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70" name="Text Box 129"/>
          <p:cNvSpPr txBox="1">
            <a:spLocks noChangeArrowheads="1"/>
          </p:cNvSpPr>
          <p:nvPr/>
        </p:nvSpPr>
        <p:spPr bwMode="auto">
          <a:xfrm>
            <a:off x="4557995" y="1152309"/>
            <a:ext cx="1003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err="1">
                <a:solidFill>
                  <a:schemeClr val="bg1"/>
                </a:solidFill>
                <a:latin typeface="微软雅黑" panose="020B0503020204020204" pitchFamily="34" charset="-122"/>
                <a:ea typeface="微软雅黑" panose="020B0503020204020204" pitchFamily="34" charset="-122"/>
              </a:rPr>
              <a:t>GetRequest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-PDU</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1" name="Text Box 123"/>
          <p:cNvSpPr txBox="1">
            <a:spLocks noChangeArrowheads="1"/>
          </p:cNvSpPr>
          <p:nvPr/>
        </p:nvSpPr>
        <p:spPr bwMode="auto">
          <a:xfrm>
            <a:off x="4945214"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2" name="Text Box 130"/>
          <p:cNvSpPr txBox="1">
            <a:spLocks noChangeArrowheads="1"/>
          </p:cNvSpPr>
          <p:nvPr/>
        </p:nvSpPr>
        <p:spPr bwMode="auto">
          <a:xfrm>
            <a:off x="6579118" y="2281795"/>
            <a:ext cx="3497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0F</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3" name="Text Box 132"/>
          <p:cNvSpPr txBox="1">
            <a:spLocks noChangeArrowheads="1"/>
          </p:cNvSpPr>
          <p:nvPr/>
        </p:nvSpPr>
        <p:spPr bwMode="auto">
          <a:xfrm>
            <a:off x="3076380"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INTEGER</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4" name="Text Box 133"/>
          <p:cNvSpPr txBox="1">
            <a:spLocks noChangeArrowheads="1"/>
          </p:cNvSpPr>
          <p:nvPr/>
        </p:nvSpPr>
        <p:spPr bwMode="auto">
          <a:xfrm>
            <a:off x="3775562"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5" name="Text Box 152"/>
          <p:cNvSpPr txBox="1">
            <a:spLocks noChangeArrowheads="1"/>
          </p:cNvSpPr>
          <p:nvPr/>
        </p:nvSpPr>
        <p:spPr bwMode="auto">
          <a:xfrm>
            <a:off x="2163313" y="2281795"/>
            <a:ext cx="10150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05 AE 56 02</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6" name="Text Box 153"/>
          <p:cNvSpPr txBox="1">
            <a:spLocks noChangeArrowheads="1"/>
          </p:cNvSpPr>
          <p:nvPr/>
        </p:nvSpPr>
        <p:spPr bwMode="auto">
          <a:xfrm>
            <a:off x="4000756"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00</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7" name="Text Box 154"/>
          <p:cNvSpPr txBox="1">
            <a:spLocks noChangeArrowheads="1"/>
          </p:cNvSpPr>
          <p:nvPr/>
        </p:nvSpPr>
        <p:spPr bwMode="auto">
          <a:xfrm>
            <a:off x="5430199" y="2281795"/>
            <a:ext cx="12266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SEQUENCE OF </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8" name="Text Box 157"/>
          <p:cNvSpPr txBox="1">
            <a:spLocks noChangeArrowheads="1"/>
          </p:cNvSpPr>
          <p:nvPr/>
        </p:nvSpPr>
        <p:spPr bwMode="auto">
          <a:xfrm>
            <a:off x="4239679"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INTEGER</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79" name="Text Box 159"/>
          <p:cNvSpPr txBox="1">
            <a:spLocks noChangeArrowheads="1"/>
          </p:cNvSpPr>
          <p:nvPr/>
        </p:nvSpPr>
        <p:spPr bwMode="auto">
          <a:xfrm>
            <a:off x="5157708"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00</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80" name="Text Box 126"/>
          <p:cNvSpPr txBox="1">
            <a:spLocks noChangeArrowheads="1"/>
          </p:cNvSpPr>
          <p:nvPr/>
        </p:nvSpPr>
        <p:spPr bwMode="auto">
          <a:xfrm>
            <a:off x="6374894" y="3028189"/>
            <a:ext cx="11641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latin typeface="微软雅黑" panose="020B0503020204020204" pitchFamily="34" charset="-122"/>
                <a:ea typeface="微软雅黑" panose="020B0503020204020204" pitchFamily="34" charset="-122"/>
              </a:rPr>
              <a:t>name     </a:t>
            </a:r>
            <a:r>
              <a:rPr kumimoji="1" lang="en-US" altLang="zh-CN" sz="1100" b="1" dirty="0" smtClean="0">
                <a:latin typeface="微软雅黑" panose="020B0503020204020204" pitchFamily="34" charset="-122"/>
                <a:ea typeface="微软雅黑" panose="020B0503020204020204" pitchFamily="34" charset="-122"/>
              </a:rPr>
              <a:t>value</a:t>
            </a:r>
            <a:endParaRPr kumimoji="1" lang="en-US" altLang="zh-CN" sz="1100" b="1" dirty="0">
              <a:latin typeface="微软雅黑" panose="020B0503020204020204" pitchFamily="34" charset="-122"/>
              <a:ea typeface="微软雅黑" panose="020B0503020204020204" pitchFamily="34" charset="-122"/>
            </a:endParaRPr>
          </a:p>
        </p:txBody>
      </p:sp>
      <p:sp>
        <p:nvSpPr>
          <p:cNvPr id="81" name="Text Box 118"/>
          <p:cNvSpPr txBox="1">
            <a:spLocks noChangeArrowheads="1"/>
          </p:cNvSpPr>
          <p:nvPr/>
        </p:nvSpPr>
        <p:spPr bwMode="auto">
          <a:xfrm>
            <a:off x="5009194" y="3608718"/>
            <a:ext cx="1906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000" b="1" dirty="0" smtClean="0">
                <a:latin typeface="微软雅黑" panose="020B0503020204020204" pitchFamily="34" charset="-122"/>
                <a:ea typeface="微软雅黑" panose="020B0503020204020204" pitchFamily="34" charset="-122"/>
              </a:rPr>
              <a:t>V</a:t>
            </a:r>
            <a:endParaRPr kumimoji="1" lang="en-US" altLang="zh-CN" sz="1000" b="1" dirty="0">
              <a:latin typeface="微软雅黑" panose="020B0503020204020204" pitchFamily="34" charset="-122"/>
              <a:ea typeface="微软雅黑" panose="020B0503020204020204" pitchFamily="34" charset="-122"/>
            </a:endParaRPr>
          </a:p>
          <a:p>
            <a:pPr algn="ctr" eaLnBrk="1" hangingPunct="1"/>
            <a:r>
              <a:rPr kumimoji="1" lang="en-US" altLang="zh-CN" sz="1000" b="1" dirty="0">
                <a:latin typeface="微软雅黑" panose="020B0503020204020204" pitchFamily="34" charset="-122"/>
                <a:ea typeface="微软雅黑" panose="020B0503020204020204" pitchFamily="34" charset="-122"/>
              </a:rPr>
              <a:t>01 03 06 01 02 01 01 01 00</a:t>
            </a:r>
            <a:endParaRPr kumimoji="1" lang="en-US" altLang="zh-CN" sz="1000" b="1" dirty="0">
              <a:latin typeface="微软雅黑" panose="020B0503020204020204" pitchFamily="34" charset="-122"/>
              <a:ea typeface="微软雅黑" panose="020B0503020204020204" pitchFamily="34" charset="-122"/>
            </a:endParaRPr>
          </a:p>
        </p:txBody>
      </p:sp>
      <p:sp>
        <p:nvSpPr>
          <p:cNvPr id="82" name="Text Box 121"/>
          <p:cNvSpPr txBox="1">
            <a:spLocks noChangeArrowheads="1"/>
          </p:cNvSpPr>
          <p:nvPr/>
        </p:nvSpPr>
        <p:spPr bwMode="auto">
          <a:xfrm>
            <a:off x="6842815" y="3608718"/>
            <a:ext cx="567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T</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NULL</a:t>
            </a:r>
            <a:endParaRPr kumimoji="1" lang="en-US" altLang="zh-CN" sz="1100" b="1" dirty="0">
              <a:latin typeface="微软雅黑" panose="020B0503020204020204" pitchFamily="34" charset="-122"/>
              <a:ea typeface="微软雅黑" panose="020B0503020204020204" pitchFamily="34" charset="-122"/>
            </a:endParaRPr>
          </a:p>
        </p:txBody>
      </p:sp>
      <p:sp>
        <p:nvSpPr>
          <p:cNvPr id="83" name="Text Box 122"/>
          <p:cNvSpPr txBox="1">
            <a:spLocks noChangeArrowheads="1"/>
          </p:cNvSpPr>
          <p:nvPr/>
        </p:nvSpPr>
        <p:spPr bwMode="auto">
          <a:xfrm>
            <a:off x="7386546"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L</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00</a:t>
            </a:r>
            <a:endParaRPr kumimoji="1" lang="en-US" altLang="zh-CN" sz="1100" b="1" dirty="0">
              <a:latin typeface="微软雅黑" panose="020B0503020204020204" pitchFamily="34" charset="-122"/>
              <a:ea typeface="微软雅黑" panose="020B0503020204020204" pitchFamily="34" charset="-122"/>
            </a:endParaRPr>
          </a:p>
        </p:txBody>
      </p:sp>
      <p:sp>
        <p:nvSpPr>
          <p:cNvPr id="84" name="Text Box 131"/>
          <p:cNvSpPr txBox="1">
            <a:spLocks noChangeArrowheads="1"/>
          </p:cNvSpPr>
          <p:nvPr/>
        </p:nvSpPr>
        <p:spPr bwMode="auto">
          <a:xfrm>
            <a:off x="1869659"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04</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85" name="Text Box 151"/>
          <p:cNvSpPr txBox="1">
            <a:spLocks noChangeArrowheads="1"/>
          </p:cNvSpPr>
          <p:nvPr/>
        </p:nvSpPr>
        <p:spPr bwMode="auto">
          <a:xfrm>
            <a:off x="1110318"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INTEGER</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404981"/>
            <a:ext cx="8048776" cy="2438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98780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699811" y="954594"/>
            <a:ext cx="3763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Get-request </a:t>
            </a:r>
            <a:r>
              <a:rPr lang="zh-CN" altLang="en-US" sz="2000" b="1" dirty="0">
                <a:solidFill>
                  <a:schemeClr val="bg1"/>
                </a:solidFill>
                <a:latin typeface="微软雅黑" panose="020B0503020204020204" pitchFamily="34" charset="-122"/>
                <a:ea typeface="微软雅黑" panose="020B0503020204020204" pitchFamily="34" charset="-122"/>
              </a:rPr>
              <a:t>报文 </a:t>
            </a:r>
            <a:r>
              <a:rPr lang="en-US" altLang="zh-CN" sz="2000" b="1" dirty="0">
                <a:solidFill>
                  <a:schemeClr val="bg1"/>
                </a:solidFill>
                <a:latin typeface="微软雅黑" panose="020B0503020204020204" pitchFamily="34" charset="-122"/>
                <a:ea typeface="微软雅黑" panose="020B0503020204020204" pitchFamily="34" charset="-122"/>
              </a:rPr>
              <a:t>ASN.1 </a:t>
            </a:r>
            <a:r>
              <a:rPr lang="zh-CN" altLang="en-US" sz="2000" b="1" dirty="0" smtClean="0">
                <a:solidFill>
                  <a:schemeClr val="bg1"/>
                </a:solidFill>
                <a:latin typeface="微软雅黑" panose="020B0503020204020204" pitchFamily="34" charset="-122"/>
                <a:ea typeface="微软雅黑" panose="020B0503020204020204" pitchFamily="34" charset="-122"/>
              </a:rPr>
              <a:t>定义</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14509" y="1699146"/>
            <a:ext cx="7533684" cy="1938992"/>
          </a:xfrm>
          <a:prstGeom prst="rect">
            <a:avLst/>
          </a:prstGeom>
        </p:spPr>
        <p:txBody>
          <a:bodyPr wrap="square">
            <a:spAutoFit/>
          </a:bodyPr>
          <a:lstStyle/>
          <a:p>
            <a:pPr hangingPunct="0">
              <a:lnSpc>
                <a:spcPts val="2400"/>
              </a:lnSpc>
            </a:pPr>
            <a:r>
              <a:rPr lang="en-US" altLang="zh-CN" sz="1400" b="1" dirty="0">
                <a:latin typeface="微软雅黑" panose="020B0503020204020204" pitchFamily="34" charset="-122"/>
                <a:ea typeface="微软雅黑" panose="020B0503020204020204" pitchFamily="34" charset="-122"/>
              </a:rPr>
              <a:t>Get-request-PDU ::</a:t>
            </a:r>
            <a:r>
              <a:rPr lang="en-US" altLang="zh-CN" sz="1400" b="1" dirty="0">
                <a:latin typeface="微软雅黑" panose="020B0503020204020204" pitchFamily="34" charset="-122"/>
                <a:ea typeface="微软雅黑" panose="020B0503020204020204" pitchFamily="34" charset="-122"/>
                <a:sym typeface="Symbol" panose="05050102010706020507"/>
              </a:rPr>
              <a:t></a:t>
            </a:r>
            <a:r>
              <a:rPr lang="en-US" altLang="zh-CN" sz="1400" b="1" dirty="0">
                <a:latin typeface="微软雅黑" panose="020B0503020204020204" pitchFamily="34" charset="-122"/>
                <a:ea typeface="微软雅黑" panose="020B0503020204020204" pitchFamily="34" charset="-122"/>
              </a:rPr>
              <a:t> [0]                      </a:t>
            </a:r>
            <a:r>
              <a:rPr lang="en-US" altLang="zh-CN" sz="1400" b="1" dirty="0" smtClean="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0</a:t>
            </a:r>
            <a:r>
              <a:rPr lang="en-US" altLang="zh-CN" sz="1400" b="1" dirty="0" smtClean="0">
                <a:latin typeface="微软雅黑" panose="020B0503020204020204" pitchFamily="34" charset="-122"/>
                <a:ea typeface="微软雅黑" panose="020B0503020204020204" pitchFamily="34" charset="-122"/>
              </a:rPr>
              <a:t>] </a:t>
            </a:r>
            <a:r>
              <a:rPr lang="zh-CN" altLang="zh-CN" sz="1400" b="1" dirty="0" smtClean="0">
                <a:latin typeface="微软雅黑" panose="020B0503020204020204" pitchFamily="34" charset="-122"/>
                <a:ea typeface="微软雅黑" panose="020B0503020204020204" pitchFamily="34" charset="-122"/>
              </a:rPr>
              <a:t>表示</a:t>
            </a:r>
            <a:r>
              <a:rPr lang="zh-CN" altLang="zh-CN" sz="1400" b="1" dirty="0">
                <a:latin typeface="微软雅黑" panose="020B0503020204020204" pitchFamily="34" charset="-122"/>
                <a:ea typeface="微软雅黑" panose="020B0503020204020204" pitchFamily="34" charset="-122"/>
              </a:rPr>
              <a:t>上下文类，编号</a:t>
            </a:r>
            <a:r>
              <a:rPr lang="zh-CN" altLang="zh-CN" sz="1400" b="1" dirty="0" smtClean="0">
                <a:latin typeface="微软雅黑" panose="020B0503020204020204" pitchFamily="34" charset="-122"/>
                <a:ea typeface="微软雅黑" panose="020B0503020204020204" pitchFamily="34" charset="-122"/>
              </a:rPr>
              <a:t>为</a:t>
            </a:r>
            <a:r>
              <a:rPr lang="en-US" altLang="zh-CN" sz="1400" b="1" dirty="0" smtClean="0">
                <a:latin typeface="微软雅黑" panose="020B0503020204020204" pitchFamily="34" charset="-122"/>
                <a:ea typeface="微软雅黑" panose="020B0503020204020204" pitchFamily="34" charset="-122"/>
              </a:rPr>
              <a:t> 0</a:t>
            </a:r>
            <a:endParaRPr lang="zh-CN" altLang="zh-CN" sz="1400" b="1" dirty="0">
              <a:latin typeface="微软雅黑" panose="020B0503020204020204" pitchFamily="34" charset="-122"/>
              <a:ea typeface="微软雅黑" panose="020B0503020204020204" pitchFamily="34" charset="-122"/>
            </a:endParaRPr>
          </a:p>
          <a:p>
            <a:pPr hangingPunct="0">
              <a:lnSpc>
                <a:spcPts val="2400"/>
              </a:lnSpc>
            </a:pPr>
            <a:r>
              <a:rPr lang="en-US" altLang="zh-CN" sz="1400" b="1" dirty="0">
                <a:latin typeface="微软雅黑" panose="020B0503020204020204" pitchFamily="34" charset="-122"/>
                <a:ea typeface="微软雅黑" panose="020B0503020204020204" pitchFamily="34" charset="-122"/>
              </a:rPr>
              <a:t>  IMPLICIT SEQUENCE {                      -</a:t>
            </a:r>
            <a:r>
              <a:rPr lang="en-US" altLang="zh-CN" sz="1400" b="1" dirty="0" smtClean="0">
                <a:latin typeface="微软雅黑" panose="020B0503020204020204" pitchFamily="34" charset="-122"/>
                <a:ea typeface="微软雅黑" panose="020B0503020204020204" pitchFamily="34" charset="-122"/>
              </a:rPr>
              <a:t>-</a:t>
            </a:r>
            <a:r>
              <a:rPr lang="zh-CN" altLang="zh-CN" sz="1400" b="1" dirty="0">
                <a:latin typeface="微软雅黑" panose="020B0503020204020204" pitchFamily="34" charset="-122"/>
                <a:ea typeface="微软雅黑" panose="020B0503020204020204" pitchFamily="34" charset="-122"/>
              </a:rPr>
              <a:t>类型</a:t>
            </a:r>
            <a:r>
              <a:rPr lang="zh-CN" altLang="zh-CN" sz="1400" b="1" dirty="0" smtClean="0">
                <a:latin typeface="微软雅黑" panose="020B0503020204020204" pitchFamily="34" charset="-122"/>
                <a:ea typeface="微软雅黑" panose="020B0503020204020204" pitchFamily="34" charset="-122"/>
              </a:rPr>
              <a:t>是</a:t>
            </a:r>
            <a:r>
              <a:rPr lang="en-US" altLang="zh-CN" sz="1400" b="1" dirty="0" smtClean="0">
                <a:latin typeface="微软雅黑" panose="020B0503020204020204" pitchFamily="34" charset="-122"/>
                <a:ea typeface="微软雅黑" panose="020B0503020204020204" pitchFamily="34" charset="-122"/>
              </a:rPr>
              <a:t> SEQUENCE</a:t>
            </a:r>
            <a:endParaRPr lang="zh-CN" altLang="zh-CN" sz="1400" b="1" dirty="0">
              <a:latin typeface="微软雅黑" panose="020B0503020204020204" pitchFamily="34" charset="-122"/>
              <a:ea typeface="微软雅黑" panose="020B0503020204020204" pitchFamily="34" charset="-122"/>
            </a:endParaRPr>
          </a:p>
          <a:p>
            <a:pPr hangingPunct="0">
              <a:lnSpc>
                <a:spcPts val="2400"/>
              </a:lnSpc>
            </a:pPr>
            <a:r>
              <a:rPr lang="en-US" altLang="zh-CN" sz="1400" b="1" dirty="0">
                <a:latin typeface="微软雅黑" panose="020B0503020204020204" pitchFamily="34" charset="-122"/>
                <a:ea typeface="微软雅黑" panose="020B0503020204020204" pitchFamily="34" charset="-122"/>
              </a:rPr>
              <a:t>    request-id      </a:t>
            </a:r>
            <a:r>
              <a:rPr lang="en-US" altLang="zh-CN" sz="1400" b="1" dirty="0" smtClean="0">
                <a:latin typeface="微软雅黑" panose="020B0503020204020204" pitchFamily="34" charset="-122"/>
                <a:ea typeface="微软雅黑" panose="020B0503020204020204" pitchFamily="34" charset="-122"/>
              </a:rPr>
              <a:t>integer32</a:t>
            </a:r>
            <a:r>
              <a:rPr lang="en-US" altLang="zh-CN" sz="1400" b="1" dirty="0">
                <a:latin typeface="微软雅黑" panose="020B0503020204020204" pitchFamily="34" charset="-122"/>
                <a:ea typeface="微软雅黑" panose="020B0503020204020204" pitchFamily="34" charset="-122"/>
              </a:rPr>
              <a:t>,                </a:t>
            </a:r>
            <a:r>
              <a:rPr lang="en-US" altLang="zh-CN" sz="1400" b="1" dirty="0" smtClean="0">
                <a:latin typeface="微软雅黑" panose="020B0503020204020204" pitchFamily="34" charset="-122"/>
                <a:ea typeface="微软雅黑" panose="020B0503020204020204" pitchFamily="34" charset="-122"/>
              </a:rPr>
              <a:t>--</a:t>
            </a:r>
            <a:r>
              <a:rPr lang="zh-CN" altLang="zh-CN" sz="1400" b="1" dirty="0" smtClean="0">
                <a:latin typeface="微软雅黑" panose="020B0503020204020204" pitchFamily="34" charset="-122"/>
                <a:ea typeface="微软雅黑" panose="020B0503020204020204" pitchFamily="34" charset="-122"/>
              </a:rPr>
              <a:t>变量</a:t>
            </a:r>
            <a:r>
              <a:rPr lang="en-US" altLang="zh-CN" sz="1400" b="1" dirty="0" smtClean="0">
                <a:latin typeface="微软雅黑" panose="020B0503020204020204" pitchFamily="34" charset="-122"/>
                <a:ea typeface="微软雅黑" panose="020B0503020204020204" pitchFamily="34" charset="-122"/>
              </a:rPr>
              <a:t> request-id </a:t>
            </a:r>
            <a:r>
              <a:rPr lang="zh-CN" altLang="zh-CN" sz="1400" b="1" dirty="0" smtClean="0">
                <a:latin typeface="微软雅黑" panose="020B0503020204020204" pitchFamily="34" charset="-122"/>
                <a:ea typeface="微软雅黑" panose="020B0503020204020204" pitchFamily="34" charset="-122"/>
              </a:rPr>
              <a:t>的</a:t>
            </a:r>
            <a:r>
              <a:rPr lang="zh-CN" altLang="zh-CN" sz="1400" b="1" dirty="0">
                <a:latin typeface="微软雅黑" panose="020B0503020204020204" pitchFamily="34" charset="-122"/>
                <a:ea typeface="微软雅黑" panose="020B0503020204020204" pitchFamily="34" charset="-122"/>
              </a:rPr>
              <a:t>类型</a:t>
            </a:r>
            <a:r>
              <a:rPr lang="zh-CN" altLang="zh-CN" sz="1400" b="1" dirty="0" smtClean="0">
                <a:latin typeface="微软雅黑" panose="020B0503020204020204" pitchFamily="34" charset="-122"/>
                <a:ea typeface="微软雅黑" panose="020B0503020204020204" pitchFamily="34" charset="-122"/>
              </a:rPr>
              <a:t>是</a:t>
            </a:r>
            <a:r>
              <a:rPr lang="en-US" altLang="zh-CN" sz="1400" b="1" dirty="0" smtClean="0">
                <a:latin typeface="微软雅黑" panose="020B0503020204020204" pitchFamily="34" charset="-122"/>
                <a:ea typeface="微软雅黑" panose="020B0503020204020204" pitchFamily="34" charset="-122"/>
              </a:rPr>
              <a:t> integer32</a:t>
            </a:r>
            <a:endParaRPr lang="zh-CN" altLang="zh-CN" sz="1400" b="1" dirty="0">
              <a:latin typeface="微软雅黑" panose="020B0503020204020204" pitchFamily="34" charset="-122"/>
              <a:ea typeface="微软雅黑" panose="020B0503020204020204" pitchFamily="34" charset="-122"/>
            </a:endParaRPr>
          </a:p>
          <a:p>
            <a:pPr hangingPunct="0">
              <a:lnSpc>
                <a:spcPts val="2400"/>
              </a:lnSpc>
            </a:pPr>
            <a:r>
              <a:rPr lang="en-US" altLang="zh-CN" sz="1400" b="1" dirty="0">
                <a:latin typeface="微软雅黑" panose="020B0503020204020204" pitchFamily="34" charset="-122"/>
                <a:ea typeface="微软雅黑" panose="020B0503020204020204" pitchFamily="34" charset="-122"/>
              </a:rPr>
              <a:t>    error-status   </a:t>
            </a:r>
            <a:r>
              <a:rPr lang="en-US" altLang="zh-CN" sz="1400" b="1" dirty="0" smtClean="0">
                <a:latin typeface="微软雅黑" panose="020B0503020204020204" pitchFamily="34" charset="-122"/>
                <a:ea typeface="微软雅黑" panose="020B0503020204020204" pitchFamily="34" charset="-122"/>
              </a:rPr>
              <a:t>INTEGER </a:t>
            </a:r>
            <a:r>
              <a:rPr lang="en-US" altLang="zh-CN" sz="1400" b="1" dirty="0">
                <a:latin typeface="微软雅黑" panose="020B0503020204020204" pitchFamily="34" charset="-122"/>
                <a:ea typeface="微软雅黑" panose="020B0503020204020204" pitchFamily="34" charset="-122"/>
              </a:rPr>
              <a:t>{0..18},     </a:t>
            </a:r>
            <a:r>
              <a:rPr lang="en-US" altLang="zh-CN" sz="1400" b="1" dirty="0" smtClean="0">
                <a:latin typeface="微软雅黑" panose="020B0503020204020204" pitchFamily="34" charset="-122"/>
                <a:ea typeface="微软雅黑" panose="020B0503020204020204" pitchFamily="34" charset="-122"/>
              </a:rPr>
              <a:t>--</a:t>
            </a:r>
            <a:r>
              <a:rPr lang="zh-CN" altLang="zh-CN" sz="1400" b="1" dirty="0" smtClean="0">
                <a:latin typeface="微软雅黑" panose="020B0503020204020204" pitchFamily="34" charset="-122"/>
                <a:ea typeface="微软雅黑" panose="020B0503020204020204" pitchFamily="34" charset="-122"/>
              </a:rPr>
              <a:t>变量</a:t>
            </a:r>
            <a:r>
              <a:rPr lang="en-US" altLang="zh-CN" sz="1400" b="1" dirty="0" smtClean="0">
                <a:latin typeface="微软雅黑" panose="020B0503020204020204" pitchFamily="34" charset="-122"/>
                <a:ea typeface="微软雅黑" panose="020B0503020204020204" pitchFamily="34" charset="-122"/>
              </a:rPr>
              <a:t> error-status </a:t>
            </a:r>
            <a:r>
              <a:rPr lang="zh-CN" altLang="zh-CN" sz="1400" b="1" dirty="0" smtClean="0">
                <a:latin typeface="微软雅黑" panose="020B0503020204020204" pitchFamily="34" charset="-122"/>
                <a:ea typeface="微软雅黑" panose="020B0503020204020204" pitchFamily="34" charset="-122"/>
              </a:rPr>
              <a:t>取值为</a:t>
            </a:r>
            <a:r>
              <a:rPr lang="en-US" altLang="zh-CN" sz="1400" b="1" dirty="0" smtClean="0">
                <a:latin typeface="微软雅黑" panose="020B0503020204020204" pitchFamily="34" charset="-122"/>
                <a:ea typeface="微软雅黑" panose="020B0503020204020204" pitchFamily="34" charset="-122"/>
              </a:rPr>
              <a:t> 0 </a:t>
            </a:r>
            <a:r>
              <a:rPr lang="en-US" altLang="zh-CN" sz="1400" b="1" dirty="0">
                <a:latin typeface="微软雅黑" panose="020B0503020204020204" pitchFamily="34" charset="-122"/>
                <a:ea typeface="微软雅黑" panose="020B0503020204020204" pitchFamily="34" charset="-122"/>
              </a:rPr>
              <a:t>~ </a:t>
            </a:r>
            <a:r>
              <a:rPr lang="en-US" altLang="zh-CN" sz="1400" b="1" dirty="0" smtClean="0">
                <a:latin typeface="微软雅黑" panose="020B0503020204020204" pitchFamily="34" charset="-122"/>
                <a:ea typeface="微软雅黑" panose="020B0503020204020204" pitchFamily="34" charset="-122"/>
              </a:rPr>
              <a:t>18 </a:t>
            </a:r>
            <a:r>
              <a:rPr lang="zh-CN" altLang="zh-CN" sz="1400" b="1" dirty="0" smtClean="0">
                <a:latin typeface="微软雅黑" panose="020B0503020204020204" pitchFamily="34" charset="-122"/>
                <a:ea typeface="微软雅黑" panose="020B0503020204020204" pitchFamily="34" charset="-122"/>
              </a:rPr>
              <a:t>的</a:t>
            </a:r>
            <a:r>
              <a:rPr lang="zh-CN" altLang="zh-CN" sz="1400" b="1" dirty="0">
                <a:latin typeface="微软雅黑" panose="020B0503020204020204" pitchFamily="34" charset="-122"/>
                <a:ea typeface="微软雅黑" panose="020B0503020204020204" pitchFamily="34" charset="-122"/>
              </a:rPr>
              <a:t>整数</a:t>
            </a:r>
            <a:endParaRPr lang="zh-CN" altLang="zh-CN" sz="1400" b="1" dirty="0">
              <a:latin typeface="微软雅黑" panose="020B0503020204020204" pitchFamily="34" charset="-122"/>
              <a:ea typeface="微软雅黑" panose="020B0503020204020204" pitchFamily="34" charset="-122"/>
            </a:endParaRPr>
          </a:p>
          <a:p>
            <a:pPr hangingPunct="0">
              <a:lnSpc>
                <a:spcPts val="2400"/>
              </a:lnSpc>
            </a:pPr>
            <a:r>
              <a:rPr lang="en-US" altLang="zh-CN" sz="1400" b="1" dirty="0">
                <a:latin typeface="微软雅黑" panose="020B0503020204020204" pitchFamily="34" charset="-122"/>
                <a:ea typeface="微软雅黑" panose="020B0503020204020204" pitchFamily="34" charset="-122"/>
              </a:rPr>
              <a:t>    error-index    </a:t>
            </a:r>
            <a:r>
              <a:rPr lang="en-US" altLang="zh-CN" sz="1400" b="1" dirty="0" smtClean="0">
                <a:latin typeface="微软雅黑" panose="020B0503020204020204" pitchFamily="34" charset="-122"/>
                <a:ea typeface="微软雅黑" panose="020B0503020204020204" pitchFamily="34" charset="-122"/>
              </a:rPr>
              <a:t>INTEGER </a:t>
            </a:r>
            <a:r>
              <a:rPr lang="en-US" altLang="zh-CN" sz="1400" b="1" dirty="0">
                <a:latin typeface="微软雅黑" panose="020B0503020204020204" pitchFamily="34" charset="-122"/>
                <a:ea typeface="微软雅黑" panose="020B0503020204020204" pitchFamily="34" charset="-122"/>
              </a:rPr>
              <a:t>{0..max-bindings}, </a:t>
            </a:r>
            <a:r>
              <a:rPr lang="en-US" altLang="zh-CN" sz="1050" b="1" dirty="0">
                <a:latin typeface="微软雅黑" panose="020B0503020204020204" pitchFamily="34" charset="-122"/>
                <a:ea typeface="微软雅黑" panose="020B0503020204020204" pitchFamily="34" charset="-122"/>
              </a:rPr>
              <a:t>--</a:t>
            </a:r>
            <a:r>
              <a:rPr lang="zh-CN" altLang="zh-CN" sz="1050" b="1" dirty="0" smtClean="0">
                <a:latin typeface="微软雅黑" panose="020B0503020204020204" pitchFamily="34" charset="-122"/>
                <a:ea typeface="微软雅黑" panose="020B0503020204020204" pitchFamily="34" charset="-122"/>
              </a:rPr>
              <a:t>变量</a:t>
            </a:r>
            <a:r>
              <a:rPr lang="en-US" altLang="zh-CN" sz="1050" b="1" dirty="0" smtClean="0">
                <a:latin typeface="微软雅黑" panose="020B0503020204020204" pitchFamily="34" charset="-122"/>
                <a:ea typeface="微软雅黑" panose="020B0503020204020204" pitchFamily="34" charset="-122"/>
              </a:rPr>
              <a:t> error-index </a:t>
            </a:r>
            <a:r>
              <a:rPr lang="zh-CN" altLang="zh-CN" sz="1050" b="1" dirty="0" smtClean="0">
                <a:latin typeface="微软雅黑" panose="020B0503020204020204" pitchFamily="34" charset="-122"/>
                <a:ea typeface="微软雅黑" panose="020B0503020204020204" pitchFamily="34" charset="-122"/>
              </a:rPr>
              <a:t>取值为</a:t>
            </a:r>
            <a:r>
              <a:rPr lang="en-US" altLang="zh-CN" sz="1050" b="1" dirty="0" smtClean="0">
                <a:latin typeface="微软雅黑" panose="020B0503020204020204" pitchFamily="34" charset="-122"/>
                <a:ea typeface="微软雅黑" panose="020B0503020204020204" pitchFamily="34" charset="-122"/>
              </a:rPr>
              <a:t> 0 </a:t>
            </a:r>
            <a:r>
              <a:rPr lang="en-US" altLang="zh-CN" sz="1050" b="1" dirty="0">
                <a:latin typeface="微软雅黑" panose="020B0503020204020204" pitchFamily="34" charset="-122"/>
                <a:ea typeface="微软雅黑" panose="020B0503020204020204" pitchFamily="34" charset="-122"/>
              </a:rPr>
              <a:t>~ max-bindings</a:t>
            </a:r>
            <a:r>
              <a:rPr lang="zh-CN" altLang="zh-CN" sz="1050" b="1" dirty="0">
                <a:latin typeface="微软雅黑" panose="020B0503020204020204" pitchFamily="34" charset="-122"/>
                <a:ea typeface="微软雅黑" panose="020B0503020204020204" pitchFamily="34" charset="-122"/>
              </a:rPr>
              <a:t>的整数</a:t>
            </a:r>
            <a:endParaRPr lang="zh-CN" altLang="zh-CN" sz="1050" b="1" dirty="0">
              <a:latin typeface="微软雅黑" panose="020B0503020204020204" pitchFamily="34" charset="-122"/>
              <a:ea typeface="微软雅黑" panose="020B0503020204020204" pitchFamily="34" charset="-122"/>
            </a:endParaRPr>
          </a:p>
          <a:p>
            <a:pPr hangingPunct="0">
              <a:lnSpc>
                <a:spcPts val="2400"/>
              </a:lnSpc>
            </a:pPr>
            <a:r>
              <a:rPr lang="en-US" altLang="zh-CN" sz="1400" b="1" dirty="0">
                <a:latin typeface="微软雅黑" panose="020B0503020204020204" pitchFamily="34" charset="-122"/>
                <a:ea typeface="微软雅黑" panose="020B0503020204020204" pitchFamily="34" charset="-122"/>
              </a:rPr>
              <a:t>    variable-bindings  </a:t>
            </a:r>
            <a:r>
              <a:rPr lang="en-US" altLang="zh-CN" sz="1400" b="1" dirty="0" err="1">
                <a:latin typeface="微软雅黑" panose="020B0503020204020204" pitchFamily="34" charset="-122"/>
                <a:ea typeface="微软雅黑" panose="020B0503020204020204" pitchFamily="34" charset="-122"/>
              </a:rPr>
              <a:t>VarBindList</a:t>
            </a:r>
            <a:r>
              <a:rPr lang="en-US" altLang="zh-CN" sz="1400" b="1" dirty="0">
                <a:latin typeface="微软雅黑" panose="020B0503020204020204" pitchFamily="34" charset="-122"/>
                <a:ea typeface="微软雅黑" panose="020B0503020204020204" pitchFamily="34" charset="-122"/>
              </a:rPr>
              <a:t> }   </a:t>
            </a:r>
            <a:r>
              <a:rPr lang="en-US" altLang="zh-CN" sz="1400" b="1" dirty="0" smtClean="0">
                <a:latin typeface="微软雅黑" panose="020B0503020204020204" pitchFamily="34" charset="-122"/>
                <a:ea typeface="微软雅黑" panose="020B0503020204020204" pitchFamily="34" charset="-122"/>
              </a:rPr>
              <a:t>--</a:t>
            </a:r>
            <a:r>
              <a:rPr lang="zh-CN" altLang="zh-CN" sz="1400" b="1" dirty="0" smtClean="0">
                <a:latin typeface="微软雅黑" panose="020B0503020204020204" pitchFamily="34" charset="-122"/>
                <a:ea typeface="微软雅黑" panose="020B0503020204020204" pitchFamily="34" charset="-122"/>
              </a:rPr>
              <a:t>变量</a:t>
            </a:r>
            <a:r>
              <a:rPr lang="en-US" altLang="zh-CN" sz="1400" b="1" dirty="0" smtClean="0">
                <a:latin typeface="微软雅黑" panose="020B0503020204020204" pitchFamily="34" charset="-122"/>
                <a:ea typeface="微软雅黑" panose="020B0503020204020204" pitchFamily="34" charset="-122"/>
              </a:rPr>
              <a:t> variable-binding </a:t>
            </a:r>
            <a:r>
              <a:rPr lang="zh-CN" altLang="zh-CN" sz="1400" b="1" dirty="0" smtClean="0">
                <a:latin typeface="微软雅黑" panose="020B0503020204020204" pitchFamily="34" charset="-122"/>
                <a:ea typeface="微软雅黑" panose="020B0503020204020204" pitchFamily="34" charset="-122"/>
              </a:rPr>
              <a:t>的</a:t>
            </a:r>
            <a:r>
              <a:rPr lang="zh-CN" altLang="zh-CN" sz="1400" b="1" dirty="0">
                <a:latin typeface="微软雅黑" panose="020B0503020204020204" pitchFamily="34" charset="-122"/>
                <a:ea typeface="微软雅黑" panose="020B0503020204020204" pitchFamily="34" charset="-122"/>
              </a:rPr>
              <a:t>类型</a:t>
            </a:r>
            <a:r>
              <a:rPr lang="zh-CN" altLang="zh-CN" sz="1400" b="1" dirty="0" smtClean="0">
                <a:latin typeface="微软雅黑" panose="020B0503020204020204" pitchFamily="34" charset="-122"/>
                <a:ea typeface="微软雅黑" panose="020B0503020204020204" pitchFamily="34" charset="-122"/>
              </a:rPr>
              <a:t>是</a:t>
            </a:r>
            <a:r>
              <a:rPr lang="en-US" altLang="zh-CN" sz="1400" b="1" dirty="0" smtClean="0">
                <a:latin typeface="微软雅黑" panose="020B0503020204020204" pitchFamily="34" charset="-122"/>
                <a:ea typeface="微软雅黑" panose="020B0503020204020204" pitchFamily="34" charset="-122"/>
              </a:rPr>
              <a:t> </a:t>
            </a:r>
            <a:r>
              <a:rPr lang="en-US" altLang="zh-CN" sz="1400" b="1" dirty="0" err="1" smtClean="0">
                <a:latin typeface="微软雅黑" panose="020B0503020204020204" pitchFamily="34" charset="-122"/>
                <a:ea typeface="微软雅黑" panose="020B0503020204020204" pitchFamily="34" charset="-122"/>
              </a:rPr>
              <a:t>VarBindList</a:t>
            </a:r>
            <a:endParaRPr lang="zh-CN" altLang="zh-CN"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719849" y="600654"/>
            <a:ext cx="3723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Get-request </a:t>
            </a:r>
            <a:r>
              <a:rPr lang="zh-CN" altLang="en-US" sz="2000" b="1" dirty="0" smtClean="0">
                <a:solidFill>
                  <a:schemeClr val="bg1"/>
                </a:solidFill>
                <a:latin typeface="微软雅黑" panose="020B0503020204020204" pitchFamily="34" charset="-122"/>
                <a:ea typeface="微软雅黑" panose="020B0503020204020204" pitchFamily="34" charset="-122"/>
              </a:rPr>
              <a:t>报文的 </a:t>
            </a:r>
            <a:r>
              <a:rPr lang="en-US" altLang="zh-CN" sz="2000" b="1" dirty="0" smtClean="0">
                <a:solidFill>
                  <a:schemeClr val="bg1"/>
                </a:solidFill>
                <a:latin typeface="微软雅黑" panose="020B0503020204020204" pitchFamily="34" charset="-122"/>
                <a:ea typeface="微软雅黑" panose="020B0503020204020204" pitchFamily="34" charset="-122"/>
              </a:rPr>
              <a:t>BER </a:t>
            </a:r>
            <a:r>
              <a:rPr lang="zh-CN" altLang="en-US" sz="2000" b="1" dirty="0" smtClean="0">
                <a:solidFill>
                  <a:schemeClr val="bg1"/>
                </a:solidFill>
                <a:latin typeface="微软雅黑" panose="020B0503020204020204" pitchFamily="34" charset="-122"/>
                <a:ea typeface="微软雅黑" panose="020B0503020204020204" pitchFamily="34" charset="-122"/>
              </a:rPr>
              <a:t>编码</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61" name="Freeform 200"/>
          <p:cNvSpPr/>
          <p:nvPr/>
        </p:nvSpPr>
        <p:spPr bwMode="auto">
          <a:xfrm>
            <a:off x="1163991" y="2105158"/>
            <a:ext cx="6375405" cy="189560"/>
          </a:xfrm>
          <a:custGeom>
            <a:avLst/>
            <a:gdLst>
              <a:gd name="T0" fmla="*/ 0 w 5464"/>
              <a:gd name="T1" fmla="*/ 2147483646 h 176"/>
              <a:gd name="T2" fmla="*/ 2147483646 w 5464"/>
              <a:gd name="T3" fmla="*/ 0 h 176"/>
              <a:gd name="T4" fmla="*/ 2147483646 w 5464"/>
              <a:gd name="T5" fmla="*/ 2147483646 h 176"/>
              <a:gd name="T6" fmla="*/ 2147483646 w 5464"/>
              <a:gd name="T7" fmla="*/ 2147483646 h 176"/>
              <a:gd name="T8" fmla="*/ 0 w 5464"/>
              <a:gd name="T9" fmla="*/ 2147483646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4" h="176">
                <a:moveTo>
                  <a:pt x="0" y="176"/>
                </a:moveTo>
                <a:lnTo>
                  <a:pt x="1534" y="0"/>
                </a:lnTo>
                <a:lnTo>
                  <a:pt x="5152" y="6"/>
                </a:lnTo>
                <a:lnTo>
                  <a:pt x="5464" y="174"/>
                </a:lnTo>
                <a:lnTo>
                  <a:pt x="0" y="176"/>
                </a:lnTo>
                <a:close/>
              </a:path>
            </a:pathLst>
          </a:custGeom>
          <a:gradFill rotWithShape="1">
            <a:gsLst>
              <a:gs pos="0">
                <a:schemeClr val="tx2">
                  <a:lumMod val="60000"/>
                  <a:lumOff val="40000"/>
                </a:schemeClr>
              </a:gs>
              <a:gs pos="100000">
                <a:srgbClr val="00FFCC"/>
              </a:gs>
            </a:gsLst>
            <a:lin ang="5400000" scaled="1"/>
          </a:gradFill>
          <a:ln>
            <a:noFill/>
          </a:ln>
          <a:effec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62" name="Rectangle 195"/>
          <p:cNvSpPr>
            <a:spLocks noChangeArrowheads="1"/>
          </p:cNvSpPr>
          <p:nvPr/>
        </p:nvSpPr>
        <p:spPr bwMode="auto">
          <a:xfrm>
            <a:off x="6846316" y="3617333"/>
            <a:ext cx="847098" cy="414664"/>
          </a:xfrm>
          <a:prstGeom prst="rect">
            <a:avLst/>
          </a:prstGeom>
          <a:solidFill>
            <a:srgbClr val="FF99FF"/>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63" name="Rectangle 168"/>
          <p:cNvSpPr>
            <a:spLocks noChangeArrowheads="1"/>
          </p:cNvSpPr>
          <p:nvPr/>
        </p:nvSpPr>
        <p:spPr bwMode="auto">
          <a:xfrm>
            <a:off x="5141618" y="2948487"/>
            <a:ext cx="2425780" cy="412509"/>
          </a:xfrm>
          <a:prstGeom prst="rect">
            <a:avLst/>
          </a:prstGeom>
          <a:solidFill>
            <a:srgbClr val="CC00CC"/>
          </a:solidFill>
          <a:ln w="19050">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64" name="Rectangle 197"/>
          <p:cNvSpPr>
            <a:spLocks noChangeArrowheads="1"/>
          </p:cNvSpPr>
          <p:nvPr/>
        </p:nvSpPr>
        <p:spPr bwMode="auto">
          <a:xfrm>
            <a:off x="6913989" y="2965719"/>
            <a:ext cx="648742" cy="382352"/>
          </a:xfrm>
          <a:prstGeom prst="rect">
            <a:avLst/>
          </a:prstGeom>
          <a:solidFill>
            <a:srgbClr val="FF99FF"/>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65" name="Rectangle 198"/>
          <p:cNvSpPr>
            <a:spLocks noChangeArrowheads="1"/>
          </p:cNvSpPr>
          <p:nvPr/>
        </p:nvSpPr>
        <p:spPr bwMode="auto">
          <a:xfrm>
            <a:off x="6380762" y="2959257"/>
            <a:ext cx="512226" cy="388814"/>
          </a:xfrm>
          <a:prstGeom prst="rect">
            <a:avLst/>
          </a:prstGeom>
          <a:solidFill>
            <a:srgbClr val="00FF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66" name="Rectangle 134"/>
          <p:cNvSpPr>
            <a:spLocks noChangeArrowheads="1"/>
          </p:cNvSpPr>
          <p:nvPr/>
        </p:nvSpPr>
        <p:spPr bwMode="auto">
          <a:xfrm>
            <a:off x="1154656" y="2292565"/>
            <a:ext cx="6412743" cy="412510"/>
          </a:xfrm>
          <a:prstGeom prst="rect">
            <a:avLst/>
          </a:prstGeom>
          <a:solidFill>
            <a:srgbClr val="0000FF"/>
          </a:solidFill>
          <a:ln w="19050">
            <a:solidFill>
              <a:schemeClr val="tx1"/>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68" name="Freeform 190"/>
          <p:cNvSpPr/>
          <p:nvPr/>
        </p:nvSpPr>
        <p:spPr bwMode="auto">
          <a:xfrm>
            <a:off x="2963198" y="1549402"/>
            <a:ext cx="4191152" cy="305881"/>
          </a:xfrm>
          <a:custGeom>
            <a:avLst/>
            <a:gdLst>
              <a:gd name="T0" fmla="*/ 0 w 3592"/>
              <a:gd name="T1" fmla="*/ 2147483646 h 284"/>
              <a:gd name="T2" fmla="*/ 2147483646 w 3592"/>
              <a:gd name="T3" fmla="*/ 0 h 284"/>
              <a:gd name="T4" fmla="*/ 2147483646 w 3592"/>
              <a:gd name="T5" fmla="*/ 0 h 284"/>
              <a:gd name="T6" fmla="*/ 2147483646 w 3592"/>
              <a:gd name="T7" fmla="*/ 2147483646 h 284"/>
              <a:gd name="T8" fmla="*/ 0 w 3592"/>
              <a:gd name="T9" fmla="*/ 2147483646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2" h="284">
                <a:moveTo>
                  <a:pt x="0" y="284"/>
                </a:moveTo>
                <a:lnTo>
                  <a:pt x="1354" y="0"/>
                </a:lnTo>
                <a:lnTo>
                  <a:pt x="2044" y="0"/>
                </a:lnTo>
                <a:lnTo>
                  <a:pt x="3592" y="282"/>
                </a:lnTo>
                <a:lnTo>
                  <a:pt x="0" y="284"/>
                </a:lnTo>
                <a:close/>
              </a:path>
            </a:pathLst>
          </a:custGeom>
          <a:gradFill rotWithShape="1">
            <a:gsLst>
              <a:gs pos="0">
                <a:srgbClr val="0070C0"/>
              </a:gs>
              <a:gs pos="100000">
                <a:srgbClr val="00CCFF"/>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69" name="Rectangle 192"/>
          <p:cNvSpPr>
            <a:spLocks noChangeArrowheads="1"/>
          </p:cNvSpPr>
          <p:nvPr/>
        </p:nvSpPr>
        <p:spPr bwMode="auto">
          <a:xfrm>
            <a:off x="3240898" y="3621641"/>
            <a:ext cx="3599584" cy="400662"/>
          </a:xfrm>
          <a:prstGeom prst="rect">
            <a:avLst/>
          </a:prstGeom>
          <a:solidFill>
            <a:srgbClr val="00FF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71" name="Text Box 119"/>
          <p:cNvSpPr txBox="1">
            <a:spLocks noChangeArrowheads="1"/>
          </p:cNvSpPr>
          <p:nvPr/>
        </p:nvSpPr>
        <p:spPr bwMode="auto">
          <a:xfrm>
            <a:off x="4733237"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L</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09</a:t>
            </a:r>
            <a:endParaRPr kumimoji="1" lang="en-US" altLang="zh-CN" sz="1100" b="1" dirty="0">
              <a:latin typeface="微软雅黑" panose="020B0503020204020204" pitchFamily="34" charset="-122"/>
              <a:ea typeface="微软雅黑" panose="020B0503020204020204" pitchFamily="34" charset="-122"/>
            </a:endParaRPr>
          </a:p>
        </p:txBody>
      </p:sp>
      <p:sp>
        <p:nvSpPr>
          <p:cNvPr id="72" name="Text Box 120"/>
          <p:cNvSpPr txBox="1">
            <a:spLocks noChangeArrowheads="1"/>
          </p:cNvSpPr>
          <p:nvPr/>
        </p:nvSpPr>
        <p:spPr bwMode="auto">
          <a:xfrm>
            <a:off x="3191892" y="3608718"/>
            <a:ext cx="15680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T</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OBJECT IDENTIFIER</a:t>
            </a:r>
            <a:endParaRPr kumimoji="1" lang="en-US" altLang="zh-CN" sz="1100" b="1" dirty="0">
              <a:latin typeface="微软雅黑" panose="020B0503020204020204" pitchFamily="34" charset="-122"/>
              <a:ea typeface="微软雅黑" panose="020B0503020204020204" pitchFamily="34" charset="-122"/>
            </a:endParaRPr>
          </a:p>
        </p:txBody>
      </p:sp>
      <p:sp>
        <p:nvSpPr>
          <p:cNvPr id="82" name="Rectangle 136"/>
          <p:cNvSpPr>
            <a:spLocks noChangeArrowheads="1"/>
          </p:cNvSpPr>
          <p:nvPr/>
        </p:nvSpPr>
        <p:spPr bwMode="auto">
          <a:xfrm>
            <a:off x="2955032" y="1867132"/>
            <a:ext cx="4216822" cy="243413"/>
          </a:xfrm>
          <a:prstGeom prst="rect">
            <a:avLst/>
          </a:prstGeom>
          <a:solidFill>
            <a:srgbClr val="0066FF"/>
          </a:solidFill>
          <a:ln w="19050">
            <a:solidFill>
              <a:schemeClr val="tx2"/>
            </a:solidFill>
            <a:miter lim="800000"/>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83" name="Line 137"/>
          <p:cNvSpPr>
            <a:spLocks noChangeShapeType="1"/>
          </p:cNvSpPr>
          <p:nvPr/>
        </p:nvSpPr>
        <p:spPr bwMode="auto">
          <a:xfrm>
            <a:off x="3876806" y="1867132"/>
            <a:ext cx="1166"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84" name="Line 138"/>
          <p:cNvSpPr>
            <a:spLocks noChangeShapeType="1"/>
          </p:cNvSpPr>
          <p:nvPr/>
        </p:nvSpPr>
        <p:spPr bwMode="auto">
          <a:xfrm>
            <a:off x="4865086" y="1867132"/>
            <a:ext cx="1167"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85" name="Line 139"/>
          <p:cNvSpPr>
            <a:spLocks noChangeShapeType="1"/>
          </p:cNvSpPr>
          <p:nvPr/>
        </p:nvSpPr>
        <p:spPr bwMode="auto">
          <a:xfrm>
            <a:off x="5854534" y="1867132"/>
            <a:ext cx="1167"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86" name="Text Box 141"/>
          <p:cNvSpPr txBox="1">
            <a:spLocks noChangeArrowheads="1"/>
          </p:cNvSpPr>
          <p:nvPr/>
        </p:nvSpPr>
        <p:spPr bwMode="auto">
          <a:xfrm>
            <a:off x="2945340" y="1855284"/>
            <a:ext cx="9140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request-id</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87" name="Text Box 142"/>
          <p:cNvSpPr txBox="1">
            <a:spLocks noChangeArrowheads="1"/>
          </p:cNvSpPr>
          <p:nvPr/>
        </p:nvSpPr>
        <p:spPr bwMode="auto">
          <a:xfrm>
            <a:off x="3835363" y="185528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error-status</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88" name="Text Box 143"/>
          <p:cNvSpPr txBox="1">
            <a:spLocks noChangeArrowheads="1"/>
          </p:cNvSpPr>
          <p:nvPr/>
        </p:nvSpPr>
        <p:spPr bwMode="auto">
          <a:xfrm>
            <a:off x="4849044" y="1855284"/>
            <a:ext cx="9877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error-index</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89" name="Text Box 144"/>
          <p:cNvSpPr txBox="1">
            <a:spLocks noChangeArrowheads="1"/>
          </p:cNvSpPr>
          <p:nvPr/>
        </p:nvSpPr>
        <p:spPr bwMode="auto">
          <a:xfrm>
            <a:off x="5799225" y="1855284"/>
            <a:ext cx="142539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variable-bindings</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90" name="Line 145"/>
          <p:cNvSpPr>
            <a:spLocks noChangeShapeType="1"/>
          </p:cNvSpPr>
          <p:nvPr/>
        </p:nvSpPr>
        <p:spPr bwMode="auto">
          <a:xfrm flipH="1">
            <a:off x="4273517" y="2292565"/>
            <a:ext cx="0" cy="395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91" name="Line 146"/>
          <p:cNvSpPr>
            <a:spLocks noChangeShapeType="1"/>
          </p:cNvSpPr>
          <p:nvPr/>
        </p:nvSpPr>
        <p:spPr bwMode="auto">
          <a:xfrm>
            <a:off x="3119550" y="2292564"/>
            <a:ext cx="0" cy="4103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92" name="Line 147"/>
          <p:cNvSpPr>
            <a:spLocks noChangeShapeType="1"/>
          </p:cNvSpPr>
          <p:nvPr/>
        </p:nvSpPr>
        <p:spPr bwMode="auto">
          <a:xfrm flipH="1">
            <a:off x="1875740" y="2292564"/>
            <a:ext cx="3501" cy="40497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93" name="Line 148"/>
          <p:cNvSpPr>
            <a:spLocks noChangeShapeType="1"/>
          </p:cNvSpPr>
          <p:nvPr/>
        </p:nvSpPr>
        <p:spPr bwMode="auto">
          <a:xfrm>
            <a:off x="2208278" y="2292565"/>
            <a:ext cx="0" cy="402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94" name="Line 149"/>
          <p:cNvSpPr>
            <a:spLocks noChangeShapeType="1"/>
          </p:cNvSpPr>
          <p:nvPr/>
        </p:nvSpPr>
        <p:spPr bwMode="auto">
          <a:xfrm>
            <a:off x="6579118" y="2292565"/>
            <a:ext cx="0" cy="402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95" name="Line 150"/>
          <p:cNvSpPr>
            <a:spLocks noChangeShapeType="1"/>
          </p:cNvSpPr>
          <p:nvPr/>
        </p:nvSpPr>
        <p:spPr bwMode="auto">
          <a:xfrm>
            <a:off x="6908156" y="2292564"/>
            <a:ext cx="0" cy="4103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0" name="Line 155"/>
          <p:cNvSpPr>
            <a:spLocks noChangeShapeType="1"/>
          </p:cNvSpPr>
          <p:nvPr/>
        </p:nvSpPr>
        <p:spPr bwMode="auto">
          <a:xfrm>
            <a:off x="3823132" y="2292564"/>
            <a:ext cx="0" cy="4103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1" name="Line 156"/>
          <p:cNvSpPr>
            <a:spLocks noChangeShapeType="1"/>
          </p:cNvSpPr>
          <p:nvPr/>
        </p:nvSpPr>
        <p:spPr bwMode="auto">
          <a:xfrm>
            <a:off x="4064660" y="2292565"/>
            <a:ext cx="0" cy="395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3" name="Line 158"/>
          <p:cNvSpPr>
            <a:spLocks noChangeShapeType="1"/>
          </p:cNvSpPr>
          <p:nvPr/>
        </p:nvSpPr>
        <p:spPr bwMode="auto">
          <a:xfrm>
            <a:off x="5453154" y="2300104"/>
            <a:ext cx="0" cy="3952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5" name="Line 160"/>
          <p:cNvSpPr>
            <a:spLocks noChangeShapeType="1"/>
          </p:cNvSpPr>
          <p:nvPr/>
        </p:nvSpPr>
        <p:spPr bwMode="auto">
          <a:xfrm>
            <a:off x="4986433" y="2292565"/>
            <a:ext cx="0" cy="395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6" name="Line 161"/>
          <p:cNvSpPr>
            <a:spLocks noChangeShapeType="1"/>
          </p:cNvSpPr>
          <p:nvPr/>
        </p:nvSpPr>
        <p:spPr bwMode="auto">
          <a:xfrm>
            <a:off x="5227962" y="2292565"/>
            <a:ext cx="0" cy="40281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7" name="Line 162"/>
          <p:cNvSpPr>
            <a:spLocks noChangeShapeType="1"/>
          </p:cNvSpPr>
          <p:nvPr/>
        </p:nvSpPr>
        <p:spPr bwMode="auto">
          <a:xfrm flipV="1">
            <a:off x="1154656" y="2110544"/>
            <a:ext cx="1800375" cy="1798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8" name="Line 163"/>
          <p:cNvSpPr>
            <a:spLocks noChangeShapeType="1"/>
          </p:cNvSpPr>
          <p:nvPr/>
        </p:nvSpPr>
        <p:spPr bwMode="auto">
          <a:xfrm flipV="1">
            <a:off x="3119550" y="2110544"/>
            <a:ext cx="758421" cy="1766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09" name="Line 164"/>
          <p:cNvSpPr>
            <a:spLocks noChangeShapeType="1"/>
          </p:cNvSpPr>
          <p:nvPr/>
        </p:nvSpPr>
        <p:spPr bwMode="auto">
          <a:xfrm flipV="1">
            <a:off x="4273517" y="2110544"/>
            <a:ext cx="592735" cy="1820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0" name="Line 165"/>
          <p:cNvSpPr>
            <a:spLocks noChangeShapeType="1"/>
          </p:cNvSpPr>
          <p:nvPr/>
        </p:nvSpPr>
        <p:spPr bwMode="auto">
          <a:xfrm flipV="1">
            <a:off x="5448487" y="2110544"/>
            <a:ext cx="406047" cy="1820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1" name="Rectangle 199"/>
          <p:cNvSpPr>
            <a:spLocks noChangeArrowheads="1"/>
          </p:cNvSpPr>
          <p:nvPr/>
        </p:nvSpPr>
        <p:spPr bwMode="auto">
          <a:xfrm>
            <a:off x="6910490" y="2296873"/>
            <a:ext cx="649908" cy="404970"/>
          </a:xfrm>
          <a:prstGeom prst="rect">
            <a:avLst/>
          </a:prstGeom>
          <a:solidFill>
            <a:srgbClr val="CC00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13" name="Line 167"/>
          <p:cNvSpPr>
            <a:spLocks noChangeShapeType="1"/>
          </p:cNvSpPr>
          <p:nvPr/>
        </p:nvSpPr>
        <p:spPr bwMode="auto">
          <a:xfrm>
            <a:off x="7171853" y="2110544"/>
            <a:ext cx="395546" cy="1927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4" name="Line 169"/>
          <p:cNvSpPr>
            <a:spLocks noChangeShapeType="1"/>
          </p:cNvSpPr>
          <p:nvPr/>
        </p:nvSpPr>
        <p:spPr bwMode="auto">
          <a:xfrm>
            <a:off x="6051724" y="2948487"/>
            <a:ext cx="0" cy="4125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5" name="Line 170"/>
          <p:cNvSpPr>
            <a:spLocks noChangeShapeType="1"/>
          </p:cNvSpPr>
          <p:nvPr/>
        </p:nvSpPr>
        <p:spPr bwMode="auto">
          <a:xfrm flipV="1">
            <a:off x="5134618" y="2705074"/>
            <a:ext cx="1771205" cy="2477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6" name="Line 171"/>
          <p:cNvSpPr>
            <a:spLocks noChangeShapeType="1"/>
          </p:cNvSpPr>
          <p:nvPr/>
        </p:nvSpPr>
        <p:spPr bwMode="auto">
          <a:xfrm>
            <a:off x="7559232" y="2705075"/>
            <a:ext cx="0" cy="243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7" name="Rectangle 172"/>
          <p:cNvSpPr>
            <a:spLocks noChangeArrowheads="1"/>
          </p:cNvSpPr>
          <p:nvPr/>
        </p:nvSpPr>
        <p:spPr bwMode="auto">
          <a:xfrm>
            <a:off x="3239731" y="3616256"/>
            <a:ext cx="4459517" cy="425433"/>
          </a:xfrm>
          <a:prstGeom prst="rect">
            <a:avLst/>
          </a:prstGeom>
          <a:noFill/>
          <a:ln w="19050">
            <a:solidFill>
              <a:schemeClr val="tx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18" name="Line 173"/>
          <p:cNvSpPr>
            <a:spLocks noChangeShapeType="1"/>
          </p:cNvSpPr>
          <p:nvPr/>
        </p:nvSpPr>
        <p:spPr bwMode="auto">
          <a:xfrm>
            <a:off x="6842815"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19" name="Line 174"/>
          <p:cNvSpPr>
            <a:spLocks noChangeShapeType="1"/>
          </p:cNvSpPr>
          <p:nvPr/>
        </p:nvSpPr>
        <p:spPr bwMode="auto">
          <a:xfrm>
            <a:off x="4734404"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20" name="Rectangle 201"/>
          <p:cNvSpPr>
            <a:spLocks noChangeArrowheads="1"/>
          </p:cNvSpPr>
          <p:nvPr/>
        </p:nvSpPr>
        <p:spPr bwMode="auto">
          <a:xfrm>
            <a:off x="3688950" y="1184283"/>
            <a:ext cx="420049" cy="365119"/>
          </a:xfrm>
          <a:prstGeom prst="rect">
            <a:avLst/>
          </a:prstGeom>
          <a:solidFill>
            <a:srgbClr val="009900"/>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21" name="Line 175"/>
          <p:cNvSpPr>
            <a:spLocks noChangeShapeType="1"/>
          </p:cNvSpPr>
          <p:nvPr/>
        </p:nvSpPr>
        <p:spPr bwMode="auto">
          <a:xfrm>
            <a:off x="5045940"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22" name="Line 176"/>
          <p:cNvSpPr>
            <a:spLocks noChangeShapeType="1"/>
          </p:cNvSpPr>
          <p:nvPr/>
        </p:nvSpPr>
        <p:spPr bwMode="auto">
          <a:xfrm>
            <a:off x="7408714" y="3616256"/>
            <a:ext cx="0" cy="425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23" name="Rectangle 202"/>
          <p:cNvSpPr>
            <a:spLocks noChangeArrowheads="1"/>
          </p:cNvSpPr>
          <p:nvPr/>
        </p:nvSpPr>
        <p:spPr bwMode="auto">
          <a:xfrm>
            <a:off x="4120666" y="1190746"/>
            <a:ext cx="420049" cy="358656"/>
          </a:xfrm>
          <a:prstGeom prst="rect">
            <a:avLst/>
          </a:prstGeom>
          <a:solidFill>
            <a:srgbClr val="CC00CC"/>
          </a:solidFill>
          <a:ln>
            <a:no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25" name="Rectangle 189"/>
          <p:cNvSpPr>
            <a:spLocks noChangeArrowheads="1"/>
          </p:cNvSpPr>
          <p:nvPr/>
        </p:nvSpPr>
        <p:spPr bwMode="auto">
          <a:xfrm>
            <a:off x="4550049" y="1193977"/>
            <a:ext cx="997199" cy="355426"/>
          </a:xfrm>
          <a:prstGeom prst="rect">
            <a:avLst/>
          </a:prstGeom>
          <a:solidFill>
            <a:srgbClr val="0066FF"/>
          </a:solidFill>
          <a:ln>
            <a:solidFill>
              <a:schemeClr val="tx1"/>
            </a:solidFill>
          </a:ln>
          <a:effec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28" name="Rectangle 135"/>
          <p:cNvSpPr>
            <a:spLocks noChangeArrowheads="1"/>
          </p:cNvSpPr>
          <p:nvPr/>
        </p:nvSpPr>
        <p:spPr bwMode="auto">
          <a:xfrm>
            <a:off x="3676116" y="1186437"/>
            <a:ext cx="1871132" cy="365119"/>
          </a:xfrm>
          <a:prstGeom prst="rect">
            <a:avLst/>
          </a:prstGeom>
          <a:noFill/>
          <a:ln w="1905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anose="020B0503020204020204" pitchFamily="34" charset="-122"/>
              <a:ea typeface="微软雅黑" panose="020B0503020204020204" pitchFamily="34" charset="-122"/>
            </a:endParaRPr>
          </a:p>
        </p:txBody>
      </p:sp>
      <p:sp>
        <p:nvSpPr>
          <p:cNvPr id="129" name="Line 177"/>
          <p:cNvSpPr>
            <a:spLocks noChangeShapeType="1"/>
          </p:cNvSpPr>
          <p:nvPr/>
        </p:nvSpPr>
        <p:spPr bwMode="auto">
          <a:xfrm>
            <a:off x="4547716" y="1188592"/>
            <a:ext cx="0" cy="362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0" name="Line 178"/>
          <p:cNvSpPr>
            <a:spLocks noChangeShapeType="1"/>
          </p:cNvSpPr>
          <p:nvPr/>
        </p:nvSpPr>
        <p:spPr bwMode="auto">
          <a:xfrm>
            <a:off x="4111332" y="1188592"/>
            <a:ext cx="0" cy="362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1" name="Line 179"/>
          <p:cNvSpPr>
            <a:spLocks noChangeShapeType="1"/>
          </p:cNvSpPr>
          <p:nvPr/>
        </p:nvSpPr>
        <p:spPr bwMode="auto">
          <a:xfrm>
            <a:off x="6381928" y="2948487"/>
            <a:ext cx="0" cy="41250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2" name="Line 180"/>
          <p:cNvSpPr>
            <a:spLocks noChangeShapeType="1"/>
          </p:cNvSpPr>
          <p:nvPr/>
        </p:nvSpPr>
        <p:spPr bwMode="auto">
          <a:xfrm>
            <a:off x="6908156" y="2948487"/>
            <a:ext cx="0" cy="412509"/>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3" name="Line 181"/>
          <p:cNvSpPr>
            <a:spLocks noChangeShapeType="1"/>
          </p:cNvSpPr>
          <p:nvPr/>
        </p:nvSpPr>
        <p:spPr bwMode="auto">
          <a:xfrm flipV="1">
            <a:off x="3239732" y="3363150"/>
            <a:ext cx="3142197" cy="2509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4" name="Line 182"/>
          <p:cNvSpPr>
            <a:spLocks noChangeShapeType="1"/>
          </p:cNvSpPr>
          <p:nvPr/>
        </p:nvSpPr>
        <p:spPr bwMode="auto">
          <a:xfrm flipH="1">
            <a:off x="6853316" y="3353457"/>
            <a:ext cx="54840" cy="25310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5" name="Line 183"/>
          <p:cNvSpPr>
            <a:spLocks noChangeShapeType="1"/>
          </p:cNvSpPr>
          <p:nvPr/>
        </p:nvSpPr>
        <p:spPr bwMode="auto">
          <a:xfrm>
            <a:off x="7567399" y="3363150"/>
            <a:ext cx="131849" cy="25310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sp>
        <p:nvSpPr>
          <p:cNvPr id="136" name="Text Box 184"/>
          <p:cNvSpPr txBox="1">
            <a:spLocks noChangeArrowheads="1"/>
          </p:cNvSpPr>
          <p:nvPr/>
        </p:nvSpPr>
        <p:spPr bwMode="auto">
          <a:xfrm>
            <a:off x="2070452" y="2660916"/>
            <a:ext cx="1138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a:latin typeface="微软雅黑" panose="020B0503020204020204" pitchFamily="34" charset="-122"/>
                <a:ea typeface="微软雅黑" panose="020B0503020204020204" pitchFamily="34" charset="-122"/>
              </a:rPr>
              <a:t>request-ID</a:t>
            </a:r>
            <a:endParaRPr kumimoji="1" lang="en-US" altLang="zh-CN" sz="1400" b="1" dirty="0">
              <a:latin typeface="微软雅黑" panose="020B0503020204020204" pitchFamily="34" charset="-122"/>
              <a:ea typeface="微软雅黑" panose="020B0503020204020204" pitchFamily="34" charset="-122"/>
            </a:endParaRPr>
          </a:p>
        </p:txBody>
      </p:sp>
      <p:sp>
        <p:nvSpPr>
          <p:cNvPr id="137" name="Text Box 185"/>
          <p:cNvSpPr txBox="1">
            <a:spLocks noChangeArrowheads="1"/>
          </p:cNvSpPr>
          <p:nvPr/>
        </p:nvSpPr>
        <p:spPr bwMode="auto">
          <a:xfrm>
            <a:off x="4969740" y="4022303"/>
            <a:ext cx="195117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050" b="1" dirty="0">
                <a:latin typeface="微软雅黑" panose="020B0503020204020204" pitchFamily="34" charset="-122"/>
                <a:ea typeface="微软雅黑" panose="020B0503020204020204" pitchFamily="34" charset="-122"/>
              </a:rPr>
              <a:t>1.  3.  6.  1.  2.  1.  7.  1.  0</a:t>
            </a:r>
            <a:endParaRPr kumimoji="1" lang="en-US" altLang="zh-CN" sz="1050" b="1" dirty="0">
              <a:latin typeface="微软雅黑" panose="020B0503020204020204" pitchFamily="34" charset="-122"/>
              <a:ea typeface="微软雅黑" panose="020B0503020204020204" pitchFamily="34" charset="-122"/>
            </a:endParaRPr>
          </a:p>
        </p:txBody>
      </p:sp>
      <p:sp>
        <p:nvSpPr>
          <p:cNvPr id="138" name="Text Box 186"/>
          <p:cNvSpPr txBox="1">
            <a:spLocks noChangeArrowheads="1"/>
          </p:cNvSpPr>
          <p:nvPr/>
        </p:nvSpPr>
        <p:spPr bwMode="auto">
          <a:xfrm>
            <a:off x="2007949" y="1229070"/>
            <a:ext cx="1696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err="1">
                <a:latin typeface="微软雅黑" panose="020B0503020204020204" pitchFamily="34" charset="-122"/>
                <a:ea typeface="微软雅黑" panose="020B0503020204020204" pitchFamily="34" charset="-122"/>
              </a:rPr>
              <a:t>GetRequest</a:t>
            </a:r>
            <a:r>
              <a:rPr kumimoji="1" lang="en-US" altLang="zh-CN" sz="1400" b="1" dirty="0">
                <a:latin typeface="微软雅黑" panose="020B0503020204020204" pitchFamily="34" charset="-122"/>
                <a:ea typeface="微软雅黑" panose="020B0503020204020204" pitchFamily="34" charset="-122"/>
              </a:rPr>
              <a:t>-PDU</a:t>
            </a:r>
            <a:endParaRPr kumimoji="1" lang="en-US" altLang="zh-CN" sz="1400" b="1" dirty="0">
              <a:latin typeface="微软雅黑" panose="020B0503020204020204" pitchFamily="34" charset="-122"/>
              <a:ea typeface="微软雅黑" panose="020B0503020204020204" pitchFamily="34" charset="-122"/>
            </a:endParaRPr>
          </a:p>
        </p:txBody>
      </p:sp>
      <p:sp>
        <p:nvSpPr>
          <p:cNvPr id="139" name="Freeform 193"/>
          <p:cNvSpPr/>
          <p:nvPr/>
        </p:nvSpPr>
        <p:spPr bwMode="auto">
          <a:xfrm>
            <a:off x="5145119" y="2699688"/>
            <a:ext cx="2429281" cy="245567"/>
          </a:xfrm>
          <a:custGeom>
            <a:avLst/>
            <a:gdLst>
              <a:gd name="T0" fmla="*/ 0 w 2082"/>
              <a:gd name="T1" fmla="*/ 2147483646 h 228"/>
              <a:gd name="T2" fmla="*/ 2147483646 w 2082"/>
              <a:gd name="T3" fmla="*/ 0 h 228"/>
              <a:gd name="T4" fmla="*/ 2147483646 w 2082"/>
              <a:gd name="T5" fmla="*/ 2147483646 h 228"/>
              <a:gd name="T6" fmla="*/ 2147483646 w 2082"/>
              <a:gd name="T7" fmla="*/ 2147483646 h 228"/>
              <a:gd name="T8" fmla="*/ 0 w 2082"/>
              <a:gd name="T9" fmla="*/ 2147483646 h 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2" h="228">
                <a:moveTo>
                  <a:pt x="0" y="228"/>
                </a:moveTo>
                <a:lnTo>
                  <a:pt x="1512" y="0"/>
                </a:lnTo>
                <a:lnTo>
                  <a:pt x="2076" y="6"/>
                </a:lnTo>
                <a:lnTo>
                  <a:pt x="2082" y="222"/>
                </a:lnTo>
                <a:lnTo>
                  <a:pt x="0" y="228"/>
                </a:lnTo>
                <a:close/>
              </a:path>
            </a:pathLst>
          </a:custGeom>
          <a:gradFill rotWithShape="1">
            <a:gsLst>
              <a:gs pos="0">
                <a:srgbClr val="5E4776"/>
              </a:gs>
              <a:gs pos="100000">
                <a:srgbClr val="FF66FF"/>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140" name="Freeform 194"/>
          <p:cNvSpPr/>
          <p:nvPr/>
        </p:nvSpPr>
        <p:spPr bwMode="auto">
          <a:xfrm>
            <a:off x="3228064" y="3358841"/>
            <a:ext cx="3674258" cy="258491"/>
          </a:xfrm>
          <a:custGeom>
            <a:avLst/>
            <a:gdLst>
              <a:gd name="T0" fmla="*/ 0 w 3149"/>
              <a:gd name="T1" fmla="*/ 2147483646 h 240"/>
              <a:gd name="T2" fmla="*/ 2147483646 w 3149"/>
              <a:gd name="T3" fmla="*/ 0 h 240"/>
              <a:gd name="T4" fmla="*/ 2147483646 w 3149"/>
              <a:gd name="T5" fmla="*/ 0 h 240"/>
              <a:gd name="T6" fmla="*/ 2147483646 w 3149"/>
              <a:gd name="T7" fmla="*/ 2147483646 h 240"/>
              <a:gd name="T8" fmla="*/ 0 w 3149"/>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9" h="240">
                <a:moveTo>
                  <a:pt x="0" y="237"/>
                </a:moveTo>
                <a:lnTo>
                  <a:pt x="2693" y="0"/>
                </a:lnTo>
                <a:lnTo>
                  <a:pt x="3149" y="0"/>
                </a:lnTo>
                <a:lnTo>
                  <a:pt x="3101" y="240"/>
                </a:lnTo>
                <a:lnTo>
                  <a:pt x="0" y="237"/>
                </a:lnTo>
                <a:close/>
              </a:path>
            </a:pathLst>
          </a:custGeom>
          <a:gradFill rotWithShape="1">
            <a:gsLst>
              <a:gs pos="0">
                <a:srgbClr val="00B0F0"/>
              </a:gs>
              <a:gs pos="100000">
                <a:srgbClr val="99FFCC"/>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141" name="Freeform 196"/>
          <p:cNvSpPr/>
          <p:nvPr/>
        </p:nvSpPr>
        <p:spPr bwMode="auto">
          <a:xfrm>
            <a:off x="6853316" y="3358841"/>
            <a:ext cx="840097" cy="258491"/>
          </a:xfrm>
          <a:custGeom>
            <a:avLst/>
            <a:gdLst>
              <a:gd name="T0" fmla="*/ 0 w 720"/>
              <a:gd name="T1" fmla="*/ 2147483646 h 240"/>
              <a:gd name="T2" fmla="*/ 2147483646 w 720"/>
              <a:gd name="T3" fmla="*/ 2147483646 h 240"/>
              <a:gd name="T4" fmla="*/ 2147483646 w 720"/>
              <a:gd name="T5" fmla="*/ 0 h 240"/>
              <a:gd name="T6" fmla="*/ 2147483646 w 720"/>
              <a:gd name="T7" fmla="*/ 2147483646 h 240"/>
              <a:gd name="T8" fmla="*/ 0 w 720"/>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240">
                <a:moveTo>
                  <a:pt x="0" y="240"/>
                </a:moveTo>
                <a:lnTo>
                  <a:pt x="48" y="12"/>
                </a:lnTo>
                <a:lnTo>
                  <a:pt x="606" y="0"/>
                </a:lnTo>
                <a:lnTo>
                  <a:pt x="720" y="240"/>
                </a:lnTo>
                <a:lnTo>
                  <a:pt x="0" y="240"/>
                </a:lnTo>
                <a:close/>
              </a:path>
            </a:pathLst>
          </a:custGeom>
          <a:gradFill rotWithShape="1">
            <a:gsLst>
              <a:gs pos="0">
                <a:srgbClr val="7030A0"/>
              </a:gs>
              <a:gs pos="100000">
                <a:srgbClr val="FF00FF"/>
              </a:gs>
            </a:gsLst>
            <a:lin ang="5400000" scaled="1"/>
          </a:gradFill>
          <a:ln>
            <a:noFill/>
          </a:ln>
          <a:effectLst/>
        </p:spPr>
        <p:txBody>
          <a:bodyPr/>
          <a:lstStyle/>
          <a:p>
            <a:pPr algn="ctr"/>
            <a:endParaRPr lang="zh-CN" altLang="en-US" sz="1100" b="1">
              <a:latin typeface="微软雅黑" panose="020B0503020204020204" pitchFamily="34" charset="-122"/>
              <a:ea typeface="微软雅黑" panose="020B0503020204020204" pitchFamily="34" charset="-122"/>
            </a:endParaRPr>
          </a:p>
        </p:txBody>
      </p:sp>
      <p:sp>
        <p:nvSpPr>
          <p:cNvPr id="143" name="Text Box 127"/>
          <p:cNvSpPr txBox="1">
            <a:spLocks noChangeArrowheads="1"/>
          </p:cNvSpPr>
          <p:nvPr/>
        </p:nvSpPr>
        <p:spPr bwMode="auto">
          <a:xfrm>
            <a:off x="3712555" y="1145959"/>
            <a:ext cx="37702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 T</a:t>
            </a:r>
            <a:endParaRPr kumimoji="1" lang="en-US" altLang="zh-CN" sz="1100" b="1">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A0</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144" name="Text Box 128"/>
          <p:cNvSpPr txBox="1">
            <a:spLocks noChangeArrowheads="1"/>
          </p:cNvSpPr>
          <p:nvPr/>
        </p:nvSpPr>
        <p:spPr bwMode="auto">
          <a:xfrm>
            <a:off x="4139986" y="1145959"/>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  L</a:t>
            </a:r>
            <a:endParaRPr kumimoji="1" lang="en-US" altLang="zh-CN" sz="1100" b="1">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1D</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146" name="Text Box 129"/>
          <p:cNvSpPr txBox="1">
            <a:spLocks noChangeArrowheads="1"/>
          </p:cNvSpPr>
          <p:nvPr/>
        </p:nvSpPr>
        <p:spPr bwMode="auto">
          <a:xfrm>
            <a:off x="4557995" y="1152309"/>
            <a:ext cx="1003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err="1">
                <a:solidFill>
                  <a:schemeClr val="bg1"/>
                </a:solidFill>
                <a:latin typeface="微软雅黑" panose="020B0503020204020204" pitchFamily="34" charset="-122"/>
                <a:ea typeface="微软雅黑" panose="020B0503020204020204" pitchFamily="34" charset="-122"/>
              </a:rPr>
              <a:t>GetRequest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-PDU</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47" name="Text Box 123"/>
          <p:cNvSpPr txBox="1">
            <a:spLocks noChangeArrowheads="1"/>
          </p:cNvSpPr>
          <p:nvPr/>
        </p:nvSpPr>
        <p:spPr bwMode="auto">
          <a:xfrm>
            <a:off x="4945214"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48" name="Text Box 130"/>
          <p:cNvSpPr txBox="1">
            <a:spLocks noChangeArrowheads="1"/>
          </p:cNvSpPr>
          <p:nvPr/>
        </p:nvSpPr>
        <p:spPr bwMode="auto">
          <a:xfrm>
            <a:off x="6579118" y="2281795"/>
            <a:ext cx="3497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0F</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0" name="Text Box 132"/>
          <p:cNvSpPr txBox="1">
            <a:spLocks noChangeArrowheads="1"/>
          </p:cNvSpPr>
          <p:nvPr/>
        </p:nvSpPr>
        <p:spPr bwMode="auto">
          <a:xfrm>
            <a:off x="3076380"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INTEGER</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1" name="Text Box 133"/>
          <p:cNvSpPr txBox="1">
            <a:spLocks noChangeArrowheads="1"/>
          </p:cNvSpPr>
          <p:nvPr/>
        </p:nvSpPr>
        <p:spPr bwMode="auto">
          <a:xfrm>
            <a:off x="3775562"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3" name="Text Box 152"/>
          <p:cNvSpPr txBox="1">
            <a:spLocks noChangeArrowheads="1"/>
          </p:cNvSpPr>
          <p:nvPr/>
        </p:nvSpPr>
        <p:spPr bwMode="auto">
          <a:xfrm>
            <a:off x="2163313" y="2281795"/>
            <a:ext cx="10150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05 AE 56 02</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4" name="Text Box 153"/>
          <p:cNvSpPr txBox="1">
            <a:spLocks noChangeArrowheads="1"/>
          </p:cNvSpPr>
          <p:nvPr/>
        </p:nvSpPr>
        <p:spPr bwMode="auto">
          <a:xfrm>
            <a:off x="4000756"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00</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5" name="Text Box 154"/>
          <p:cNvSpPr txBox="1">
            <a:spLocks noChangeArrowheads="1"/>
          </p:cNvSpPr>
          <p:nvPr/>
        </p:nvSpPr>
        <p:spPr bwMode="auto">
          <a:xfrm>
            <a:off x="5430199" y="2281795"/>
            <a:ext cx="12266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SEQUENCE OF </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6" name="Text Box 157"/>
          <p:cNvSpPr txBox="1">
            <a:spLocks noChangeArrowheads="1"/>
          </p:cNvSpPr>
          <p:nvPr/>
        </p:nvSpPr>
        <p:spPr bwMode="auto">
          <a:xfrm>
            <a:off x="4239679"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INTEGER</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7" name="Text Box 159"/>
          <p:cNvSpPr txBox="1">
            <a:spLocks noChangeArrowheads="1"/>
          </p:cNvSpPr>
          <p:nvPr/>
        </p:nvSpPr>
        <p:spPr bwMode="auto">
          <a:xfrm>
            <a:off x="5157708"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V</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00</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59" name="Text Box 118"/>
          <p:cNvSpPr txBox="1">
            <a:spLocks noChangeArrowheads="1"/>
          </p:cNvSpPr>
          <p:nvPr/>
        </p:nvSpPr>
        <p:spPr bwMode="auto">
          <a:xfrm>
            <a:off x="5009194" y="3608718"/>
            <a:ext cx="1906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000" b="1" dirty="0" smtClean="0">
                <a:latin typeface="微软雅黑" panose="020B0503020204020204" pitchFamily="34" charset="-122"/>
                <a:ea typeface="微软雅黑" panose="020B0503020204020204" pitchFamily="34" charset="-122"/>
              </a:rPr>
              <a:t>V</a:t>
            </a:r>
            <a:endParaRPr kumimoji="1" lang="en-US" altLang="zh-CN" sz="1000" b="1" dirty="0">
              <a:latin typeface="微软雅黑" panose="020B0503020204020204" pitchFamily="34" charset="-122"/>
              <a:ea typeface="微软雅黑" panose="020B0503020204020204" pitchFamily="34" charset="-122"/>
            </a:endParaRPr>
          </a:p>
          <a:p>
            <a:pPr algn="ctr" eaLnBrk="1" hangingPunct="1"/>
            <a:r>
              <a:rPr kumimoji="1" lang="en-US" altLang="zh-CN" sz="1000" b="1" dirty="0">
                <a:latin typeface="微软雅黑" panose="020B0503020204020204" pitchFamily="34" charset="-122"/>
                <a:ea typeface="微软雅黑" panose="020B0503020204020204" pitchFamily="34" charset="-122"/>
              </a:rPr>
              <a:t>01 03 06 01 02 01 01 01 00</a:t>
            </a:r>
            <a:endParaRPr kumimoji="1" lang="en-US" altLang="zh-CN" sz="1000" b="1" dirty="0">
              <a:latin typeface="微软雅黑" panose="020B0503020204020204" pitchFamily="34" charset="-122"/>
              <a:ea typeface="微软雅黑" panose="020B0503020204020204" pitchFamily="34" charset="-122"/>
            </a:endParaRPr>
          </a:p>
        </p:txBody>
      </p:sp>
      <p:sp>
        <p:nvSpPr>
          <p:cNvPr id="162" name="Text Box 131"/>
          <p:cNvSpPr txBox="1">
            <a:spLocks noChangeArrowheads="1"/>
          </p:cNvSpPr>
          <p:nvPr/>
        </p:nvSpPr>
        <p:spPr bwMode="auto">
          <a:xfrm>
            <a:off x="1869659"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04</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163" name="Text Box 151"/>
          <p:cNvSpPr txBox="1">
            <a:spLocks noChangeArrowheads="1"/>
          </p:cNvSpPr>
          <p:nvPr/>
        </p:nvSpPr>
        <p:spPr bwMode="auto">
          <a:xfrm>
            <a:off x="1110318"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INTEGER</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96" name="Text Box 124"/>
          <p:cNvSpPr txBox="1">
            <a:spLocks noChangeArrowheads="1"/>
          </p:cNvSpPr>
          <p:nvPr/>
        </p:nvSpPr>
        <p:spPr bwMode="auto">
          <a:xfrm>
            <a:off x="5129951" y="2929100"/>
            <a:ext cx="949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T</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SEQUENCE</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97" name="Text Box 125"/>
          <p:cNvSpPr txBox="1">
            <a:spLocks noChangeArrowheads="1"/>
          </p:cNvSpPr>
          <p:nvPr/>
        </p:nvSpPr>
        <p:spPr bwMode="auto">
          <a:xfrm>
            <a:off x="6051724" y="2929100"/>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solidFill>
                  <a:schemeClr val="bg1"/>
                </a:solidFill>
                <a:latin typeface="微软雅黑" panose="020B0503020204020204" pitchFamily="34" charset="-122"/>
                <a:ea typeface="微软雅黑" panose="020B0503020204020204" pitchFamily="34" charset="-122"/>
              </a:rPr>
              <a:t>L</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en-US" altLang="zh-CN" sz="1100" b="1" dirty="0">
                <a:solidFill>
                  <a:schemeClr val="bg1"/>
                </a:solidFill>
                <a:latin typeface="微软雅黑" panose="020B0503020204020204" pitchFamily="34" charset="-122"/>
                <a:ea typeface="微软雅黑" panose="020B0503020204020204" pitchFamily="34" charset="-122"/>
              </a:rPr>
              <a:t>0D</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sp>
        <p:nvSpPr>
          <p:cNvPr id="98" name="Text Box 166"/>
          <p:cNvSpPr txBox="1">
            <a:spLocks noChangeArrowheads="1"/>
          </p:cNvSpPr>
          <p:nvPr/>
        </p:nvSpPr>
        <p:spPr bwMode="auto">
          <a:xfrm>
            <a:off x="6877820" y="236580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a:solidFill>
                  <a:schemeClr val="bg1"/>
                </a:solidFill>
                <a:latin typeface="微软雅黑" panose="020B0503020204020204" pitchFamily="34" charset="-122"/>
                <a:ea typeface="微软雅黑" panose="020B0503020204020204" pitchFamily="34" charset="-122"/>
              </a:rPr>
              <a:t>VarBind</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99" name="Text Box 126"/>
          <p:cNvSpPr txBox="1">
            <a:spLocks noChangeArrowheads="1"/>
          </p:cNvSpPr>
          <p:nvPr/>
        </p:nvSpPr>
        <p:spPr bwMode="auto">
          <a:xfrm>
            <a:off x="6374894" y="3028189"/>
            <a:ext cx="11641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a:latin typeface="微软雅黑" panose="020B0503020204020204" pitchFamily="34" charset="-122"/>
                <a:ea typeface="微软雅黑" panose="020B0503020204020204" pitchFamily="34" charset="-122"/>
              </a:rPr>
              <a:t>name     </a:t>
            </a:r>
            <a:r>
              <a:rPr kumimoji="1" lang="en-US" altLang="zh-CN" sz="1100" b="1" dirty="0" smtClean="0">
                <a:latin typeface="微软雅黑" panose="020B0503020204020204" pitchFamily="34" charset="-122"/>
                <a:ea typeface="微软雅黑" panose="020B0503020204020204" pitchFamily="34" charset="-122"/>
              </a:rPr>
              <a:t>value</a:t>
            </a:r>
            <a:endParaRPr kumimoji="1" lang="en-US" altLang="zh-CN" sz="1100" b="1" dirty="0">
              <a:latin typeface="微软雅黑" panose="020B0503020204020204" pitchFamily="34" charset="-122"/>
              <a:ea typeface="微软雅黑" panose="020B0503020204020204" pitchFamily="34" charset="-122"/>
            </a:endParaRPr>
          </a:p>
        </p:txBody>
      </p:sp>
      <p:sp>
        <p:nvSpPr>
          <p:cNvPr id="102" name="Text Box 121"/>
          <p:cNvSpPr txBox="1">
            <a:spLocks noChangeArrowheads="1"/>
          </p:cNvSpPr>
          <p:nvPr/>
        </p:nvSpPr>
        <p:spPr bwMode="auto">
          <a:xfrm>
            <a:off x="6842815" y="3608718"/>
            <a:ext cx="567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T</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NULL</a:t>
            </a:r>
            <a:endParaRPr kumimoji="1" lang="en-US" altLang="zh-CN" sz="1100" b="1" dirty="0">
              <a:latin typeface="微软雅黑" panose="020B0503020204020204" pitchFamily="34" charset="-122"/>
              <a:ea typeface="微软雅黑" panose="020B0503020204020204" pitchFamily="34" charset="-122"/>
            </a:endParaRPr>
          </a:p>
        </p:txBody>
      </p:sp>
      <p:sp>
        <p:nvSpPr>
          <p:cNvPr id="104" name="Text Box 122"/>
          <p:cNvSpPr txBox="1">
            <a:spLocks noChangeArrowheads="1"/>
          </p:cNvSpPr>
          <p:nvPr/>
        </p:nvSpPr>
        <p:spPr bwMode="auto">
          <a:xfrm>
            <a:off x="7386546"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100" b="1" dirty="0" smtClean="0">
                <a:latin typeface="微软雅黑" panose="020B0503020204020204" pitchFamily="34" charset="-122"/>
                <a:ea typeface="微软雅黑" panose="020B0503020204020204" pitchFamily="34" charset="-122"/>
              </a:rPr>
              <a:t>L</a:t>
            </a:r>
            <a:endParaRPr kumimoji="1" lang="en-US" altLang="zh-CN" sz="1100" b="1" dirty="0">
              <a:latin typeface="微软雅黑" panose="020B0503020204020204" pitchFamily="34" charset="-122"/>
              <a:ea typeface="微软雅黑" panose="020B0503020204020204" pitchFamily="34" charset="-122"/>
            </a:endParaRPr>
          </a:p>
          <a:p>
            <a:pPr algn="ctr" eaLnBrk="1" hangingPunct="1"/>
            <a:r>
              <a:rPr kumimoji="1" lang="en-US" altLang="zh-CN" sz="1100" b="1" dirty="0">
                <a:latin typeface="微软雅黑" panose="020B0503020204020204" pitchFamily="34" charset="-122"/>
                <a:ea typeface="微软雅黑" panose="020B0503020204020204" pitchFamily="34" charset="-122"/>
              </a:rPr>
              <a:t>00</a:t>
            </a:r>
            <a:endParaRPr kumimoji="1" lang="en-US" altLang="zh-CN" sz="11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285617"/>
            <a:ext cx="8048776" cy="2863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86241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719849" y="829199"/>
            <a:ext cx="3723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Get-request </a:t>
            </a:r>
            <a:r>
              <a:rPr lang="zh-CN" altLang="en-US" sz="2000" b="1" dirty="0" smtClean="0">
                <a:solidFill>
                  <a:schemeClr val="bg1"/>
                </a:solidFill>
                <a:latin typeface="微软雅黑" panose="020B0503020204020204" pitchFamily="34" charset="-122"/>
                <a:ea typeface="微软雅黑" panose="020B0503020204020204" pitchFamily="34" charset="-122"/>
              </a:rPr>
              <a:t>报文的 </a:t>
            </a:r>
            <a:r>
              <a:rPr lang="en-US" altLang="zh-CN" sz="2000" b="1" dirty="0" smtClean="0">
                <a:solidFill>
                  <a:schemeClr val="bg1"/>
                </a:solidFill>
                <a:latin typeface="微软雅黑" panose="020B0503020204020204" pitchFamily="34" charset="-122"/>
                <a:ea typeface="微软雅黑" panose="020B0503020204020204" pitchFamily="34" charset="-122"/>
              </a:rPr>
              <a:t>BER </a:t>
            </a:r>
            <a:r>
              <a:rPr lang="zh-CN" altLang="en-US" sz="2000" b="1" dirty="0" smtClean="0">
                <a:solidFill>
                  <a:schemeClr val="bg1"/>
                </a:solidFill>
                <a:latin typeface="微软雅黑" panose="020B0503020204020204" pitchFamily="34" charset="-122"/>
                <a:ea typeface="微软雅黑" panose="020B0503020204020204" pitchFamily="34" charset="-122"/>
              </a:rPr>
              <a:t>编码</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Rectangle 1"/>
          <p:cNvSpPr>
            <a:spLocks noChangeArrowheads="1"/>
          </p:cNvSpPr>
          <p:nvPr/>
        </p:nvSpPr>
        <p:spPr bwMode="auto">
          <a:xfrm>
            <a:off x="819807" y="1371530"/>
            <a:ext cx="778593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114300" algn="l" defTabSz="914400" rtl="0" eaLnBrk="1" fontAlgn="base" latinLnBrk="0" hangingPunct="1">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A0 1D                          -- </a:t>
            </a:r>
            <a:r>
              <a:rPr kumimoji="0" lang="en-US" altLang="zh-CN" sz="1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GetRequest</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-PDU</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，上下文类型，长度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1D</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 29</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02 04 05 AE 56 02      -- INTEGER</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04</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request-id = 05 AE 56 02 </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02 01 00                      -- INTEGER</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01</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error status = 00</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02 01 00                      -- INTEGER</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01</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error index = 00</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30 0F                           -- SEQUENCE OF</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0F</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 15</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30 0D                   	    -- SEQUENCE</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0D</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 13</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06 09 01 03 06 01 02 01 07 01 00    </a:t>
            </a:r>
            <a:r>
              <a:rPr kumimoji="0" lang="en-US" altLang="zh-CN"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OBJECT IDENTIFIER</a:t>
            </a:r>
            <a:r>
              <a:rPr kumimoji="0" lang="zh-CN" altLang="en-US"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a:t>
            </a:r>
            <a:r>
              <a:rPr kumimoji="0" lang="en-US" altLang="zh-CN" sz="12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en-US"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2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udpInDatagrams</a:t>
            </a:r>
            <a:endParaRPr kumimoji="0" lang="en-US" altLang="zh-CN" sz="12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05 00                       	</a:t>
            </a:r>
            <a:r>
              <a:rPr kumimoji="0" lang="en-US" altLang="zh-CN" sz="1400" b="1"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NULL</a:t>
            </a: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类型，长度</a:t>
            </a: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a:t>
            </a:r>
            <a:r>
              <a:rPr kumimoji="0" lang="en-US" altLang="zh-CN" sz="1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9135" y="15693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2629135" y="203313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 name="Line 16"/>
          <p:cNvSpPr>
            <a:spLocks noChangeShapeType="1"/>
          </p:cNvSpPr>
          <p:nvPr/>
        </p:nvSpPr>
        <p:spPr bwMode="auto">
          <a:xfrm>
            <a:off x="3637198" y="1497946"/>
            <a:ext cx="0" cy="215051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Rectangle 27"/>
          <p:cNvSpPr>
            <a:spLocks noChangeArrowheads="1"/>
          </p:cNvSpPr>
          <p:nvPr/>
        </p:nvSpPr>
        <p:spPr bwMode="auto">
          <a:xfrm>
            <a:off x="639730" y="156938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8" name="Rectangle 29"/>
          <p:cNvSpPr>
            <a:spLocks noChangeArrowheads="1"/>
          </p:cNvSpPr>
          <p:nvPr/>
        </p:nvSpPr>
        <p:spPr bwMode="auto">
          <a:xfrm>
            <a:off x="648619" y="1664316"/>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anose="020B0503020204020204" pitchFamily="34" charset="-122"/>
                <a:ea typeface="微软雅黑" panose="020B0503020204020204" pitchFamily="34" charset="-122"/>
              </a:rPr>
              <a:t>6.8</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应用进程跨越网络</a:t>
            </a:r>
            <a:r>
              <a:rPr lang="zh-CN" altLang="en-US" sz="2000" b="1" dirty="0" smtClean="0">
                <a:solidFill>
                  <a:schemeClr val="bg1"/>
                </a:solidFill>
                <a:latin typeface="微软雅黑" panose="020B0503020204020204" pitchFamily="34" charset="-122"/>
                <a:ea typeface="微软雅黑" panose="020B0503020204020204" pitchFamily="34" charset="-122"/>
              </a:rPr>
              <a:t>的</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通信</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2700573" y="1445083"/>
            <a:ext cx="5756006" cy="96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6.8.1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系统</a:t>
            </a:r>
            <a:r>
              <a:rPr lang="zh-CN" altLang="en-US" sz="2000" b="1" dirty="0">
                <a:solidFill>
                  <a:schemeClr val="bg1"/>
                </a:solidFill>
                <a:latin typeface="微软雅黑" panose="020B0503020204020204" pitchFamily="34" charset="-122"/>
                <a:ea typeface="微软雅黑" panose="020B0503020204020204" pitchFamily="34" charset="-122"/>
              </a:rPr>
              <a:t>调用和应用编程接口</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6.8.2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几种</a:t>
            </a:r>
            <a:r>
              <a:rPr lang="zh-CN" altLang="en-US" sz="2000" b="1" dirty="0">
                <a:solidFill>
                  <a:schemeClr val="bg1"/>
                </a:solidFill>
                <a:latin typeface="微软雅黑" panose="020B0503020204020204" pitchFamily="34" charset="-122"/>
                <a:ea typeface="微软雅黑" panose="020B0503020204020204" pitchFamily="34" charset="-122"/>
              </a:rPr>
              <a:t>常用的系统调用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5"/>
          <p:cNvSpPr>
            <a:spLocks noChangeArrowheads="1"/>
          </p:cNvSpPr>
          <p:nvPr/>
        </p:nvSpPr>
        <p:spPr bwMode="auto">
          <a:xfrm flipH="1">
            <a:off x="3438474" y="1167509"/>
            <a:ext cx="2148218" cy="1953237"/>
          </a:xfrm>
          <a:prstGeom prst="rect">
            <a:avLst/>
          </a:prstGeom>
          <a:solidFill>
            <a:srgbClr val="0000FF"/>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1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4" name="Rectangle 6"/>
          <p:cNvSpPr>
            <a:spLocks noChangeArrowheads="1"/>
          </p:cNvSpPr>
          <p:nvPr/>
        </p:nvSpPr>
        <p:spPr bwMode="auto">
          <a:xfrm>
            <a:off x="2013983" y="600654"/>
            <a:ext cx="5134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本地域名服务器采用递归</a:t>
            </a:r>
            <a:r>
              <a:rPr lang="zh-CN" altLang="en-US" sz="2000" b="1" dirty="0" smtClean="0">
                <a:solidFill>
                  <a:schemeClr val="bg1"/>
                </a:solidFill>
                <a:latin typeface="微软雅黑" panose="020B0503020204020204" pitchFamily="34" charset="-122"/>
                <a:ea typeface="微软雅黑" panose="020B0503020204020204" pitchFamily="34" charset="-122"/>
              </a:rPr>
              <a:t>查询（</a:t>
            </a:r>
            <a:r>
              <a:rPr lang="zh-CN" altLang="en-US" sz="2000" b="1" dirty="0">
                <a:solidFill>
                  <a:schemeClr val="bg1"/>
                </a:solidFill>
                <a:latin typeface="微软雅黑" panose="020B0503020204020204" pitchFamily="34" charset="-122"/>
                <a:ea typeface="微软雅黑" panose="020B0503020204020204" pitchFamily="34" charset="-122"/>
              </a:rPr>
              <a:t>比较少用）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5"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5000"/>
              </a:lnSpc>
            </a:pPr>
            <a:r>
              <a:rPr kumimoji="1" lang="zh-CN" altLang="en-US" sz="1200" b="1">
                <a:latin typeface="微软雅黑" panose="020B0503020204020204" pitchFamily="34" charset="-122"/>
                <a:ea typeface="微软雅黑" panose="020B0503020204020204" pitchFamily="34" charset="-122"/>
              </a:rPr>
              <a:t>顶级域名服务器</a:t>
            </a:r>
            <a:endParaRPr kumimoji="1" lang="zh-CN" altLang="en-US" sz="1200" b="1">
              <a:latin typeface="微软雅黑" panose="020B0503020204020204" pitchFamily="34" charset="-122"/>
              <a:ea typeface="微软雅黑" panose="020B0503020204020204" pitchFamily="34" charset="-122"/>
            </a:endParaRPr>
          </a:p>
          <a:p>
            <a:pPr algn="ctr" eaLnBrk="1" hangingPunct="1">
              <a:lnSpc>
                <a:spcPct val="85000"/>
              </a:lnSpc>
            </a:pPr>
            <a:r>
              <a:rPr kumimoji="1" lang="en-US" altLang="zh-CN" sz="1200" b="1">
                <a:latin typeface="微软雅黑" panose="020B0503020204020204" pitchFamily="34" charset="-122"/>
                <a:ea typeface="微软雅黑" panose="020B0503020204020204" pitchFamily="34" charset="-122"/>
              </a:rPr>
              <a:t>dns.com</a:t>
            </a:r>
            <a:endParaRPr kumimoji="1" lang="en-US" altLang="zh-CN" sz="1200" b="1">
              <a:latin typeface="微软雅黑" panose="020B0503020204020204" pitchFamily="34" charset="-122"/>
              <a:ea typeface="微软雅黑" panose="020B0503020204020204" pitchFamily="34" charset="-122"/>
            </a:endParaRPr>
          </a:p>
        </p:txBody>
      </p:sp>
      <p:sp>
        <p:nvSpPr>
          <p:cNvPr id="16"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pPr>
            <a:r>
              <a:rPr kumimoji="1" lang="zh-CN" altLang="en-US" sz="1200" b="1">
                <a:latin typeface="微软雅黑" panose="020B0503020204020204" pitchFamily="34" charset="-122"/>
                <a:ea typeface="微软雅黑" panose="020B0503020204020204" pitchFamily="34" charset="-122"/>
              </a:rPr>
              <a:t>权限</a:t>
            </a:r>
            <a:r>
              <a:rPr kumimoji="1" lang="zh-CN" altLang="zh-CN" sz="1200" b="1">
                <a:latin typeface="微软雅黑" panose="020B0503020204020204" pitchFamily="34" charset="-122"/>
                <a:ea typeface="微软雅黑" panose="020B0503020204020204" pitchFamily="34" charset="-122"/>
              </a:rPr>
              <a:t>域名服务</a:t>
            </a:r>
            <a:r>
              <a:rPr kumimoji="1" lang="en-US" altLang="zh-CN" sz="1200" b="1">
                <a:latin typeface="微软雅黑" panose="020B0503020204020204" pitchFamily="34" charset="-122"/>
                <a:ea typeface="微软雅黑" panose="020B0503020204020204" pitchFamily="34" charset="-122"/>
              </a:rPr>
              <a:t>dns.abc.com</a:t>
            </a:r>
            <a:endParaRPr kumimoji="1" lang="en-US" altLang="zh-CN" sz="1200" b="1">
              <a:latin typeface="微软雅黑" panose="020B0503020204020204" pitchFamily="34" charset="-122"/>
              <a:ea typeface="微软雅黑" panose="020B0503020204020204" pitchFamily="34" charset="-122"/>
            </a:endParaRPr>
          </a:p>
        </p:txBody>
      </p:sp>
      <p:sp>
        <p:nvSpPr>
          <p:cNvPr id="17"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pPr>
            <a:r>
              <a:rPr kumimoji="1" lang="zh-CN" altLang="en-US" sz="1200" b="1" dirty="0">
                <a:solidFill>
                  <a:srgbClr val="CC00CC"/>
                </a:solidFill>
                <a:latin typeface="微软雅黑" panose="020B0503020204020204" pitchFamily="34" charset="-122"/>
                <a:ea typeface="微软雅黑" panose="020B0503020204020204" pitchFamily="34" charset="-122"/>
              </a:rPr>
              <a:t>本地域名服务器</a:t>
            </a:r>
            <a:endParaRPr kumimoji="1" lang="zh-CN" altLang="en-US" sz="1200" b="1" dirty="0">
              <a:solidFill>
                <a:srgbClr val="CC00CC"/>
              </a:solidFill>
              <a:latin typeface="微软雅黑" panose="020B0503020204020204" pitchFamily="34" charset="-122"/>
              <a:ea typeface="微软雅黑" panose="020B0503020204020204" pitchFamily="34" charset="-122"/>
            </a:endParaRPr>
          </a:p>
          <a:p>
            <a:pPr algn="ctr" eaLnBrk="1" hangingPunct="1">
              <a:lnSpc>
                <a:spcPct val="80000"/>
              </a:lnSpc>
            </a:pPr>
            <a:r>
              <a:rPr kumimoji="1" lang="en-US" altLang="zh-CN" sz="1200" b="1" dirty="0">
                <a:solidFill>
                  <a:srgbClr val="CC00CC"/>
                </a:solidFill>
                <a:latin typeface="微软雅黑" panose="020B0503020204020204" pitchFamily="34" charset="-122"/>
                <a:ea typeface="微软雅黑" panose="020B0503020204020204" pitchFamily="34" charset="-122"/>
              </a:rPr>
              <a:t>dns.xyz.com</a:t>
            </a:r>
            <a:endParaRPr kumimoji="1" lang="en-US" altLang="zh-CN" sz="1200" b="1" dirty="0">
              <a:solidFill>
                <a:srgbClr val="CC00CC"/>
              </a:solidFill>
              <a:latin typeface="微软雅黑" panose="020B0503020204020204" pitchFamily="34" charset="-122"/>
              <a:ea typeface="微软雅黑" panose="020B0503020204020204" pitchFamily="34" charset="-122"/>
            </a:endParaRPr>
          </a:p>
        </p:txBody>
      </p:sp>
      <p:sp>
        <p:nvSpPr>
          <p:cNvPr id="18"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a:latin typeface="微软雅黑" panose="020B0503020204020204" pitchFamily="34" charset="-122"/>
                <a:ea typeface="微软雅黑" panose="020B0503020204020204" pitchFamily="34" charset="-122"/>
              </a:rPr>
              <a:t>根域名服务器</a:t>
            </a:r>
            <a:endParaRPr kumimoji="1" lang="zh-CN" altLang="en-US" sz="1200" b="1">
              <a:latin typeface="微软雅黑" panose="020B0503020204020204" pitchFamily="34" charset="-122"/>
              <a:ea typeface="微软雅黑" panose="020B0503020204020204" pitchFamily="34" charset="-122"/>
            </a:endParaRPr>
          </a:p>
        </p:txBody>
      </p:sp>
      <p:grpSp>
        <p:nvGrpSpPr>
          <p:cNvPr id="19" name="Group 40"/>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22" name="Group 41"/>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sp>
        <p:nvSpPr>
          <p:cNvPr id="37" name="Text Box 30"/>
          <p:cNvSpPr txBox="1">
            <a:spLocks noChangeArrowheads="1"/>
          </p:cNvSpPr>
          <p:nvPr/>
        </p:nvSpPr>
        <p:spPr bwMode="auto">
          <a:xfrm flipH="1">
            <a:off x="4132467" y="1199294"/>
            <a:ext cx="800219" cy="276999"/>
          </a:xfrm>
          <a:prstGeom prst="rect">
            <a:avLst/>
          </a:prstGeom>
          <a:noFill/>
          <a:ln>
            <a:noFill/>
          </a:ln>
          <a:effec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迭代查询</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38" name="Group 49"/>
          <p:cNvGrpSpPr/>
          <p:nvPr/>
        </p:nvGrpSpPr>
        <p:grpSpPr bwMode="auto">
          <a:xfrm>
            <a:off x="3782810" y="3094088"/>
            <a:ext cx="1856087" cy="653129"/>
            <a:chOff x="2053" y="3097"/>
            <a:chExt cx="1671" cy="637"/>
          </a:xfrm>
        </p:grpSpPr>
        <p:grpSp>
          <p:nvGrpSpPr>
            <p:cNvPr id="39" name="Group 48"/>
            <p:cNvGrpSpPr/>
            <p:nvPr/>
          </p:nvGrpSpPr>
          <p:grpSpPr bwMode="auto">
            <a:xfrm>
              <a:off x="2053" y="3097"/>
              <a:ext cx="1598" cy="637"/>
              <a:chOff x="2053" y="3097"/>
              <a:chExt cx="1598" cy="637"/>
            </a:xfrm>
          </p:grpSpPr>
          <p:sp>
            <p:nvSpPr>
              <p:cNvPr id="41"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grpSp>
            <p:nvGrpSpPr>
              <p:cNvPr id="42" name="Group 47"/>
              <p:cNvGrpSpPr/>
              <p:nvPr/>
            </p:nvGrpSpPr>
            <p:grpSpPr bwMode="auto">
              <a:xfrm>
                <a:off x="2053" y="3097"/>
                <a:ext cx="290" cy="637"/>
                <a:chOff x="2053" y="3097"/>
                <a:chExt cx="290" cy="637"/>
              </a:xfrm>
            </p:grpSpPr>
            <p:sp>
              <p:nvSpPr>
                <p:cNvPr id="43"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a:latin typeface="微软雅黑" panose="020B0503020204020204" pitchFamily="34" charset="-122"/>
                    <a:ea typeface="微软雅黑" panose="020B0503020204020204" pitchFamily="34" charset="-122"/>
                    <a:sym typeface="Wingdings" panose="05000000000000000000" pitchFamily="2" charset="2"/>
                  </a:endParaRPr>
                </a:p>
              </p:txBody>
            </p:sp>
            <p:sp>
              <p:nvSpPr>
                <p:cNvPr id="44" name="Line 35"/>
                <p:cNvSpPr>
                  <a:spLocks noChangeShapeType="1"/>
                </p:cNvSpPr>
                <p:nvPr/>
              </p:nvSpPr>
              <p:spPr bwMode="auto">
                <a:xfrm rot="10800000" flipH="1" flipV="1">
                  <a:off x="2089" y="3166"/>
                  <a:ext cx="0" cy="568"/>
                </a:xfrm>
                <a:prstGeom prst="line">
                  <a:avLst/>
                </a:prstGeom>
                <a:noFill/>
                <a:ln w="3810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sp>
          <p:nvSpPr>
            <p:cNvPr id="40"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r>
                <a:rPr kumimoji="1" lang="en-US" altLang="zh-CN" sz="1200" b="1" dirty="0">
                  <a:latin typeface="微软雅黑" panose="020B0503020204020204" pitchFamily="34" charset="-122"/>
                  <a:ea typeface="微软雅黑" panose="020B0503020204020204" pitchFamily="34" charset="-122"/>
                </a:rPr>
                <a:t> y.abc.com </a:t>
              </a:r>
              <a:r>
                <a:rPr kumimoji="1" lang="zh-CN" altLang="en-US" sz="1200" b="1" dirty="0">
                  <a:latin typeface="微软雅黑" panose="020B0503020204020204" pitchFamily="34" charset="-122"/>
                  <a:ea typeface="微软雅黑" panose="020B0503020204020204" pitchFamily="34" charset="-122"/>
                </a:rPr>
                <a:t>的 </a:t>
              </a:r>
              <a:r>
                <a:rPr kumimoji="1" lang="en-US" altLang="zh-CN" sz="1200" b="1" dirty="0">
                  <a:latin typeface="微软雅黑" panose="020B0503020204020204" pitchFamily="34" charset="-122"/>
                  <a:ea typeface="微软雅黑" panose="020B0503020204020204" pitchFamily="34" charset="-122"/>
                </a:rPr>
                <a:t>IP </a:t>
              </a:r>
              <a:r>
                <a:rPr kumimoji="1" lang="zh-CN" altLang="en-US" sz="1200" b="1" dirty="0">
                  <a:latin typeface="微软雅黑" panose="020B0503020204020204" pitchFamily="34" charset="-122"/>
                  <a:ea typeface="微软雅黑" panose="020B0503020204020204" pitchFamily="34" charset="-122"/>
                </a:rPr>
                <a:t>地址 </a:t>
              </a:r>
              <a:endParaRPr kumimoji="1" lang="zh-CN" altLang="en-US" sz="1200" b="1" dirty="0">
                <a:latin typeface="微软雅黑" panose="020B0503020204020204" pitchFamily="34" charset="-122"/>
                <a:ea typeface="微软雅黑" panose="020B0503020204020204" pitchFamily="34" charset="-122"/>
              </a:endParaRPr>
            </a:p>
          </p:txBody>
        </p:sp>
      </p:grpSp>
      <p:sp>
        <p:nvSpPr>
          <p:cNvPr id="45"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r>
              <a:rPr kumimoji="1" lang="en-US" altLang="zh-CN" sz="1200" b="1" dirty="0">
                <a:latin typeface="微软雅黑" panose="020B0503020204020204" pitchFamily="34" charset="-122"/>
                <a:ea typeface="微软雅黑" panose="020B0503020204020204" pitchFamily="34" charset="-122"/>
              </a:rPr>
              <a:t>m.xyz.com </a:t>
            </a:r>
            <a:endParaRPr kumimoji="1" lang="en-US" altLang="zh-CN" sz="1200" b="1" dirty="0">
              <a:latin typeface="微软雅黑" panose="020B0503020204020204" pitchFamily="34" charset="-122"/>
              <a:ea typeface="微软雅黑" panose="020B0503020204020204" pitchFamily="34" charset="-122"/>
            </a:endParaRPr>
          </a:p>
        </p:txBody>
      </p:sp>
      <p:sp>
        <p:nvSpPr>
          <p:cNvPr id="46"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latin typeface="微软雅黑" panose="020B0503020204020204" pitchFamily="34" charset="-122"/>
                <a:ea typeface="微软雅黑" panose="020B0503020204020204" pitchFamily="34" charset="-122"/>
              </a:rPr>
              <a:t>递归</a:t>
            </a:r>
            <a:endParaRPr kumimoji="1" lang="zh-CN" altLang="en-US" sz="1200" b="1" dirty="0">
              <a:latin typeface="微软雅黑" panose="020B0503020204020204" pitchFamily="34" charset="-122"/>
              <a:ea typeface="微软雅黑" panose="020B0503020204020204" pitchFamily="34" charset="-122"/>
            </a:endParaRPr>
          </a:p>
          <a:p>
            <a:pPr algn="ctr" eaLnBrk="1" hangingPunct="1">
              <a:lnSpc>
                <a:spcPct val="90000"/>
              </a:lnSpc>
            </a:pPr>
            <a:r>
              <a:rPr kumimoji="1" lang="zh-CN" altLang="en-US" sz="1200" b="1" dirty="0">
                <a:latin typeface="微软雅黑" panose="020B0503020204020204" pitchFamily="34" charset="-122"/>
                <a:ea typeface="微软雅黑" panose="020B0503020204020204" pitchFamily="34" charset="-122"/>
              </a:rPr>
              <a:t>查询</a:t>
            </a:r>
            <a:endParaRPr kumimoji="1" lang="zh-CN" altLang="en-US" sz="1200" b="1" dirty="0">
              <a:latin typeface="微软雅黑" panose="020B0503020204020204" pitchFamily="34" charset="-122"/>
              <a:ea typeface="微软雅黑" panose="020B0503020204020204" pitchFamily="34" charset="-122"/>
            </a:endParaRPr>
          </a:p>
        </p:txBody>
      </p:sp>
      <p:grpSp>
        <p:nvGrpSpPr>
          <p:cNvPr id="47" name="Group 39"/>
          <p:cNvGrpSpPr/>
          <p:nvPr/>
        </p:nvGrpSpPr>
        <p:grpSpPr bwMode="auto">
          <a:xfrm>
            <a:off x="3441804" y="3164837"/>
            <a:ext cx="322122" cy="670561"/>
            <a:chOff x="1746" y="3166"/>
            <a:chExt cx="290" cy="654"/>
          </a:xfrm>
        </p:grpSpPr>
        <p:sp>
          <p:nvSpPr>
            <p:cNvPr id="48"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49" name="Line 34"/>
            <p:cNvSpPr>
              <a:spLocks noChangeShapeType="1"/>
            </p:cNvSpPr>
            <p:nvPr/>
          </p:nvSpPr>
          <p:spPr bwMode="auto">
            <a:xfrm rot="10800000" flipH="1">
              <a:off x="1996" y="3166"/>
              <a:ext cx="0" cy="568"/>
            </a:xfrm>
            <a:prstGeom prst="line">
              <a:avLst/>
            </a:prstGeom>
            <a:noFill/>
            <a:ln w="3810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sp>
        <p:nvSpPr>
          <p:cNvPr id="50"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pPr>
            <a:r>
              <a:rPr kumimoji="1" lang="zh-CN" altLang="en-US" sz="1200" b="1" dirty="0">
                <a:latin typeface="微软雅黑" panose="020B0503020204020204" pitchFamily="34" charset="-122"/>
                <a:ea typeface="微软雅黑" panose="020B0503020204020204" pitchFamily="34" charset="-122"/>
              </a:rPr>
              <a:t>需要查找 </a:t>
            </a:r>
            <a:r>
              <a:rPr kumimoji="1" lang="en-US" altLang="zh-CN" sz="1200" b="1" dirty="0">
                <a:latin typeface="微软雅黑" panose="020B0503020204020204" pitchFamily="34" charset="-122"/>
                <a:ea typeface="微软雅黑" panose="020B0503020204020204" pitchFamily="34" charset="-122"/>
              </a:rPr>
              <a:t>y.abc.com </a:t>
            </a:r>
            <a:r>
              <a:rPr kumimoji="1" lang="zh-CN" altLang="en-US" sz="1200" b="1" dirty="0">
                <a:latin typeface="微软雅黑" panose="020B0503020204020204" pitchFamily="34" charset="-122"/>
                <a:ea typeface="微软雅黑" panose="020B0503020204020204" pitchFamily="34" charset="-122"/>
              </a:rPr>
              <a:t>的 </a:t>
            </a:r>
            <a:r>
              <a:rPr kumimoji="1" lang="en-US" altLang="zh-CN" sz="1200" b="1" dirty="0">
                <a:latin typeface="微软雅黑" panose="020B0503020204020204" pitchFamily="34" charset="-122"/>
                <a:ea typeface="微软雅黑" panose="020B0503020204020204" pitchFamily="34" charset="-122"/>
              </a:rPr>
              <a:t>IP </a:t>
            </a:r>
            <a:r>
              <a:rPr kumimoji="1" lang="zh-CN" altLang="en-US" sz="1200" b="1" dirty="0">
                <a:latin typeface="微软雅黑" panose="020B0503020204020204" pitchFamily="34" charset="-122"/>
                <a:ea typeface="微软雅黑" panose="020B0503020204020204" pitchFamily="34" charset="-122"/>
              </a:rPr>
              <a:t>地址</a:t>
            </a:r>
            <a:endParaRPr kumimoji="1" lang="zh-CN" altLang="en-US" sz="1200" b="1" dirty="0">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45"/>
          <p:cNvGrpSpPr/>
          <p:nvPr/>
        </p:nvGrpSpPr>
        <p:grpSpPr bwMode="auto">
          <a:xfrm>
            <a:off x="3983859" y="1347614"/>
            <a:ext cx="1119651" cy="276837"/>
            <a:chOff x="2234" y="2552"/>
            <a:chExt cx="1008" cy="270"/>
          </a:xfrm>
        </p:grpSpPr>
        <p:sp>
          <p:nvSpPr>
            <p:cNvPr id="54"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55" name="Line 27"/>
            <p:cNvSpPr>
              <a:spLocks noChangeShapeType="1"/>
            </p:cNvSpPr>
            <p:nvPr/>
          </p:nvSpPr>
          <p:spPr bwMode="auto">
            <a:xfrm rot="16200000" flipH="1">
              <a:off x="2738" y="2283"/>
              <a:ext cx="0" cy="100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56" name="Group 41"/>
          <p:cNvGrpSpPr/>
          <p:nvPr/>
        </p:nvGrpSpPr>
        <p:grpSpPr bwMode="auto">
          <a:xfrm>
            <a:off x="5292080" y="1796031"/>
            <a:ext cx="322121" cy="680813"/>
            <a:chOff x="2035" y="1831"/>
            <a:chExt cx="290" cy="664"/>
          </a:xfrm>
        </p:grpSpPr>
        <p:sp>
          <p:nvSpPr>
            <p:cNvPr id="57"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58" name="Line 21"/>
            <p:cNvSpPr>
              <a:spLocks noChangeShapeType="1"/>
            </p:cNvSpPr>
            <p:nvPr/>
          </p:nvSpPr>
          <p:spPr bwMode="auto">
            <a:xfrm rot="10800000" flipH="1" flipV="1">
              <a:off x="2089" y="1927"/>
              <a:ext cx="0" cy="56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59" name="Group 40"/>
          <p:cNvGrpSpPr/>
          <p:nvPr/>
        </p:nvGrpSpPr>
        <p:grpSpPr bwMode="auto">
          <a:xfrm>
            <a:off x="4932040" y="1894462"/>
            <a:ext cx="322121" cy="582382"/>
            <a:chOff x="1731" y="1927"/>
            <a:chExt cx="290" cy="568"/>
          </a:xfrm>
        </p:grpSpPr>
        <p:sp>
          <p:nvSpPr>
            <p:cNvPr id="6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1" name="Line 20"/>
            <p:cNvSpPr>
              <a:spLocks noChangeShapeType="1"/>
            </p:cNvSpPr>
            <p:nvPr/>
          </p:nvSpPr>
          <p:spPr bwMode="auto">
            <a:xfrm rot="10800000" flipH="1">
              <a:off x="1996" y="1927"/>
              <a:ext cx="0" cy="56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grpSp>
      <p:grpSp>
        <p:nvGrpSpPr>
          <p:cNvPr id="62" name="Group 46"/>
          <p:cNvGrpSpPr/>
          <p:nvPr/>
        </p:nvGrpSpPr>
        <p:grpSpPr bwMode="auto">
          <a:xfrm>
            <a:off x="3983857" y="1675229"/>
            <a:ext cx="1140755" cy="276837"/>
            <a:chOff x="2234" y="2840"/>
            <a:chExt cx="1027" cy="270"/>
          </a:xfrm>
        </p:grpSpPr>
        <p:sp>
          <p:nvSpPr>
            <p:cNvPr id="63" name="Line 28"/>
            <p:cNvSpPr>
              <a:spLocks noChangeShapeType="1"/>
            </p:cNvSpPr>
            <p:nvPr/>
          </p:nvSpPr>
          <p:spPr bwMode="auto">
            <a:xfrm rot="5400000">
              <a:off x="2738" y="2379"/>
              <a:ext cx="0" cy="1008"/>
            </a:xfrm>
            <a:prstGeom prst="line">
              <a:avLst/>
            </a:prstGeom>
            <a:noFill/>
            <a:ln w="38100">
              <a:solidFill>
                <a:srgbClr val="FF66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64"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500"/>
                            </p:stCondLst>
                            <p:childTnLst>
                              <p:par>
                                <p:cTn id="16" presetID="1" presetClass="entr" presetSubtype="0" fill="hold" grpId="0" nodeType="afterEffect">
                                  <p:stCondLst>
                                    <p:cond delay="250"/>
                                  </p:stCondLst>
                                  <p:childTnLst>
                                    <p:set>
                                      <p:cBhvr>
                                        <p:cTn id="17" dur="1" fill="hold">
                                          <p:stCondLst>
                                            <p:cond delay="0"/>
                                          </p:stCondLst>
                                        </p:cTn>
                                        <p:tgtEl>
                                          <p:spTgt spid="37"/>
                                        </p:tgtEl>
                                        <p:attrNameLst>
                                          <p:attrName>style.visibility</p:attrName>
                                        </p:attrNameLst>
                                      </p:cBhvr>
                                      <p:to>
                                        <p:strVal val="visible"/>
                                      </p:to>
                                    </p:set>
                                  </p:childTnLst>
                                </p:cTn>
                              </p:par>
                            </p:childTnLst>
                          </p:cTn>
                        </p:par>
                        <p:par>
                          <p:cTn id="18" fill="hold">
                            <p:stCondLst>
                              <p:cond delay="2750"/>
                            </p:stCondLst>
                            <p:childTnLst>
                              <p:par>
                                <p:cTn id="19" presetID="22" presetClass="entr" presetSubtype="8" fill="hold" nodeType="afterEffect">
                                  <p:stCondLst>
                                    <p:cond delay="25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750"/>
                                        <p:tgtEl>
                                          <p:spTgt spid="53"/>
                                        </p:tgtEl>
                                      </p:cBhvr>
                                    </p:animEffect>
                                  </p:childTnLst>
                                </p:cTn>
                              </p:par>
                            </p:childTnLst>
                          </p:cTn>
                        </p:par>
                        <p:par>
                          <p:cTn id="22" fill="hold">
                            <p:stCondLst>
                              <p:cond delay="4000"/>
                            </p:stCondLst>
                            <p:childTnLst>
                              <p:par>
                                <p:cTn id="23" presetID="22" presetClass="entr" presetSubtype="1" fill="hold" nodeType="afterEffect">
                                  <p:stCondLst>
                                    <p:cond delay="500"/>
                                  </p:stCondLst>
                                  <p:childTnLst>
                                    <p:set>
                                      <p:cBhvr>
                                        <p:cTn id="24" dur="1" fill="hold">
                                          <p:stCondLst>
                                            <p:cond delay="0"/>
                                          </p:stCondLst>
                                        </p:cTn>
                                        <p:tgtEl>
                                          <p:spTgt spid="56"/>
                                        </p:tgtEl>
                                        <p:attrNameLst>
                                          <p:attrName>style.visibility</p:attrName>
                                        </p:attrNameLst>
                                      </p:cBhvr>
                                      <p:to>
                                        <p:strVal val="visible"/>
                                      </p:to>
                                    </p:set>
                                    <p:animEffect transition="in" filter="wipe(up)">
                                      <p:cBhvr>
                                        <p:cTn id="25" dur="750"/>
                                        <p:tgtEl>
                                          <p:spTgt spid="56"/>
                                        </p:tgtEl>
                                      </p:cBhvr>
                                    </p:animEffect>
                                  </p:childTnLst>
                                </p:cTn>
                              </p:par>
                            </p:childTnLst>
                          </p:cTn>
                        </p:par>
                        <p:par>
                          <p:cTn id="26" fill="hold">
                            <p:stCondLst>
                              <p:cond delay="5500"/>
                            </p:stCondLst>
                            <p:childTnLst>
                              <p:par>
                                <p:cTn id="27" presetID="22" presetClass="entr" presetSubtype="4" fill="hold" nodeType="afterEffect">
                                  <p:stCondLst>
                                    <p:cond delay="25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750"/>
                                        <p:tgtEl>
                                          <p:spTgt spid="59"/>
                                        </p:tgtEl>
                                      </p:cBhvr>
                                    </p:animEffect>
                                  </p:childTnLst>
                                </p:cTn>
                              </p:par>
                            </p:childTnLst>
                          </p:cTn>
                        </p:par>
                        <p:par>
                          <p:cTn id="30" fill="hold">
                            <p:stCondLst>
                              <p:cond delay="6750"/>
                            </p:stCondLst>
                            <p:childTnLst>
                              <p:par>
                                <p:cTn id="31" presetID="22" presetClass="entr" presetSubtype="2" fill="hold" nodeType="afterEffect">
                                  <p:stCondLst>
                                    <p:cond delay="250"/>
                                  </p:stCondLst>
                                  <p:childTnLst>
                                    <p:set>
                                      <p:cBhvr>
                                        <p:cTn id="32" dur="1" fill="hold">
                                          <p:stCondLst>
                                            <p:cond delay="0"/>
                                          </p:stCondLst>
                                        </p:cTn>
                                        <p:tgtEl>
                                          <p:spTgt spid="62"/>
                                        </p:tgtEl>
                                        <p:attrNameLst>
                                          <p:attrName>style.visibility</p:attrName>
                                        </p:attrNameLst>
                                      </p:cBhvr>
                                      <p:to>
                                        <p:strVal val="visible"/>
                                      </p:to>
                                    </p:set>
                                    <p:animEffect transition="in" filter="wipe(right)">
                                      <p:cBhvr>
                                        <p:cTn id="33" dur="750"/>
                                        <p:tgtEl>
                                          <p:spTgt spid="62"/>
                                        </p:tgtEl>
                                      </p:cBhvr>
                                    </p:animEffect>
                                  </p:childTnLst>
                                </p:cTn>
                              </p:par>
                            </p:childTnLst>
                          </p:cTn>
                        </p:par>
                        <p:par>
                          <p:cTn id="34" fill="hold">
                            <p:stCondLst>
                              <p:cond delay="800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750"/>
                                        <p:tgtEl>
                                          <p:spTgt spid="22"/>
                                        </p:tgtEl>
                                      </p:cBhvr>
                                    </p:animEffect>
                                  </p:childTnLst>
                                </p:cTn>
                              </p:par>
                            </p:childTnLst>
                          </p:cTn>
                        </p:par>
                        <p:par>
                          <p:cTn id="38" fill="hold">
                            <p:stCondLst>
                              <p:cond delay="9000"/>
                            </p:stCondLst>
                            <p:childTnLst>
                              <p:par>
                                <p:cTn id="39" presetID="22" presetClass="entr" presetSubtype="1"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up)">
                                      <p:cBhvr>
                                        <p:cTn id="41"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0741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323631" y="126514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6.8.1  </a:t>
            </a:r>
            <a:r>
              <a:rPr lang="zh-CN" altLang="en-US" sz="2400" b="1" dirty="0">
                <a:solidFill>
                  <a:schemeClr val="bg1"/>
                </a:solidFill>
                <a:latin typeface="微软雅黑" panose="020B0503020204020204" pitchFamily="34" charset="-122"/>
                <a:ea typeface="微软雅黑" panose="020B0503020204020204" pitchFamily="34" charset="-122"/>
              </a:rPr>
              <a:t>系统调用和应用编程接口</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01629"/>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大多数操作系统使用</a:t>
            </a:r>
            <a:r>
              <a:rPr lang="zh-CN" altLang="en-US" sz="2000" b="1" dirty="0">
                <a:solidFill>
                  <a:srgbClr val="0000FF"/>
                </a:solidFill>
                <a:latin typeface="微软雅黑" panose="020B0503020204020204" pitchFamily="34" charset="-122"/>
                <a:ea typeface="微软雅黑" panose="020B0503020204020204" pitchFamily="34" charset="-122"/>
              </a:rPr>
              <a:t>系统调用 </a:t>
            </a:r>
            <a:r>
              <a:rPr lang="en-US" altLang="zh-CN" sz="2000" b="1" dirty="0">
                <a:latin typeface="微软雅黑" panose="020B0503020204020204" pitchFamily="34" charset="-122"/>
                <a:ea typeface="微软雅黑" panose="020B0503020204020204" pitchFamily="34" charset="-122"/>
              </a:rPr>
              <a:t>(system call ) </a:t>
            </a:r>
            <a:r>
              <a:rPr lang="zh-CN" altLang="en-US" sz="2000" b="1" dirty="0">
                <a:latin typeface="微软雅黑" panose="020B0503020204020204" pitchFamily="34" charset="-122"/>
                <a:ea typeface="微软雅黑" panose="020B0503020204020204" pitchFamily="34" charset="-122"/>
              </a:rPr>
              <a:t>的机制在应用程序和操作系统之间传递控制权。</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对程序员来说，每一个系统调用和一般程序设计中的函数调用非常相似，只是系统调用是将控制权传递给了操作系统。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526943" y="600654"/>
            <a:ext cx="41088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多个应用</a:t>
            </a:r>
            <a:r>
              <a:rPr lang="zh-CN" altLang="en-US" sz="2000" b="1" dirty="0" smtClean="0">
                <a:solidFill>
                  <a:schemeClr val="bg1"/>
                </a:solidFill>
                <a:latin typeface="微软雅黑" panose="020B0503020204020204" pitchFamily="34" charset="-122"/>
                <a:ea typeface="微软雅黑" panose="020B0503020204020204" pitchFamily="34" charset="-122"/>
              </a:rPr>
              <a:t>进程使用</a:t>
            </a:r>
            <a:r>
              <a:rPr lang="zh-CN" altLang="en-US" sz="2000" b="1" dirty="0">
                <a:solidFill>
                  <a:schemeClr val="bg1"/>
                </a:solidFill>
                <a:latin typeface="微软雅黑" panose="020B0503020204020204" pitchFamily="34" charset="-122"/>
                <a:ea typeface="微软雅黑" panose="020B0503020204020204" pitchFamily="34" charset="-122"/>
              </a:rPr>
              <a:t>系统调用的机制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Rectangle 3"/>
          <p:cNvSpPr>
            <a:spLocks noChangeArrowheads="1"/>
          </p:cNvSpPr>
          <p:nvPr/>
        </p:nvSpPr>
        <p:spPr bwMode="auto">
          <a:xfrm>
            <a:off x="1384729" y="1526979"/>
            <a:ext cx="4452402" cy="2393411"/>
          </a:xfrm>
          <a:prstGeom prst="rect">
            <a:avLst/>
          </a:prstGeom>
          <a:solidFill>
            <a:srgbClr val="99FFCC"/>
          </a:solidFill>
          <a:ln w="63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6" name="Oval 4"/>
          <p:cNvSpPr>
            <a:spLocks noChangeArrowheads="1"/>
          </p:cNvSpPr>
          <p:nvPr/>
        </p:nvSpPr>
        <p:spPr bwMode="auto">
          <a:xfrm>
            <a:off x="1590938" y="1676779"/>
            <a:ext cx="1099374" cy="523734"/>
          </a:xfrm>
          <a:prstGeom prst="ellipse">
            <a:avLst/>
          </a:prstGeom>
          <a:solidFill>
            <a:srgbClr val="0066FF"/>
          </a:solidFill>
          <a:ln w="9525">
            <a:solidFill>
              <a:srgbClr val="333399"/>
            </a:solidFill>
            <a:round/>
          </a:ln>
          <a:effectLst/>
        </p:spPr>
        <p:txBody>
          <a:bodyPr wrap="none" anchor="ctr"/>
          <a:lstStyle/>
          <a:p>
            <a:pPr algn="ct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应用程序 </a:t>
            </a:r>
            <a:r>
              <a:rPr kumimoji="1" lang="en-US" altLang="zh-CN" sz="1400" b="1" dirty="0">
                <a:solidFill>
                  <a:schemeClr val="bg1"/>
                </a:solidFill>
                <a:latin typeface="微软雅黑" panose="020B0503020204020204" pitchFamily="34" charset="-122"/>
                <a:ea typeface="微软雅黑" panose="020B0503020204020204" pitchFamily="34" charset="-122"/>
              </a:rPr>
              <a:t>1</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7" name="Oval 5"/>
          <p:cNvSpPr>
            <a:spLocks noChangeArrowheads="1"/>
          </p:cNvSpPr>
          <p:nvPr/>
        </p:nvSpPr>
        <p:spPr bwMode="auto">
          <a:xfrm>
            <a:off x="2896520" y="1676779"/>
            <a:ext cx="1099374" cy="523734"/>
          </a:xfrm>
          <a:prstGeom prst="ellipse">
            <a:avLst/>
          </a:prstGeom>
          <a:solidFill>
            <a:srgbClr val="0066FF"/>
          </a:solidFill>
          <a:ln w="9525">
            <a:solidFill>
              <a:srgbClr val="333399"/>
            </a:solidFill>
            <a:round/>
          </a:ln>
          <a:effectLst/>
        </p:spPr>
        <p:txBody>
          <a:bodyPr wrap="none" anchor="ctr"/>
          <a:lstStyle/>
          <a:p>
            <a:pPr algn="ctr" eaLnBrk="1" hangingPunct="1"/>
            <a:r>
              <a:rPr kumimoji="1" lang="zh-CN" altLang="en-US" sz="1400" b="1">
                <a:solidFill>
                  <a:schemeClr val="bg1"/>
                </a:solidFill>
                <a:latin typeface="微软雅黑" panose="020B0503020204020204" pitchFamily="34" charset="-122"/>
                <a:ea typeface="微软雅黑" panose="020B0503020204020204" pitchFamily="34" charset="-122"/>
              </a:rPr>
              <a:t>应用程序 </a:t>
            </a:r>
            <a:r>
              <a:rPr kumimoji="1" lang="en-US" altLang="zh-CN" sz="1400" b="1">
                <a:solidFill>
                  <a:schemeClr val="bg1"/>
                </a:solidFill>
                <a:latin typeface="微软雅黑" panose="020B0503020204020204" pitchFamily="34" charset="-122"/>
                <a:ea typeface="微软雅黑" panose="020B0503020204020204" pitchFamily="34" charset="-122"/>
              </a:rPr>
              <a:t>2</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8" name="Oval 6"/>
          <p:cNvSpPr>
            <a:spLocks noChangeArrowheads="1"/>
          </p:cNvSpPr>
          <p:nvPr/>
        </p:nvSpPr>
        <p:spPr bwMode="auto">
          <a:xfrm>
            <a:off x="4544971" y="1676779"/>
            <a:ext cx="1099373" cy="523734"/>
          </a:xfrm>
          <a:prstGeom prst="ellipse">
            <a:avLst/>
          </a:prstGeom>
          <a:solidFill>
            <a:srgbClr val="0066FF"/>
          </a:solidFill>
          <a:ln w="9525">
            <a:solidFill>
              <a:srgbClr val="333399"/>
            </a:solidFill>
            <a:round/>
          </a:ln>
          <a:effectLst/>
        </p:spPr>
        <p:txBody>
          <a:bodyPr wrap="none" anchor="ctr"/>
          <a:lstStyle/>
          <a:p>
            <a:pPr algn="ctr" eaLnBrk="1" hangingPunct="1"/>
            <a:r>
              <a:rPr kumimoji="1" lang="zh-CN" altLang="en-US" sz="1400" b="1">
                <a:solidFill>
                  <a:schemeClr val="bg1"/>
                </a:solidFill>
                <a:latin typeface="微软雅黑" panose="020B0503020204020204" pitchFamily="34" charset="-122"/>
                <a:ea typeface="微软雅黑" panose="020B0503020204020204" pitchFamily="34" charset="-122"/>
              </a:rPr>
              <a:t>应用程序 </a:t>
            </a:r>
            <a:r>
              <a:rPr kumimoji="1" lang="en-US" altLang="zh-CN" sz="1400" b="1">
                <a:solidFill>
                  <a:schemeClr val="bg1"/>
                </a:solidFill>
                <a:latin typeface="微软雅黑" panose="020B0503020204020204" pitchFamily="34" charset="-122"/>
                <a:ea typeface="微软雅黑" panose="020B0503020204020204" pitchFamily="34" charset="-122"/>
              </a:rPr>
              <a:t>n</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Text Box 7"/>
          <p:cNvSpPr txBox="1">
            <a:spLocks noChangeArrowheads="1"/>
          </p:cNvSpPr>
          <p:nvPr/>
        </p:nvSpPr>
        <p:spPr bwMode="auto">
          <a:xfrm>
            <a:off x="4064223" y="1670022"/>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1384729" y="2724248"/>
            <a:ext cx="44658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1" name="Rectangle 9"/>
          <p:cNvSpPr>
            <a:spLocks noChangeArrowheads="1"/>
          </p:cNvSpPr>
          <p:nvPr/>
        </p:nvSpPr>
        <p:spPr bwMode="auto">
          <a:xfrm>
            <a:off x="1401812" y="2737764"/>
            <a:ext cx="4435319" cy="275946"/>
          </a:xfrm>
          <a:prstGeom prst="rect">
            <a:avLst/>
          </a:prstGeom>
          <a:solidFill>
            <a:srgbClr val="CC00CC"/>
          </a:solidFill>
          <a:ln w="9525">
            <a:solidFill>
              <a:schemeClr val="tx1"/>
            </a:solidFill>
            <a:miter lim="800000"/>
          </a:ln>
          <a:effec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12" name="Line 10"/>
          <p:cNvSpPr>
            <a:spLocks noChangeShapeType="1"/>
          </p:cNvSpPr>
          <p:nvPr/>
        </p:nvSpPr>
        <p:spPr bwMode="auto">
          <a:xfrm>
            <a:off x="1384729" y="3022720"/>
            <a:ext cx="44658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2454760" y="2727359"/>
            <a:ext cx="23391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由应用程序调用的系统函数</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a:off x="2140014" y="2200513"/>
            <a:ext cx="0" cy="523735"/>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a:off x="3445597" y="2200513"/>
            <a:ext cx="0" cy="523735"/>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a:off x="5095267" y="2200513"/>
            <a:ext cx="0" cy="523735"/>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a:off x="2415773" y="2200513"/>
            <a:ext cx="1029824" cy="523735"/>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6"/>
          <p:cNvSpPr>
            <a:spLocks noChangeShapeType="1"/>
          </p:cNvSpPr>
          <p:nvPr/>
        </p:nvSpPr>
        <p:spPr bwMode="auto">
          <a:xfrm flipH="1">
            <a:off x="3531008" y="2175734"/>
            <a:ext cx="1226271" cy="553019"/>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 name="Line 17"/>
          <p:cNvSpPr>
            <a:spLocks noChangeShapeType="1"/>
          </p:cNvSpPr>
          <p:nvPr/>
        </p:nvSpPr>
        <p:spPr bwMode="auto">
          <a:xfrm flipH="1">
            <a:off x="2171739" y="2047335"/>
            <a:ext cx="2413497" cy="661145"/>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Line 18"/>
          <p:cNvSpPr>
            <a:spLocks noChangeShapeType="1"/>
          </p:cNvSpPr>
          <p:nvPr/>
        </p:nvSpPr>
        <p:spPr bwMode="auto">
          <a:xfrm>
            <a:off x="3745759" y="2185871"/>
            <a:ext cx="539315" cy="530492"/>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nvGrpSpPr>
          <p:cNvPr id="21" name="Group 26"/>
          <p:cNvGrpSpPr/>
          <p:nvPr/>
        </p:nvGrpSpPr>
        <p:grpSpPr bwMode="auto">
          <a:xfrm>
            <a:off x="5868854" y="1766886"/>
            <a:ext cx="1703357" cy="479809"/>
            <a:chOff x="4004" y="1563"/>
            <a:chExt cx="1396" cy="426"/>
          </a:xfrm>
        </p:grpSpPr>
        <p:sp>
          <p:nvSpPr>
            <p:cNvPr id="22" name="Text Box 19"/>
            <p:cNvSpPr txBox="1">
              <a:spLocks noChangeArrowheads="1"/>
            </p:cNvSpPr>
            <p:nvPr/>
          </p:nvSpPr>
          <p:spPr bwMode="auto">
            <a:xfrm>
              <a:off x="4366" y="1563"/>
              <a:ext cx="1034"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1" lang="zh-CN" altLang="en-US" sz="1400" b="1" dirty="0">
                  <a:latin typeface="微软雅黑" panose="020B0503020204020204" pitchFamily="34" charset="-122"/>
                  <a:ea typeface="微软雅黑" panose="020B0503020204020204" pitchFamily="34" charset="-122"/>
                </a:rPr>
                <a:t>用户地址空间</a:t>
              </a:r>
              <a:endParaRPr kumimoji="1" lang="zh-CN" altLang="en-US" sz="1400" b="1" dirty="0">
                <a:latin typeface="微软雅黑" panose="020B0503020204020204" pitchFamily="34" charset="-122"/>
                <a:ea typeface="微软雅黑" panose="020B0503020204020204" pitchFamily="34" charset="-122"/>
              </a:endParaRPr>
            </a:p>
            <a:p>
              <a:pPr eaLnBrk="1" hangingPunct="1">
                <a:lnSpc>
                  <a:spcPct val="90000"/>
                </a:lnSpc>
              </a:pPr>
              <a:r>
                <a:rPr kumimoji="1" lang="zh-CN" altLang="en-US" sz="1400" b="1" dirty="0">
                  <a:latin typeface="微软雅黑" panose="020B0503020204020204" pitchFamily="34" charset="-122"/>
                  <a:ea typeface="微软雅黑" panose="020B0503020204020204" pitchFamily="34" charset="-122"/>
                </a:rPr>
                <a:t>中的应用程序</a:t>
              </a:r>
              <a:endParaRPr kumimoji="1" lang="zh-CN" altLang="en-US" sz="1400" b="1" dirty="0">
                <a:latin typeface="微软雅黑" panose="020B0503020204020204" pitchFamily="34" charset="-122"/>
                <a:ea typeface="微软雅黑" panose="020B0503020204020204" pitchFamily="34" charset="-122"/>
              </a:endParaRPr>
            </a:p>
          </p:txBody>
        </p:sp>
        <p:sp>
          <p:nvSpPr>
            <p:cNvPr id="23" name="Line 20"/>
            <p:cNvSpPr>
              <a:spLocks noChangeShapeType="1"/>
            </p:cNvSpPr>
            <p:nvPr/>
          </p:nvSpPr>
          <p:spPr bwMode="auto">
            <a:xfrm rot="5400000">
              <a:off x="4201" y="1551"/>
              <a:ext cx="0" cy="394"/>
            </a:xfrm>
            <a:prstGeom prst="line">
              <a:avLst/>
            </a:prstGeom>
            <a:noFill/>
            <a:ln w="28575">
              <a:solidFill>
                <a:srgbClr val="FF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grpSp>
        <p:nvGrpSpPr>
          <p:cNvPr id="24" name="Group 27"/>
          <p:cNvGrpSpPr/>
          <p:nvPr/>
        </p:nvGrpSpPr>
        <p:grpSpPr bwMode="auto">
          <a:xfrm>
            <a:off x="5868854" y="2721999"/>
            <a:ext cx="1703357" cy="307483"/>
            <a:chOff x="4004" y="2411"/>
            <a:chExt cx="1396" cy="273"/>
          </a:xfrm>
        </p:grpSpPr>
        <p:sp>
          <p:nvSpPr>
            <p:cNvPr id="25" name="Line 21"/>
            <p:cNvSpPr>
              <a:spLocks noChangeShapeType="1"/>
            </p:cNvSpPr>
            <p:nvPr/>
          </p:nvSpPr>
          <p:spPr bwMode="auto">
            <a:xfrm rot="5400000">
              <a:off x="4201" y="2348"/>
              <a:ext cx="0" cy="394"/>
            </a:xfrm>
            <a:prstGeom prst="line">
              <a:avLst/>
            </a:prstGeom>
            <a:noFill/>
            <a:ln w="28575">
              <a:solidFill>
                <a:srgbClr val="FF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Text Box 23"/>
            <p:cNvSpPr txBox="1">
              <a:spLocks noChangeArrowheads="1"/>
            </p:cNvSpPr>
            <p:nvPr/>
          </p:nvSpPr>
          <p:spPr bwMode="auto">
            <a:xfrm>
              <a:off x="4366" y="2411"/>
              <a:ext cx="1034"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系统调用接口</a:t>
              </a:r>
              <a:endParaRPr kumimoji="1" lang="zh-CN" altLang="en-US" sz="1400" b="1" dirty="0">
                <a:latin typeface="微软雅黑" panose="020B0503020204020204" pitchFamily="34" charset="-122"/>
                <a:ea typeface="微软雅黑" panose="020B0503020204020204" pitchFamily="34" charset="-122"/>
              </a:endParaRPr>
            </a:p>
          </p:txBody>
        </p:sp>
      </p:grpSp>
      <p:grpSp>
        <p:nvGrpSpPr>
          <p:cNvPr id="27" name="Group 28"/>
          <p:cNvGrpSpPr/>
          <p:nvPr/>
        </p:nvGrpSpPr>
        <p:grpSpPr bwMode="auto">
          <a:xfrm>
            <a:off x="5868854" y="3210818"/>
            <a:ext cx="1703357" cy="479809"/>
            <a:chOff x="4004" y="2845"/>
            <a:chExt cx="1396" cy="426"/>
          </a:xfrm>
        </p:grpSpPr>
        <p:sp>
          <p:nvSpPr>
            <p:cNvPr id="28" name="Line 22"/>
            <p:cNvSpPr>
              <a:spLocks noChangeShapeType="1"/>
            </p:cNvSpPr>
            <p:nvPr/>
          </p:nvSpPr>
          <p:spPr bwMode="auto">
            <a:xfrm rot="5400000">
              <a:off x="4201" y="2845"/>
              <a:ext cx="0" cy="394"/>
            </a:xfrm>
            <a:prstGeom prst="line">
              <a:avLst/>
            </a:prstGeom>
            <a:noFill/>
            <a:ln w="28575">
              <a:solidFill>
                <a:srgbClr val="FF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Text Box 24"/>
            <p:cNvSpPr txBox="1">
              <a:spLocks noChangeArrowheads="1"/>
            </p:cNvSpPr>
            <p:nvPr/>
          </p:nvSpPr>
          <p:spPr bwMode="auto">
            <a:xfrm>
              <a:off x="4366" y="2845"/>
              <a:ext cx="1034"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1" lang="zh-CN" altLang="en-US" sz="1400" b="1" dirty="0">
                  <a:latin typeface="微软雅黑" panose="020B0503020204020204" pitchFamily="34" charset="-122"/>
                  <a:ea typeface="微软雅黑" panose="020B0503020204020204" pitchFamily="34" charset="-122"/>
                </a:rPr>
                <a:t>系统地址空间</a:t>
              </a:r>
              <a:endParaRPr kumimoji="1" lang="zh-CN" altLang="en-US" sz="1400" b="1" dirty="0">
                <a:latin typeface="微软雅黑" panose="020B0503020204020204" pitchFamily="34" charset="-122"/>
                <a:ea typeface="微软雅黑" panose="020B0503020204020204" pitchFamily="34" charset="-122"/>
              </a:endParaRPr>
            </a:p>
            <a:p>
              <a:pPr eaLnBrk="1" hangingPunct="1">
                <a:lnSpc>
                  <a:spcPct val="90000"/>
                </a:lnSpc>
              </a:pPr>
              <a:r>
                <a:rPr kumimoji="1" lang="zh-CN" altLang="en-US" sz="1400" b="1" dirty="0">
                  <a:latin typeface="微软雅黑" panose="020B0503020204020204" pitchFamily="34" charset="-122"/>
                  <a:ea typeface="微软雅黑" panose="020B0503020204020204" pitchFamily="34" charset="-122"/>
                </a:rPr>
                <a:t>中的协议软件</a:t>
              </a:r>
              <a:endParaRPr kumimoji="1" lang="zh-CN" altLang="en-US" sz="1400" b="1" dirty="0">
                <a:latin typeface="微软雅黑" panose="020B0503020204020204" pitchFamily="34" charset="-122"/>
                <a:ea typeface="微软雅黑" panose="020B0503020204020204" pitchFamily="34" charset="-122"/>
              </a:endParaRPr>
            </a:p>
          </p:txBody>
        </p:sp>
      </p:grpSp>
      <p:sp>
        <p:nvSpPr>
          <p:cNvPr id="30" name="Text Box 25"/>
          <p:cNvSpPr txBox="1">
            <a:spLocks noChangeArrowheads="1"/>
          </p:cNvSpPr>
          <p:nvPr/>
        </p:nvSpPr>
        <p:spPr bwMode="auto">
          <a:xfrm>
            <a:off x="1938687" y="3281772"/>
            <a:ext cx="32330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a:latin typeface="微软雅黑" panose="020B0503020204020204" pitchFamily="34" charset="-122"/>
                <a:ea typeface="微软雅黑" panose="020B0503020204020204" pitchFamily="34" charset="-122"/>
              </a:rPr>
              <a:t>包括 </a:t>
            </a:r>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协议软件的操作系统内核</a:t>
            </a:r>
            <a:endParaRPr kumimoji="1"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nodeType="afterEffect">
                                  <p:stCondLst>
                                    <p:cond delay="0"/>
                                  </p:st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3000"/>
                            </p:stCondLst>
                            <p:childTnLst>
                              <p:par>
                                <p:cTn id="14" presetID="35" presetClass="emph" presetSubtype="0" repeatCount="3000" fill="hold" nodeType="afterEffect">
                                  <p:stCondLst>
                                    <p:cond delay="0"/>
                                  </p:stCondLst>
                                  <p:childTnLst>
                                    <p:anim calcmode="discrete" valueType="str">
                                      <p:cBhvr>
                                        <p:cTn id="15"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5000"/>
                            </p:stCondLst>
                            <p:childTnLst>
                              <p:par>
                                <p:cTn id="20" presetID="35" presetClass="emph" presetSubtype="0" repeatCount="3000" fill="hold" nodeType="afterEffect">
                                  <p:stCondLst>
                                    <p:cond delay="0"/>
                                  </p:stCondLst>
                                  <p:childTnLst>
                                    <p:anim calcmode="discrete" valueType="str">
                                      <p:cBhvr>
                                        <p:cTn id="21"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459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57491" y="1212744"/>
            <a:ext cx="2247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应用编程接口 </a:t>
            </a:r>
            <a:r>
              <a:rPr lang="en-US" altLang="zh-CN" sz="2000" b="1" dirty="0">
                <a:solidFill>
                  <a:schemeClr val="bg1"/>
                </a:solidFill>
                <a:latin typeface="微软雅黑" panose="020B0503020204020204" pitchFamily="34" charset="-122"/>
                <a:ea typeface="微软雅黑" panose="020B0503020204020204" pitchFamily="34" charset="-122"/>
              </a:rPr>
              <a:t>API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74666" y="1561325"/>
            <a:ext cx="827614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系统调用接口实际上就是应用进程的控制权和操作系统的控制权进行转换的一个接口</a:t>
            </a:r>
            <a:r>
              <a:rPr lang="zh-CN" altLang="en-US" sz="1900" b="1" dirty="0" smtClean="0">
                <a:latin typeface="微软雅黑" panose="020B0503020204020204" pitchFamily="34" charset="-122"/>
                <a:ea typeface="微软雅黑" panose="020B0503020204020204" pitchFamily="34" charset="-122"/>
              </a:rPr>
              <a:t>。</a:t>
            </a:r>
            <a:endParaRPr lang="en-US" altLang="zh-CN" sz="19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使用系统调用之前要编写一些程序，特别是需要设置系统调用中的许多参数，因此这种系统调用接口又称为</a:t>
            </a:r>
            <a:r>
              <a:rPr lang="zh-CN" altLang="en-US" sz="1900" b="1" dirty="0">
                <a:solidFill>
                  <a:srgbClr val="0000FF"/>
                </a:solidFill>
                <a:latin typeface="微软雅黑" panose="020B0503020204020204" pitchFamily="34" charset="-122"/>
                <a:ea typeface="微软雅黑" panose="020B0503020204020204" pitchFamily="34" charset="-122"/>
              </a:rPr>
              <a:t>应用编程</a:t>
            </a:r>
            <a:r>
              <a:rPr lang="zh-CN" altLang="en-US" sz="1900" b="1" dirty="0" smtClean="0">
                <a:solidFill>
                  <a:srgbClr val="0000FF"/>
                </a:solidFill>
                <a:latin typeface="微软雅黑" panose="020B0503020204020204" pitchFamily="34" charset="-122"/>
                <a:ea typeface="微软雅黑" panose="020B0503020204020204" pitchFamily="34" charset="-122"/>
              </a:rPr>
              <a:t>接口 </a:t>
            </a:r>
            <a:r>
              <a:rPr lang="en-US" altLang="zh-CN" sz="1900" b="1" dirty="0" smtClean="0">
                <a:solidFill>
                  <a:srgbClr val="0000FF"/>
                </a:solidFill>
                <a:latin typeface="微软雅黑" panose="020B0503020204020204" pitchFamily="34" charset="-122"/>
                <a:ea typeface="微软雅黑" panose="020B0503020204020204" pitchFamily="34" charset="-122"/>
              </a:rPr>
              <a:t>API </a:t>
            </a:r>
            <a:r>
              <a:rPr lang="en-US" altLang="zh-CN" sz="1900" b="1" dirty="0" smtClean="0">
                <a:latin typeface="微软雅黑" panose="020B0503020204020204" pitchFamily="34" charset="-122"/>
                <a:ea typeface="微软雅黑" panose="020B0503020204020204" pitchFamily="34" charset="-122"/>
              </a:rPr>
              <a:t>(</a:t>
            </a:r>
            <a:r>
              <a:rPr lang="en-US" altLang="zh-CN" sz="1900" b="1" dirty="0">
                <a:latin typeface="微软雅黑" panose="020B0503020204020204" pitchFamily="34" charset="-122"/>
                <a:ea typeface="微软雅黑" panose="020B0503020204020204" pitchFamily="34" charset="-122"/>
              </a:rPr>
              <a:t>Application Programming Interface) </a:t>
            </a:r>
            <a:r>
              <a:rPr lang="zh-CN" altLang="en-US" sz="1900" b="1" dirty="0" smtClean="0">
                <a:latin typeface="微软雅黑" panose="020B0503020204020204" pitchFamily="34" charset="-122"/>
                <a:ea typeface="微软雅黑" panose="020B0503020204020204" pitchFamily="34" charset="-122"/>
              </a:rPr>
              <a:t>。</a:t>
            </a:r>
            <a:endParaRPr lang="en-US" altLang="zh-CN" sz="19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34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2538" y="961131"/>
            <a:ext cx="28376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几种应用编程接口 </a:t>
            </a:r>
            <a:r>
              <a:rPr lang="en-US" altLang="zh-CN" sz="2000" b="1" dirty="0" smtClean="0">
                <a:solidFill>
                  <a:schemeClr val="bg1"/>
                </a:solidFill>
                <a:latin typeface="微软雅黑" panose="020B0503020204020204" pitchFamily="34" charset="-122"/>
                <a:ea typeface="微软雅黑" panose="020B0503020204020204" pitchFamily="34" charset="-122"/>
              </a:rPr>
              <a:t>API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35543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Berkeley UNIX </a:t>
            </a:r>
            <a:r>
              <a:rPr lang="zh-CN" altLang="en-US" sz="2000" b="1" dirty="0">
                <a:latin typeface="微软雅黑" panose="020B0503020204020204" pitchFamily="34" charset="-122"/>
                <a:ea typeface="微软雅黑" panose="020B0503020204020204" pitchFamily="34" charset="-122"/>
              </a:rPr>
              <a:t>操作系统定义了一种 </a:t>
            </a:r>
            <a:r>
              <a:rPr lang="en-US" altLang="zh-CN" sz="2000" b="1" dirty="0">
                <a:latin typeface="微软雅黑" panose="020B0503020204020204" pitchFamily="34" charset="-122"/>
                <a:ea typeface="微软雅黑" panose="020B0503020204020204" pitchFamily="34" charset="-122"/>
              </a:rPr>
              <a:t>API</a:t>
            </a:r>
            <a:r>
              <a:rPr lang="zh-CN" altLang="en-US" sz="2000" b="1" dirty="0">
                <a:latin typeface="微软雅黑" panose="020B0503020204020204" pitchFamily="34" charset="-122"/>
                <a:ea typeface="微软雅黑" panose="020B0503020204020204" pitchFamily="34" charset="-122"/>
              </a:rPr>
              <a:t>，它又称为套接字接口 </a:t>
            </a:r>
            <a:r>
              <a:rPr lang="en-US" altLang="zh-CN" sz="2000" b="1" dirty="0">
                <a:latin typeface="微软雅黑" panose="020B0503020204020204" pitchFamily="34" charset="-122"/>
                <a:ea typeface="微软雅黑" panose="020B0503020204020204" pitchFamily="34" charset="-122"/>
              </a:rPr>
              <a:t>(socket interface)</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微软公司在其操作系统中采用了套接字接口  </a:t>
            </a:r>
            <a:r>
              <a:rPr lang="en-US" altLang="zh-CN" sz="2000" b="1" dirty="0">
                <a:latin typeface="微软雅黑" panose="020B0503020204020204" pitchFamily="34" charset="-122"/>
                <a:ea typeface="微软雅黑" panose="020B0503020204020204" pitchFamily="34" charset="-122"/>
              </a:rPr>
              <a:t>API</a:t>
            </a:r>
            <a:r>
              <a:rPr lang="zh-CN" altLang="en-US" sz="2000" b="1" dirty="0">
                <a:latin typeface="微软雅黑" panose="020B0503020204020204" pitchFamily="34" charset="-122"/>
                <a:ea typeface="微软雅黑" panose="020B0503020204020204" pitchFamily="34" charset="-122"/>
              </a:rPr>
              <a:t>，形成了一个稍有不同的 </a:t>
            </a:r>
            <a:r>
              <a:rPr lang="en-US" altLang="zh-CN" sz="2000" b="1" dirty="0">
                <a:latin typeface="微软雅黑" panose="020B0503020204020204" pitchFamily="34" charset="-122"/>
                <a:ea typeface="微软雅黑" panose="020B0503020204020204" pitchFamily="34" charset="-122"/>
              </a:rPr>
              <a:t>API</a:t>
            </a:r>
            <a:r>
              <a:rPr lang="zh-CN" altLang="en-US" sz="2000" b="1" dirty="0">
                <a:latin typeface="微软雅黑" panose="020B0503020204020204" pitchFamily="34" charset="-122"/>
                <a:ea typeface="微软雅黑" panose="020B0503020204020204" pitchFamily="34" charset="-122"/>
              </a:rPr>
              <a:t>，并称之为  </a:t>
            </a:r>
            <a:r>
              <a:rPr lang="en-US" altLang="zh-CN" sz="2000" b="1" dirty="0">
                <a:latin typeface="微软雅黑" panose="020B0503020204020204" pitchFamily="34" charset="-122"/>
                <a:ea typeface="微软雅黑" panose="020B0503020204020204" pitchFamily="34" charset="-122"/>
              </a:rPr>
              <a:t>Windows Socket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AT&amp;T </a:t>
            </a:r>
            <a:r>
              <a:rPr lang="zh-CN" altLang="en-US" sz="2000" b="1" dirty="0">
                <a:latin typeface="微软雅黑" panose="020B0503020204020204" pitchFamily="34" charset="-122"/>
                <a:ea typeface="微软雅黑" panose="020B0503020204020204" pitchFamily="34" charset="-122"/>
              </a:rPr>
              <a:t>为其 </a:t>
            </a:r>
            <a:r>
              <a:rPr lang="en-US" altLang="zh-CN" sz="2000" b="1" dirty="0">
                <a:latin typeface="微软雅黑" panose="020B0503020204020204" pitchFamily="34" charset="-122"/>
                <a:ea typeface="微软雅黑" panose="020B0503020204020204" pitchFamily="34" charset="-122"/>
              </a:rPr>
              <a:t>UNIX </a:t>
            </a:r>
            <a:r>
              <a:rPr lang="zh-CN" altLang="en-US" sz="2000" b="1" dirty="0">
                <a:latin typeface="微软雅黑" panose="020B0503020204020204" pitchFamily="34" charset="-122"/>
                <a:ea typeface="微软雅黑" panose="020B0503020204020204" pitchFamily="34" charset="-122"/>
              </a:rPr>
              <a:t>系统 </a:t>
            </a:r>
            <a:r>
              <a:rPr lang="en-US" altLang="zh-CN" sz="2000" b="1" dirty="0">
                <a:latin typeface="微软雅黑" panose="020B0503020204020204" pitchFamily="34" charset="-122"/>
                <a:ea typeface="微软雅黑" panose="020B0503020204020204" pitchFamily="34" charset="-122"/>
              </a:rPr>
              <a:t>V </a:t>
            </a:r>
            <a:r>
              <a:rPr lang="zh-CN" altLang="en-US" sz="2000" b="1" dirty="0">
                <a:latin typeface="微软雅黑" panose="020B0503020204020204" pitchFamily="34" charset="-122"/>
                <a:ea typeface="微软雅黑" panose="020B0503020204020204" pitchFamily="34" charset="-122"/>
              </a:rPr>
              <a:t>定义了一种 </a:t>
            </a:r>
            <a:r>
              <a:rPr lang="en-US" altLang="zh-CN" sz="2000" b="1" dirty="0">
                <a:latin typeface="微软雅黑" panose="020B0503020204020204" pitchFamily="34" charset="-122"/>
                <a:ea typeface="微软雅黑" panose="020B0503020204020204" pitchFamily="34" charset="-122"/>
              </a:rPr>
              <a:t>API</a:t>
            </a:r>
            <a:r>
              <a:rPr lang="zh-CN" altLang="en-US" sz="2000" b="1" dirty="0">
                <a:latin typeface="微软雅黑" panose="020B0503020204020204" pitchFamily="34" charset="-122"/>
                <a:ea typeface="微软雅黑" panose="020B0503020204020204" pitchFamily="34" charset="-122"/>
              </a:rPr>
              <a:t>，简写为 </a:t>
            </a:r>
            <a:r>
              <a:rPr lang="en-US" altLang="zh-CN" sz="2000" b="1" dirty="0">
                <a:latin typeface="微软雅黑" panose="020B0503020204020204" pitchFamily="34" charset="-122"/>
                <a:ea typeface="微软雅黑" panose="020B0503020204020204" pitchFamily="34" charset="-122"/>
              </a:rPr>
              <a:t>TLI (Transport Layer Interface)</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655183" y="600654"/>
            <a:ext cx="3852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应用进程通过套接字接入到</a:t>
            </a:r>
            <a:r>
              <a:rPr lang="zh-CN" altLang="en-US" sz="2000" b="1" dirty="0" smtClean="0">
                <a:solidFill>
                  <a:schemeClr val="bg1"/>
                </a:solidFill>
                <a:latin typeface="微软雅黑" panose="020B0503020204020204" pitchFamily="34" charset="-122"/>
                <a:ea typeface="微软雅黑" panose="020B0503020204020204" pitchFamily="34" charset="-122"/>
              </a:rPr>
              <a:t>网络</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AutoShape 71"/>
          <p:cNvSpPr>
            <a:spLocks noChangeArrowheads="1"/>
          </p:cNvSpPr>
          <p:nvPr/>
        </p:nvSpPr>
        <p:spPr bwMode="auto">
          <a:xfrm>
            <a:off x="1977318" y="1712523"/>
            <a:ext cx="372733" cy="972704"/>
          </a:xfrm>
          <a:prstGeom prst="upArrow">
            <a:avLst>
              <a:gd name="adj1" fmla="val 50000"/>
              <a:gd name="adj2" fmla="val 70678"/>
            </a:avLst>
          </a:prstGeom>
          <a:solidFill>
            <a:srgbClr val="00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graphicFrame>
        <p:nvGraphicFramePr>
          <p:cNvPr id="6" name="Object 72"/>
          <p:cNvGraphicFramePr>
            <a:graphicFrameLocks noChangeAspect="1"/>
          </p:cNvGraphicFramePr>
          <p:nvPr/>
        </p:nvGraphicFramePr>
        <p:xfrm>
          <a:off x="4158128" y="2390150"/>
          <a:ext cx="2448672" cy="1651498"/>
        </p:xfrm>
        <a:graphic>
          <a:graphicData uri="http://schemas.openxmlformats.org/presentationml/2006/ole">
            <mc:AlternateContent xmlns:mc="http://schemas.openxmlformats.org/markup-compatibility/2006">
              <mc:Choice xmlns:v="urn:schemas-microsoft-com:vml" Requires="v">
                <p:oleObj spid="_x0000_s27649" name="VISIO" r:id="rId1" imgW="3514725" imgH="2009775" progId="">
                  <p:embed/>
                </p:oleObj>
              </mc:Choice>
              <mc:Fallback>
                <p:oleObj name="VISIO" r:id="rId1" imgW="3514725" imgH="2009775" progId="">
                  <p:embed/>
                  <p:pic>
                    <p:nvPicPr>
                      <p:cNvPr id="0" name="图片 27648"/>
                      <p:cNvPicPr>
                        <a:picLocks noChangeAspect="1"/>
                      </p:cNvPicPr>
                      <p:nvPr/>
                    </p:nvPicPr>
                    <p:blipFill>
                      <a:blip r:embed="rId2"/>
                      <a:stretch>
                        <a:fillRect/>
                      </a:stretch>
                    </p:blipFill>
                    <p:spPr>
                      <a:xfrm>
                        <a:off x="4158128" y="2390150"/>
                        <a:ext cx="2448672" cy="1651498"/>
                      </a:xfrm>
                      <a:prstGeom prst="rect">
                        <a:avLst/>
                      </a:prstGeom>
                      <a:noFill/>
                      <a:ln w="9525">
                        <a:noFill/>
                      </a:ln>
                    </p:spPr>
                  </p:pic>
                </p:oleObj>
              </mc:Fallback>
            </mc:AlternateContent>
          </a:graphicData>
        </a:graphic>
      </p:graphicFrame>
      <p:sp>
        <p:nvSpPr>
          <p:cNvPr id="7" name="Rectangle 73"/>
          <p:cNvSpPr>
            <a:spLocks noChangeArrowheads="1"/>
          </p:cNvSpPr>
          <p:nvPr/>
        </p:nvSpPr>
        <p:spPr bwMode="auto">
          <a:xfrm>
            <a:off x="2673509" y="2198876"/>
            <a:ext cx="1394909" cy="534171"/>
          </a:xfrm>
          <a:prstGeom prst="rect">
            <a:avLst/>
          </a:prstGeom>
          <a:solidFill>
            <a:srgbClr val="00FFCC"/>
          </a:solidFill>
          <a:ln w="12700">
            <a:solidFill>
              <a:schemeClr val="tx1"/>
            </a:solidFill>
            <a:miter lim="800000"/>
          </a:ln>
          <a:effectLst/>
        </p:spPr>
        <p:txBody>
          <a:bodyPr wrap="none" anchor="ctr"/>
          <a:lstStyle/>
          <a:p>
            <a:pPr algn="ctr" eaLnBrk="1" hangingPunct="1"/>
            <a:r>
              <a:rPr kumimoji="1" lang="zh-CN" altLang="en-US" sz="1400" b="1" dirty="0">
                <a:latin typeface="微软雅黑" panose="020B0503020204020204" pitchFamily="34" charset="-122"/>
                <a:ea typeface="微软雅黑" panose="020B0503020204020204" pitchFamily="34" charset="-122"/>
              </a:rPr>
              <a:t>应用进程</a:t>
            </a:r>
            <a:endParaRPr kumimoji="1" lang="zh-CN" altLang="en-US" sz="1400" b="1" dirty="0">
              <a:latin typeface="微软雅黑" panose="020B0503020204020204" pitchFamily="34" charset="-122"/>
              <a:ea typeface="微软雅黑" panose="020B0503020204020204" pitchFamily="34" charset="-122"/>
            </a:endParaRPr>
          </a:p>
        </p:txBody>
      </p:sp>
      <p:sp>
        <p:nvSpPr>
          <p:cNvPr id="8" name="Rectangle 74"/>
          <p:cNvSpPr>
            <a:spLocks noChangeArrowheads="1"/>
          </p:cNvSpPr>
          <p:nvPr/>
        </p:nvSpPr>
        <p:spPr bwMode="auto">
          <a:xfrm>
            <a:off x="2673509" y="3075942"/>
            <a:ext cx="1394909" cy="825749"/>
          </a:xfrm>
          <a:prstGeom prst="rect">
            <a:avLst/>
          </a:prstGeom>
          <a:solidFill>
            <a:srgbClr val="0000FF"/>
          </a:solidFill>
          <a:ln w="12700">
            <a:solidFill>
              <a:schemeClr val="tx1"/>
            </a:solidFill>
            <a:miter lim="800000"/>
          </a:ln>
          <a:effectLst/>
        </p:spPr>
        <p:txBody>
          <a:bodyPr wrap="none" anchor="ctr"/>
          <a:lstStyle/>
          <a:p>
            <a:pPr algn="ctr" eaLnBrk="1" hangingPunct="1">
              <a:spcAft>
                <a:spcPct val="30000"/>
              </a:spcAft>
            </a:pPr>
            <a:endParaRPr kumimoji="1" lang="en-US" altLang="zh-CN" sz="1400" b="1">
              <a:solidFill>
                <a:schemeClr val="bg1"/>
              </a:solidFill>
              <a:latin typeface="微软雅黑" panose="020B0503020204020204" pitchFamily="34" charset="-122"/>
              <a:ea typeface="微软雅黑" panose="020B0503020204020204" pitchFamily="34" charset="-122"/>
            </a:endParaRPr>
          </a:p>
          <a:p>
            <a:pPr algn="ctr" eaLnBrk="1" hangingPunct="1">
              <a:spcAft>
                <a:spcPct val="30000"/>
              </a:spcAft>
            </a:pPr>
            <a:r>
              <a:rPr kumimoji="1" lang="en-US" altLang="zh-CN" sz="1400" b="1">
                <a:solidFill>
                  <a:schemeClr val="bg1"/>
                </a:solidFill>
                <a:latin typeface="微软雅黑" panose="020B0503020204020204" pitchFamily="34" charset="-122"/>
                <a:ea typeface="微软雅黑" panose="020B0503020204020204" pitchFamily="34" charset="-122"/>
              </a:rPr>
              <a:t>TCP</a:t>
            </a:r>
            <a:endParaRPr kumimoji="1" lang="en-US" altLang="zh-CN" sz="1400" b="1">
              <a:solidFill>
                <a:schemeClr val="bg1"/>
              </a:solidFill>
              <a:latin typeface="微软雅黑" panose="020B0503020204020204" pitchFamily="34" charset="-122"/>
              <a:ea typeface="微软雅黑" panose="020B0503020204020204" pitchFamily="34" charset="-122"/>
            </a:endParaRPr>
          </a:p>
          <a:p>
            <a:pPr algn="ctr" eaLnBrk="1" hangingPunct="1"/>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Line 75"/>
          <p:cNvSpPr>
            <a:spLocks noChangeShapeType="1"/>
          </p:cNvSpPr>
          <p:nvPr/>
        </p:nvSpPr>
        <p:spPr bwMode="auto">
          <a:xfrm>
            <a:off x="4068418" y="3414173"/>
            <a:ext cx="2634408" cy="5831"/>
          </a:xfrm>
          <a:prstGeom prst="line">
            <a:avLst/>
          </a:prstGeom>
          <a:noFill/>
          <a:ln w="5715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Text Box 103"/>
          <p:cNvSpPr txBox="1">
            <a:spLocks noChangeArrowheads="1"/>
          </p:cNvSpPr>
          <p:nvPr/>
        </p:nvSpPr>
        <p:spPr bwMode="auto">
          <a:xfrm>
            <a:off x="913053" y="1910796"/>
            <a:ext cx="1082348"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a:latin typeface="微软雅黑" panose="020B0503020204020204" pitchFamily="34" charset="-122"/>
                <a:ea typeface="微软雅黑" panose="020B0503020204020204" pitchFamily="34" charset="-122"/>
              </a:rPr>
              <a:t>由应用程序</a:t>
            </a:r>
            <a:endParaRPr kumimoji="1" lang="zh-CN" altLang="en-US" sz="1400" b="1">
              <a:latin typeface="微软雅黑" panose="020B0503020204020204" pitchFamily="34" charset="-122"/>
              <a:ea typeface="微软雅黑" panose="020B0503020204020204" pitchFamily="34" charset="-122"/>
            </a:endParaRPr>
          </a:p>
          <a:p>
            <a:pPr algn="ctr" eaLnBrk="1" hangingPunct="1"/>
            <a:r>
              <a:rPr kumimoji="1" lang="zh-CN" altLang="en-US" sz="1400" b="1">
                <a:latin typeface="微软雅黑" panose="020B0503020204020204" pitchFamily="34" charset="-122"/>
                <a:ea typeface="微软雅黑" panose="020B0503020204020204" pitchFamily="34" charset="-122"/>
              </a:rPr>
              <a:t>控制</a:t>
            </a:r>
            <a:endParaRPr kumimoji="1" lang="zh-CN" altLang="en-US" sz="1400" b="1">
              <a:latin typeface="微软雅黑" panose="020B0503020204020204" pitchFamily="34" charset="-122"/>
              <a:ea typeface="微软雅黑" panose="020B0503020204020204" pitchFamily="34" charset="-122"/>
            </a:endParaRPr>
          </a:p>
        </p:txBody>
      </p:sp>
      <p:sp>
        <p:nvSpPr>
          <p:cNvPr id="38" name="Text Box 104"/>
          <p:cNvSpPr txBox="1">
            <a:spLocks noChangeArrowheads="1"/>
          </p:cNvSpPr>
          <p:nvPr/>
        </p:nvSpPr>
        <p:spPr bwMode="auto">
          <a:xfrm>
            <a:off x="5023984" y="298114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互联网</a:t>
            </a:r>
            <a:endParaRPr kumimoji="1" lang="zh-CN" altLang="en-US" sz="1400" b="1" dirty="0">
              <a:latin typeface="微软雅黑" panose="020B0503020204020204" pitchFamily="34" charset="-122"/>
              <a:ea typeface="微软雅黑" panose="020B0503020204020204" pitchFamily="34" charset="-122"/>
            </a:endParaRPr>
          </a:p>
        </p:txBody>
      </p:sp>
      <p:sp>
        <p:nvSpPr>
          <p:cNvPr id="39" name="Text Box 105"/>
          <p:cNvSpPr txBox="1">
            <a:spLocks noChangeArrowheads="1"/>
          </p:cNvSpPr>
          <p:nvPr/>
        </p:nvSpPr>
        <p:spPr bwMode="auto">
          <a:xfrm>
            <a:off x="913053" y="312609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400" b="1">
                <a:latin typeface="微软雅黑" panose="020B0503020204020204" pitchFamily="34" charset="-122"/>
                <a:ea typeface="微软雅黑" panose="020B0503020204020204" pitchFamily="34" charset="-122"/>
              </a:rPr>
              <a:t>由操作系统</a:t>
            </a:r>
            <a:endParaRPr kumimoji="1" lang="zh-CN" altLang="en-US" sz="1400" b="1">
              <a:latin typeface="微软雅黑" panose="020B0503020204020204" pitchFamily="34" charset="-122"/>
              <a:ea typeface="微软雅黑" panose="020B0503020204020204" pitchFamily="34" charset="-122"/>
            </a:endParaRPr>
          </a:p>
          <a:p>
            <a:pPr algn="ctr" eaLnBrk="1" hangingPunct="1"/>
            <a:r>
              <a:rPr kumimoji="1" lang="zh-CN" altLang="en-US" sz="1400" b="1">
                <a:latin typeface="微软雅黑" panose="020B0503020204020204" pitchFamily="34" charset="-122"/>
                <a:ea typeface="微软雅黑" panose="020B0503020204020204" pitchFamily="34" charset="-122"/>
              </a:rPr>
              <a:t>控制</a:t>
            </a:r>
            <a:endParaRPr kumimoji="1" lang="zh-CN" altLang="en-US" sz="1400" b="1">
              <a:latin typeface="微软雅黑" panose="020B0503020204020204" pitchFamily="34" charset="-122"/>
              <a:ea typeface="微软雅黑" panose="020B0503020204020204" pitchFamily="34" charset="-122"/>
            </a:endParaRPr>
          </a:p>
        </p:txBody>
      </p:sp>
      <p:sp>
        <p:nvSpPr>
          <p:cNvPr id="40" name="Text Box 106"/>
          <p:cNvSpPr txBox="1">
            <a:spLocks noChangeArrowheads="1"/>
          </p:cNvSpPr>
          <p:nvPr/>
        </p:nvSpPr>
        <p:spPr bwMode="auto">
          <a:xfrm>
            <a:off x="3119460" y="1529412"/>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客户</a:t>
            </a:r>
            <a:endParaRPr kumimoji="1" lang="zh-CN" altLang="en-US" sz="1400" b="1" dirty="0">
              <a:latin typeface="微软雅黑" panose="020B0503020204020204" pitchFamily="34" charset="-122"/>
              <a:ea typeface="微软雅黑" panose="020B0503020204020204" pitchFamily="34" charset="-122"/>
            </a:endParaRPr>
          </a:p>
        </p:txBody>
      </p:sp>
      <p:sp>
        <p:nvSpPr>
          <p:cNvPr id="41" name="Text Box 107"/>
          <p:cNvSpPr txBox="1">
            <a:spLocks noChangeArrowheads="1"/>
          </p:cNvSpPr>
          <p:nvPr/>
        </p:nvSpPr>
        <p:spPr bwMode="auto">
          <a:xfrm>
            <a:off x="7025253" y="122163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latin typeface="微软雅黑" panose="020B0503020204020204" pitchFamily="34" charset="-122"/>
                <a:ea typeface="微软雅黑" panose="020B0503020204020204" pitchFamily="34" charset="-122"/>
              </a:rPr>
              <a:t>服务器</a:t>
            </a:r>
            <a:endParaRPr kumimoji="1" lang="zh-CN" altLang="en-US" sz="1400" b="1" dirty="0">
              <a:latin typeface="微软雅黑" panose="020B0503020204020204" pitchFamily="34" charset="-122"/>
              <a:ea typeface="微软雅黑" panose="020B0503020204020204" pitchFamily="34" charset="-122"/>
            </a:endParaRPr>
          </a:p>
        </p:txBody>
      </p:sp>
      <p:sp>
        <p:nvSpPr>
          <p:cNvPr id="42" name="Rectangle 108"/>
          <p:cNvSpPr>
            <a:spLocks noChangeArrowheads="1"/>
          </p:cNvSpPr>
          <p:nvPr/>
        </p:nvSpPr>
        <p:spPr bwMode="auto">
          <a:xfrm>
            <a:off x="2996966" y="2693391"/>
            <a:ext cx="747995" cy="429203"/>
          </a:xfrm>
          <a:prstGeom prst="rect">
            <a:avLst/>
          </a:prstGeom>
          <a:solidFill>
            <a:srgbClr val="CC00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a:solidFill>
                  <a:schemeClr val="bg1"/>
                </a:solidFill>
                <a:latin typeface="微软雅黑" panose="020B0503020204020204" pitchFamily="34" charset="-122"/>
                <a:ea typeface="微软雅黑" panose="020B0503020204020204" pitchFamily="34" charset="-122"/>
              </a:rPr>
              <a:t>套接字</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3" name="Rectangle 109"/>
          <p:cNvSpPr>
            <a:spLocks noChangeArrowheads="1"/>
          </p:cNvSpPr>
          <p:nvPr/>
        </p:nvSpPr>
        <p:spPr bwMode="auto">
          <a:xfrm>
            <a:off x="6692718" y="3091103"/>
            <a:ext cx="1396172" cy="825749"/>
          </a:xfrm>
          <a:prstGeom prst="rect">
            <a:avLst/>
          </a:prstGeom>
          <a:solidFill>
            <a:srgbClr val="0000FF"/>
          </a:solidFill>
          <a:ln w="12700" algn="ctr">
            <a:solidFill>
              <a:schemeClr val="tx1"/>
            </a:solidFill>
            <a:miter lim="800000"/>
          </a:ln>
          <a:effectLst/>
        </p:spPr>
        <p:txBody>
          <a:bodyPr wrap="none" anchor="ctr"/>
          <a:lstStyle/>
          <a:p>
            <a:pPr algn="ctr" eaLnBrk="1" hangingPunct="1">
              <a:spcAft>
                <a:spcPct val="30000"/>
              </a:spcAft>
            </a:pPr>
            <a:endParaRPr kumimoji="1" lang="en-US" altLang="zh-CN" sz="1400" b="1">
              <a:solidFill>
                <a:schemeClr val="bg1"/>
              </a:solidFill>
              <a:latin typeface="微软雅黑" panose="020B0503020204020204" pitchFamily="34" charset="-122"/>
              <a:ea typeface="微软雅黑" panose="020B0503020204020204" pitchFamily="34" charset="-122"/>
            </a:endParaRPr>
          </a:p>
          <a:p>
            <a:pPr algn="ctr" eaLnBrk="1" hangingPunct="1">
              <a:spcAft>
                <a:spcPct val="30000"/>
              </a:spcAft>
            </a:pPr>
            <a:r>
              <a:rPr kumimoji="1" lang="en-US" altLang="zh-CN" sz="1400" b="1">
                <a:solidFill>
                  <a:schemeClr val="bg1"/>
                </a:solidFill>
                <a:latin typeface="微软雅黑" panose="020B0503020204020204" pitchFamily="34" charset="-122"/>
                <a:ea typeface="微软雅黑" panose="020B0503020204020204" pitchFamily="34" charset="-122"/>
              </a:rPr>
              <a:t>TCP</a:t>
            </a:r>
            <a:endParaRPr kumimoji="1" lang="en-US" altLang="zh-CN" sz="1400" b="1">
              <a:solidFill>
                <a:schemeClr val="bg1"/>
              </a:solidFill>
              <a:latin typeface="微软雅黑" panose="020B0503020204020204" pitchFamily="34" charset="-122"/>
              <a:ea typeface="微软雅黑" panose="020B0503020204020204" pitchFamily="34" charset="-122"/>
            </a:endParaRPr>
          </a:p>
          <a:p>
            <a:pPr algn="ctr" eaLnBrk="1" hangingPunct="1">
              <a:spcAft>
                <a:spcPct val="30000"/>
              </a:spcAft>
            </a:pP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44" name="Rectangle 110"/>
          <p:cNvSpPr>
            <a:spLocks noChangeArrowheads="1"/>
          </p:cNvSpPr>
          <p:nvPr/>
        </p:nvSpPr>
        <p:spPr bwMode="auto">
          <a:xfrm>
            <a:off x="6692718" y="2198876"/>
            <a:ext cx="1396172" cy="534171"/>
          </a:xfrm>
          <a:prstGeom prst="rect">
            <a:avLst/>
          </a:prstGeom>
          <a:solidFill>
            <a:srgbClr val="00FFCC"/>
          </a:solidFill>
          <a:ln w="12700" algn="ctr">
            <a:solidFill>
              <a:schemeClr val="tx1"/>
            </a:solidFill>
            <a:miter lim="800000"/>
          </a:ln>
          <a:effectLst/>
        </p:spPr>
        <p:txBody>
          <a:bodyPr wrap="none" anchor="ctr"/>
          <a:lstStyle/>
          <a:p>
            <a:pPr algn="ctr" eaLnBrk="1" hangingPunct="1"/>
            <a:r>
              <a:rPr kumimoji="1" lang="zh-CN" altLang="en-US" sz="1400" b="1">
                <a:latin typeface="微软雅黑" panose="020B0503020204020204" pitchFamily="34" charset="-122"/>
                <a:ea typeface="微软雅黑" panose="020B0503020204020204" pitchFamily="34" charset="-122"/>
              </a:rPr>
              <a:t>应用进程</a:t>
            </a:r>
            <a:endParaRPr kumimoji="1" lang="zh-CN" altLang="en-US" sz="1400" b="1">
              <a:latin typeface="微软雅黑" panose="020B0503020204020204" pitchFamily="34" charset="-122"/>
              <a:ea typeface="微软雅黑" panose="020B0503020204020204" pitchFamily="34" charset="-122"/>
            </a:endParaRPr>
          </a:p>
        </p:txBody>
      </p:sp>
      <p:sp>
        <p:nvSpPr>
          <p:cNvPr id="45" name="Rectangle 111"/>
          <p:cNvSpPr>
            <a:spLocks noChangeArrowheads="1"/>
          </p:cNvSpPr>
          <p:nvPr/>
        </p:nvSpPr>
        <p:spPr bwMode="auto">
          <a:xfrm>
            <a:off x="7017438" y="2693391"/>
            <a:ext cx="746731" cy="429203"/>
          </a:xfrm>
          <a:prstGeom prst="rect">
            <a:avLst/>
          </a:prstGeom>
          <a:solidFill>
            <a:srgbClr val="CC00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a:solidFill>
                  <a:schemeClr val="bg1"/>
                </a:solidFill>
                <a:latin typeface="微软雅黑" panose="020B0503020204020204" pitchFamily="34" charset="-122"/>
                <a:ea typeface="微软雅黑" panose="020B0503020204020204" pitchFamily="34" charset="-122"/>
              </a:rPr>
              <a:t>套接字</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3" name="Line 139"/>
          <p:cNvSpPr>
            <a:spLocks noChangeShapeType="1"/>
          </p:cNvSpPr>
          <p:nvPr/>
        </p:nvSpPr>
        <p:spPr bwMode="auto">
          <a:xfrm>
            <a:off x="933664" y="3091103"/>
            <a:ext cx="1790386"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4" name="AutoShape 140"/>
          <p:cNvSpPr>
            <a:spLocks noChangeArrowheads="1"/>
          </p:cNvSpPr>
          <p:nvPr/>
        </p:nvSpPr>
        <p:spPr bwMode="auto">
          <a:xfrm flipV="1">
            <a:off x="1978582" y="3092270"/>
            <a:ext cx="373997" cy="889896"/>
          </a:xfrm>
          <a:prstGeom prst="upArrow">
            <a:avLst>
              <a:gd name="adj1" fmla="val 50000"/>
              <a:gd name="adj2" fmla="val 64443"/>
            </a:avLst>
          </a:prstGeom>
          <a:solidFill>
            <a:srgbClr val="00CCFF"/>
          </a:solidFill>
          <a:ln w="12700" algn="ctr">
            <a:solidFill>
              <a:schemeClr val="tx1"/>
            </a:solidFill>
            <a:miter lim="800000"/>
          </a:ln>
          <a:effec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75" name="Line 141"/>
          <p:cNvSpPr>
            <a:spLocks noChangeShapeType="1"/>
          </p:cNvSpPr>
          <p:nvPr/>
        </p:nvSpPr>
        <p:spPr bwMode="auto">
          <a:xfrm>
            <a:off x="933664" y="2685227"/>
            <a:ext cx="1715839"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pic>
        <p:nvPicPr>
          <p:cNvPr id="77"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8017" y="17806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78" name="图片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937" y="1498470"/>
            <a:ext cx="619871" cy="867819"/>
          </a:xfrm>
          <a:prstGeom prst="rect">
            <a:avLst/>
          </a:prstGeom>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989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719581" y="74668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套接字的</a:t>
            </a:r>
            <a:r>
              <a:rPr lang="zh-CN" altLang="en-US" sz="2000" b="1" dirty="0" smtClean="0">
                <a:solidFill>
                  <a:schemeClr val="bg1"/>
                </a:solidFill>
                <a:latin typeface="微软雅黑" panose="020B0503020204020204" pitchFamily="34" charset="-122"/>
                <a:ea typeface="微软雅黑" panose="020B0503020204020204" pitchFamily="34" charset="-122"/>
              </a:rPr>
              <a:t>作用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104407"/>
            <a:ext cx="820299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当应用进程需要使用网络进行通信时就发出系统调用，请求操作系统为其创建“</a:t>
            </a:r>
            <a:r>
              <a:rPr lang="zh-CN" altLang="en-US" sz="2000" b="1" dirty="0">
                <a:solidFill>
                  <a:srgbClr val="CC00CC"/>
                </a:solidFill>
                <a:latin typeface="微软雅黑" panose="020B0503020204020204" pitchFamily="34" charset="-122"/>
                <a:ea typeface="微软雅黑" panose="020B0503020204020204" pitchFamily="34" charset="-122"/>
              </a:rPr>
              <a:t>套接字</a:t>
            </a:r>
            <a:r>
              <a:rPr lang="zh-CN" altLang="en-US" sz="2000" b="1" dirty="0">
                <a:latin typeface="微软雅黑" panose="020B0503020204020204" pitchFamily="34" charset="-122"/>
                <a:ea typeface="微软雅黑" panose="020B0503020204020204" pitchFamily="34" charset="-122"/>
              </a:rPr>
              <a:t>”，以便把网络通信所需要的系统资源分配给该应用进程。</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操作系统为这些资源的总和用一个叫做</a:t>
            </a:r>
            <a:r>
              <a:rPr lang="zh-CN" altLang="en-US" sz="2000" b="1" dirty="0">
                <a:solidFill>
                  <a:srgbClr val="0000FF"/>
                </a:solidFill>
                <a:latin typeface="微软雅黑" panose="020B0503020204020204" pitchFamily="34" charset="-122"/>
                <a:ea typeface="微软雅黑" panose="020B0503020204020204" pitchFamily="34" charset="-122"/>
              </a:rPr>
              <a:t>套接字描述符</a:t>
            </a:r>
            <a:r>
              <a:rPr lang="zh-CN" altLang="en-US" sz="2000" b="1" dirty="0">
                <a:latin typeface="微软雅黑" panose="020B0503020204020204" pitchFamily="34" charset="-122"/>
                <a:ea typeface="微软雅黑" panose="020B0503020204020204" pitchFamily="34" charset="-122"/>
              </a:rPr>
              <a:t>的号码来</a:t>
            </a:r>
            <a:r>
              <a:rPr lang="zh-CN" altLang="en-US" sz="2000" b="1" dirty="0" smtClean="0">
                <a:latin typeface="微软雅黑" panose="020B0503020204020204" pitchFamily="34" charset="-122"/>
                <a:ea typeface="微软雅黑" panose="020B0503020204020204" pitchFamily="34" charset="-122"/>
              </a:rPr>
              <a:t>表示。</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应用</a:t>
            </a:r>
            <a:r>
              <a:rPr lang="zh-CN" altLang="en-US" sz="2000" b="1" dirty="0">
                <a:latin typeface="微软雅黑" panose="020B0503020204020204" pitchFamily="34" charset="-122"/>
                <a:ea typeface="微软雅黑" panose="020B0503020204020204" pitchFamily="34" charset="-122"/>
              </a:rPr>
              <a:t>进程所进行的网络操作都必须使用这个套接字描述符。</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通信完毕后，应用进程通过一个关闭套接字的系统调用通知操作系统回收与该套接字描述符相关的所有资源。</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060358" y="600654"/>
            <a:ext cx="3041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调用 </a:t>
            </a:r>
            <a:r>
              <a:rPr lang="en-US" altLang="zh-CN" sz="2000" b="1" dirty="0">
                <a:solidFill>
                  <a:schemeClr val="bg1"/>
                </a:solidFill>
                <a:latin typeface="微软雅黑" panose="020B0503020204020204" pitchFamily="34" charset="-122"/>
                <a:ea typeface="微软雅黑" panose="020B0503020204020204" pitchFamily="34" charset="-122"/>
              </a:rPr>
              <a:t>socket </a:t>
            </a:r>
            <a:r>
              <a:rPr lang="zh-CN" altLang="en-US" sz="2000" b="1" dirty="0">
                <a:solidFill>
                  <a:schemeClr val="bg1"/>
                </a:solidFill>
                <a:latin typeface="微软雅黑" panose="020B0503020204020204" pitchFamily="34" charset="-122"/>
                <a:ea typeface="微软雅黑" panose="020B0503020204020204" pitchFamily="34" charset="-122"/>
              </a:rPr>
              <a:t>创建套接</a:t>
            </a:r>
            <a:r>
              <a:rPr lang="zh-CN" altLang="en-US" sz="2000" b="1" dirty="0" smtClean="0">
                <a:solidFill>
                  <a:schemeClr val="bg1"/>
                </a:solidFill>
                <a:latin typeface="微软雅黑" panose="020B0503020204020204" pitchFamily="34" charset="-122"/>
                <a:ea typeface="微软雅黑" panose="020B0503020204020204" pitchFamily="34" charset="-122"/>
              </a:rPr>
              <a:t>字</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1835081" y="1855174"/>
            <a:ext cx="1979702" cy="2055845"/>
          </a:xfrm>
          <a:prstGeom prst="rect">
            <a:avLst/>
          </a:prstGeom>
          <a:solidFill>
            <a:srgbClr val="99FFCC"/>
          </a:solidFill>
          <a:ln w="19050">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1792263" y="1403732"/>
            <a:ext cx="2031325"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dirty="0">
                <a:solidFill>
                  <a:srgbClr val="0000FF"/>
                </a:solidFill>
                <a:latin typeface="微软雅黑" panose="020B0503020204020204" pitchFamily="34" charset="-122"/>
                <a:ea typeface="微软雅黑" panose="020B0503020204020204" pitchFamily="34" charset="-122"/>
              </a:rPr>
              <a:t>套接字描述符表</a:t>
            </a:r>
            <a:endParaRPr lang="zh-CN" altLang="en-US" sz="1200" b="1" dirty="0">
              <a:solidFill>
                <a:srgbClr val="0000FF"/>
              </a:solidFill>
              <a:latin typeface="微软雅黑" panose="020B0503020204020204" pitchFamily="34" charset="-122"/>
              <a:ea typeface="微软雅黑" panose="020B0503020204020204" pitchFamily="34" charset="-122"/>
            </a:endParaRPr>
          </a:p>
          <a:p>
            <a:pPr algn="ctr" eaLnBrk="1" hangingPunct="1"/>
            <a:r>
              <a:rPr lang="zh-CN" altLang="en-US" sz="1200" b="1" dirty="0">
                <a:solidFill>
                  <a:srgbClr val="0000FF"/>
                </a:solidFill>
                <a:latin typeface="微软雅黑" panose="020B0503020204020204" pitchFamily="34" charset="-122"/>
                <a:ea typeface="微软雅黑" panose="020B0503020204020204" pitchFamily="34" charset="-122"/>
              </a:rPr>
              <a:t>（每一个进程一个描述符）</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1835081" y="2140978"/>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 name="Line 7"/>
          <p:cNvSpPr>
            <a:spLocks noChangeShapeType="1"/>
          </p:cNvSpPr>
          <p:nvPr/>
        </p:nvSpPr>
        <p:spPr bwMode="auto">
          <a:xfrm>
            <a:off x="1835081" y="2426782"/>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9" name="Line 8"/>
          <p:cNvSpPr>
            <a:spLocks noChangeShapeType="1"/>
          </p:cNvSpPr>
          <p:nvPr/>
        </p:nvSpPr>
        <p:spPr bwMode="auto">
          <a:xfrm>
            <a:off x="1835081" y="2712587"/>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0" name="Line 9"/>
          <p:cNvSpPr>
            <a:spLocks noChangeShapeType="1"/>
          </p:cNvSpPr>
          <p:nvPr/>
        </p:nvSpPr>
        <p:spPr bwMode="auto">
          <a:xfrm>
            <a:off x="1835081" y="2998392"/>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 name="Line 10"/>
          <p:cNvSpPr>
            <a:spLocks noChangeShapeType="1"/>
          </p:cNvSpPr>
          <p:nvPr/>
        </p:nvSpPr>
        <p:spPr bwMode="auto">
          <a:xfrm>
            <a:off x="1835081" y="3284196"/>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1433840" y="1831086"/>
            <a:ext cx="474810" cy="1465401"/>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30000"/>
              </a:lnSpc>
            </a:pPr>
            <a:r>
              <a:rPr lang="en-US" altLang="zh-CN" sz="1400" b="1" dirty="0">
                <a:latin typeface="微软雅黑" panose="020B0503020204020204" pitchFamily="34" charset="-122"/>
                <a:ea typeface="微软雅黑" panose="020B0503020204020204" pitchFamily="34" charset="-122"/>
              </a:rPr>
              <a:t>0</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eaLnBrk="1" hangingPunct="1">
              <a:lnSpc>
                <a:spcPct val="130000"/>
              </a:lnSpc>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eaLnBrk="1" hangingPunct="1">
              <a:lnSpc>
                <a:spcPct val="130000"/>
              </a:lnSpc>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eaLnBrk="1" hangingPunct="1">
              <a:lnSpc>
                <a:spcPct val="130000"/>
              </a:lnSpc>
            </a:pPr>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eaLnBrk="1" hangingPunct="1">
              <a:lnSpc>
                <a:spcPct val="130000"/>
              </a:lnSpc>
            </a:pP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15" name="Rectangle 15"/>
          <p:cNvSpPr>
            <a:spLocks noChangeArrowheads="1"/>
          </p:cNvSpPr>
          <p:nvPr/>
        </p:nvSpPr>
        <p:spPr bwMode="auto">
          <a:xfrm>
            <a:off x="5454370" y="1855173"/>
            <a:ext cx="1979702" cy="2399027"/>
          </a:xfrm>
          <a:prstGeom prst="rect">
            <a:avLst/>
          </a:prstGeom>
          <a:solidFill>
            <a:srgbClr val="00CCFF"/>
          </a:solidFill>
          <a:ln w="19050">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6" name="Rectangle 16"/>
          <p:cNvSpPr>
            <a:spLocks noChangeArrowheads="1"/>
          </p:cNvSpPr>
          <p:nvPr/>
        </p:nvSpPr>
        <p:spPr bwMode="auto">
          <a:xfrm>
            <a:off x="5461407" y="2426783"/>
            <a:ext cx="1970320" cy="113672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7" name="Line 17"/>
          <p:cNvSpPr>
            <a:spLocks noChangeShapeType="1"/>
          </p:cNvSpPr>
          <p:nvPr/>
        </p:nvSpPr>
        <p:spPr bwMode="auto">
          <a:xfrm>
            <a:off x="5454370" y="2140978"/>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8" name="Line 18"/>
          <p:cNvSpPr>
            <a:spLocks noChangeShapeType="1"/>
          </p:cNvSpPr>
          <p:nvPr/>
        </p:nvSpPr>
        <p:spPr bwMode="auto">
          <a:xfrm>
            <a:off x="5454370" y="2426782"/>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9" name="Line 19"/>
          <p:cNvSpPr>
            <a:spLocks noChangeShapeType="1"/>
          </p:cNvSpPr>
          <p:nvPr/>
        </p:nvSpPr>
        <p:spPr bwMode="auto">
          <a:xfrm>
            <a:off x="5454370" y="2712587"/>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 name="Line 20"/>
          <p:cNvSpPr>
            <a:spLocks noChangeShapeType="1"/>
          </p:cNvSpPr>
          <p:nvPr/>
        </p:nvSpPr>
        <p:spPr bwMode="auto">
          <a:xfrm>
            <a:off x="5454370" y="2998392"/>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1" name="Line 21"/>
          <p:cNvSpPr>
            <a:spLocks noChangeShapeType="1"/>
          </p:cNvSpPr>
          <p:nvPr/>
        </p:nvSpPr>
        <p:spPr bwMode="auto">
          <a:xfrm>
            <a:off x="5454370" y="3284196"/>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2" name="Line 22"/>
          <p:cNvSpPr>
            <a:spLocks noChangeShapeType="1"/>
          </p:cNvSpPr>
          <p:nvPr/>
        </p:nvSpPr>
        <p:spPr bwMode="auto">
          <a:xfrm>
            <a:off x="5454370" y="3568919"/>
            <a:ext cx="197970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nvGrpSpPr>
          <p:cNvPr id="41" name="组合 40"/>
          <p:cNvGrpSpPr/>
          <p:nvPr/>
        </p:nvGrpSpPr>
        <p:grpSpPr>
          <a:xfrm>
            <a:off x="2797956" y="2003489"/>
            <a:ext cx="1406182" cy="863909"/>
            <a:chOff x="2797956" y="2003489"/>
            <a:chExt cx="1243178" cy="863909"/>
          </a:xfrm>
        </p:grpSpPr>
        <p:sp>
          <p:nvSpPr>
            <p:cNvPr id="13" name="Line 13"/>
            <p:cNvSpPr>
              <a:spLocks noChangeShapeType="1"/>
            </p:cNvSpPr>
            <p:nvPr/>
          </p:nvSpPr>
          <p:spPr bwMode="auto">
            <a:xfrm>
              <a:off x="2797956" y="2003489"/>
              <a:ext cx="1243178"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3" name="Line 24"/>
            <p:cNvSpPr>
              <a:spLocks noChangeShapeType="1"/>
            </p:cNvSpPr>
            <p:nvPr/>
          </p:nvSpPr>
          <p:spPr bwMode="auto">
            <a:xfrm>
              <a:off x="2797956" y="2290376"/>
              <a:ext cx="1243178"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5" name="Line 27"/>
            <p:cNvSpPr>
              <a:spLocks noChangeShapeType="1"/>
            </p:cNvSpPr>
            <p:nvPr/>
          </p:nvSpPr>
          <p:spPr bwMode="auto">
            <a:xfrm>
              <a:off x="2797956" y="2579428"/>
              <a:ext cx="1243178"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7" name="Line 30"/>
            <p:cNvSpPr>
              <a:spLocks noChangeShapeType="1"/>
            </p:cNvSpPr>
            <p:nvPr/>
          </p:nvSpPr>
          <p:spPr bwMode="auto">
            <a:xfrm>
              <a:off x="2797956" y="2867398"/>
              <a:ext cx="1243178" cy="0"/>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29" name="Text Box 33"/>
          <p:cNvSpPr txBox="1">
            <a:spLocks noChangeArrowheads="1"/>
          </p:cNvSpPr>
          <p:nvPr/>
        </p:nvSpPr>
        <p:spPr bwMode="auto">
          <a:xfrm>
            <a:off x="4123427" y="1255706"/>
            <a:ext cx="1005403" cy="33855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latin typeface="微软雅黑" panose="020B0503020204020204" pitchFamily="34" charset="-122"/>
                <a:ea typeface="微软雅黑" panose="020B0503020204020204" pitchFamily="34" charset="-122"/>
              </a:rPr>
              <a:t>操作系统</a:t>
            </a:r>
            <a:endParaRPr lang="zh-CN" altLang="en-US" sz="1600" b="1" dirty="0">
              <a:latin typeface="微软雅黑" panose="020B0503020204020204" pitchFamily="34" charset="-122"/>
              <a:ea typeface="微软雅黑" panose="020B0503020204020204" pitchFamily="34" charset="-122"/>
            </a:endParaRPr>
          </a:p>
        </p:txBody>
      </p:sp>
      <p:sp>
        <p:nvSpPr>
          <p:cNvPr id="30" name="Text Box 34"/>
          <p:cNvSpPr txBox="1">
            <a:spLocks noChangeArrowheads="1"/>
          </p:cNvSpPr>
          <p:nvPr/>
        </p:nvSpPr>
        <p:spPr bwMode="auto">
          <a:xfrm>
            <a:off x="5710405" y="1550965"/>
            <a:ext cx="1415772"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dirty="0">
                <a:solidFill>
                  <a:srgbClr val="0000FF"/>
                </a:solidFill>
                <a:latin typeface="微软雅黑" panose="020B0503020204020204" pitchFamily="34" charset="-122"/>
                <a:ea typeface="微软雅黑" panose="020B0503020204020204" pitchFamily="34" charset="-122"/>
              </a:rPr>
              <a:t>套接字的数据结构</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1" name="Text Box 35"/>
          <p:cNvSpPr txBox="1">
            <a:spLocks noChangeArrowheads="1"/>
          </p:cNvSpPr>
          <p:nvPr/>
        </p:nvSpPr>
        <p:spPr bwMode="auto">
          <a:xfrm>
            <a:off x="5507340" y="1867083"/>
            <a:ext cx="1423403"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协议族：</a:t>
            </a:r>
            <a:r>
              <a:rPr lang="en-US" altLang="zh-CN" sz="1200" b="1">
                <a:latin typeface="微软雅黑" panose="020B0503020204020204" pitchFamily="34" charset="-122"/>
                <a:ea typeface="微软雅黑" panose="020B0503020204020204" pitchFamily="34" charset="-122"/>
              </a:rPr>
              <a:t>PF_INET</a:t>
            </a:r>
            <a:endParaRPr lang="en-US" altLang="zh-CN" sz="1200" b="1">
              <a:latin typeface="微软雅黑" panose="020B0503020204020204" pitchFamily="34" charset="-122"/>
              <a:ea typeface="微软雅黑" panose="020B0503020204020204" pitchFamily="34" charset="-122"/>
            </a:endParaRPr>
          </a:p>
        </p:txBody>
      </p:sp>
      <p:sp>
        <p:nvSpPr>
          <p:cNvPr id="32" name="Text Box 36"/>
          <p:cNvSpPr txBox="1">
            <a:spLocks noChangeArrowheads="1"/>
          </p:cNvSpPr>
          <p:nvPr/>
        </p:nvSpPr>
        <p:spPr bwMode="auto">
          <a:xfrm>
            <a:off x="5534616" y="2146391"/>
            <a:ext cx="1807481"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服务：</a:t>
            </a:r>
            <a:r>
              <a:rPr lang="en-US" altLang="zh-CN" sz="1200" b="1">
                <a:latin typeface="微软雅黑" panose="020B0503020204020204" pitchFamily="34" charset="-122"/>
                <a:ea typeface="微软雅黑" panose="020B0503020204020204" pitchFamily="34" charset="-122"/>
              </a:rPr>
              <a:t>SOCK_STREAM</a:t>
            </a:r>
            <a:endParaRPr lang="en-US" altLang="zh-CN" sz="1200" b="1">
              <a:latin typeface="微软雅黑" panose="020B0503020204020204" pitchFamily="34" charset="-122"/>
              <a:ea typeface="微软雅黑" panose="020B0503020204020204" pitchFamily="34" charset="-122"/>
            </a:endParaRPr>
          </a:p>
        </p:txBody>
      </p:sp>
      <p:sp>
        <p:nvSpPr>
          <p:cNvPr id="33" name="Text Box 37"/>
          <p:cNvSpPr txBox="1">
            <a:spLocks noChangeArrowheads="1"/>
          </p:cNvSpPr>
          <p:nvPr/>
        </p:nvSpPr>
        <p:spPr bwMode="auto">
          <a:xfrm>
            <a:off x="5539205" y="2425700"/>
            <a:ext cx="119936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dirty="0">
                <a:latin typeface="微软雅黑" panose="020B0503020204020204" pitchFamily="34" charset="-122"/>
                <a:ea typeface="微软雅黑" panose="020B0503020204020204" pitchFamily="34" charset="-122"/>
              </a:rPr>
              <a:t>本地 </a:t>
            </a:r>
            <a:r>
              <a:rPr lang="en-US" altLang="zh-CN" sz="1200" b="1" dirty="0">
                <a:latin typeface="微软雅黑" panose="020B0503020204020204" pitchFamily="34" charset="-122"/>
                <a:ea typeface="微软雅黑" panose="020B0503020204020204" pitchFamily="34" charset="-122"/>
              </a:rPr>
              <a:t>IP </a:t>
            </a:r>
            <a:r>
              <a:rPr lang="zh-CN" altLang="en-US" sz="1200" b="1" dirty="0">
                <a:latin typeface="微软雅黑" panose="020B0503020204020204" pitchFamily="34" charset="-122"/>
                <a:ea typeface="微软雅黑" panose="020B0503020204020204" pitchFamily="34" charset="-122"/>
              </a:rPr>
              <a:t>地址：</a:t>
            </a:r>
            <a:endParaRPr lang="zh-CN" altLang="en-US" sz="1200" b="1" dirty="0">
              <a:latin typeface="微软雅黑" panose="020B0503020204020204" pitchFamily="34" charset="-122"/>
              <a:ea typeface="微软雅黑" panose="020B0503020204020204" pitchFamily="34" charset="-122"/>
            </a:endParaRPr>
          </a:p>
        </p:txBody>
      </p:sp>
      <p:sp>
        <p:nvSpPr>
          <p:cNvPr id="34" name="Text Box 38"/>
          <p:cNvSpPr txBox="1">
            <a:spLocks noChangeArrowheads="1"/>
          </p:cNvSpPr>
          <p:nvPr/>
        </p:nvSpPr>
        <p:spPr bwMode="auto">
          <a:xfrm>
            <a:off x="5539205" y="2705010"/>
            <a:ext cx="119936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远地 </a:t>
            </a:r>
            <a:r>
              <a:rPr lang="en-US" altLang="zh-CN" sz="1200" b="1">
                <a:latin typeface="微软雅黑" panose="020B0503020204020204" pitchFamily="34" charset="-122"/>
                <a:ea typeface="微软雅黑" panose="020B0503020204020204" pitchFamily="34" charset="-122"/>
              </a:rPr>
              <a:t>IP </a:t>
            </a:r>
            <a:r>
              <a:rPr lang="zh-CN" altLang="en-US" sz="1200" b="1">
                <a:latin typeface="微软雅黑" panose="020B0503020204020204" pitchFamily="34" charset="-122"/>
                <a:ea typeface="微软雅黑" panose="020B0503020204020204" pitchFamily="34" charset="-122"/>
              </a:rPr>
              <a:t>地址：</a:t>
            </a:r>
            <a:endParaRPr lang="zh-CN" altLang="en-US" sz="1200" b="1">
              <a:latin typeface="微软雅黑" panose="020B0503020204020204" pitchFamily="34" charset="-122"/>
              <a:ea typeface="微软雅黑" panose="020B0503020204020204" pitchFamily="34" charset="-122"/>
            </a:endParaRPr>
          </a:p>
        </p:txBody>
      </p:sp>
      <p:sp>
        <p:nvSpPr>
          <p:cNvPr id="35" name="Text Box 39"/>
          <p:cNvSpPr txBox="1">
            <a:spLocks noChangeArrowheads="1"/>
          </p:cNvSpPr>
          <p:nvPr/>
        </p:nvSpPr>
        <p:spPr bwMode="auto">
          <a:xfrm>
            <a:off x="5539205" y="2983236"/>
            <a:ext cx="95410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本地端口：</a:t>
            </a:r>
            <a:endParaRPr lang="zh-CN" altLang="en-US" sz="1200" b="1">
              <a:latin typeface="微软雅黑" panose="020B0503020204020204" pitchFamily="34" charset="-122"/>
              <a:ea typeface="微软雅黑" panose="020B0503020204020204" pitchFamily="34" charset="-122"/>
            </a:endParaRPr>
          </a:p>
        </p:txBody>
      </p:sp>
      <p:sp>
        <p:nvSpPr>
          <p:cNvPr id="36" name="Text Box 40"/>
          <p:cNvSpPr txBox="1">
            <a:spLocks noChangeArrowheads="1"/>
          </p:cNvSpPr>
          <p:nvPr/>
        </p:nvSpPr>
        <p:spPr bwMode="auto">
          <a:xfrm>
            <a:off x="5539205" y="3264710"/>
            <a:ext cx="95410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远地端口：</a:t>
            </a:r>
            <a:endParaRPr lang="zh-CN" altLang="en-US" sz="1200" b="1">
              <a:latin typeface="微软雅黑" panose="020B0503020204020204" pitchFamily="34" charset="-122"/>
              <a:ea typeface="微软雅黑" panose="020B0503020204020204" pitchFamily="34" charset="-122"/>
            </a:endParaRPr>
          </a:p>
        </p:txBody>
      </p:sp>
      <p:sp>
        <p:nvSpPr>
          <p:cNvPr id="37" name="Text Box 41"/>
          <p:cNvSpPr txBox="1">
            <a:spLocks noChangeArrowheads="1"/>
          </p:cNvSpPr>
          <p:nvPr/>
        </p:nvSpPr>
        <p:spPr bwMode="auto">
          <a:xfrm rot="5400000">
            <a:off x="2645580" y="3335729"/>
            <a:ext cx="492444"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400"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sz="24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38" name="Text Box 42"/>
          <p:cNvSpPr txBox="1">
            <a:spLocks noChangeArrowheads="1"/>
          </p:cNvSpPr>
          <p:nvPr/>
        </p:nvSpPr>
        <p:spPr bwMode="auto">
          <a:xfrm rot="5400000">
            <a:off x="6319991" y="3677829"/>
            <a:ext cx="492444"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400" b="1">
                <a:latin typeface="微软雅黑" panose="020B0503020204020204" pitchFamily="34" charset="-122"/>
                <a:ea typeface="微软雅黑" panose="020B0503020204020204" pitchFamily="34" charset="-122"/>
                <a:sym typeface="Symbol" panose="05050102010706020507" pitchFamily="18" charset="2"/>
              </a:rPr>
              <a:t></a:t>
            </a:r>
            <a:endParaRPr lang="en-US" altLang="zh-CN" sz="2400" b="1">
              <a:latin typeface="微软雅黑" panose="020B0503020204020204" pitchFamily="34" charset="-122"/>
              <a:ea typeface="微软雅黑" panose="020B0503020204020204" pitchFamily="34" charset="-122"/>
              <a:sym typeface="Symbol" panose="05050102010706020507" pitchFamily="18" charset="2"/>
            </a:endParaRPr>
          </a:p>
        </p:txBody>
      </p:sp>
      <p:sp>
        <p:nvSpPr>
          <p:cNvPr id="39" name="Freeform 43"/>
          <p:cNvSpPr/>
          <p:nvPr/>
        </p:nvSpPr>
        <p:spPr bwMode="auto">
          <a:xfrm>
            <a:off x="2797957" y="2002406"/>
            <a:ext cx="2658759" cy="1151879"/>
          </a:xfrm>
          <a:custGeom>
            <a:avLst/>
            <a:gdLst>
              <a:gd name="T0" fmla="*/ 0 w 2133"/>
              <a:gd name="T1" fmla="*/ 2147483646 h 915"/>
              <a:gd name="T2" fmla="*/ 2147483646 w 2133"/>
              <a:gd name="T3" fmla="*/ 2147483646 h 915"/>
              <a:gd name="T4" fmla="*/ 2147483646 w 2133"/>
              <a:gd name="T5" fmla="*/ 2147483646 h 915"/>
              <a:gd name="T6" fmla="*/ 2147483646 w 2133"/>
              <a:gd name="T7" fmla="*/ 2147483646 h 915"/>
              <a:gd name="T8" fmla="*/ 2147483646 w 2133"/>
              <a:gd name="T9" fmla="*/ 2147483646 h 915"/>
              <a:gd name="T10" fmla="*/ 2147483646 w 2133"/>
              <a:gd name="T11" fmla="*/ 2147483646 h 915"/>
              <a:gd name="T12" fmla="*/ 2147483646 w 2133"/>
              <a:gd name="T13" fmla="*/ 2147483646 h 915"/>
              <a:gd name="T14" fmla="*/ 2147483646 w 2133"/>
              <a:gd name="T15" fmla="*/ 2147483646 h 9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3" h="915">
                <a:moveTo>
                  <a:pt x="0" y="899"/>
                </a:moveTo>
                <a:lnTo>
                  <a:pt x="724" y="899"/>
                </a:lnTo>
                <a:cubicBezTo>
                  <a:pt x="912" y="899"/>
                  <a:pt x="1019" y="915"/>
                  <a:pt x="1131" y="901"/>
                </a:cubicBezTo>
                <a:cubicBezTo>
                  <a:pt x="1243" y="887"/>
                  <a:pt x="1341" y="890"/>
                  <a:pt x="1395" y="817"/>
                </a:cubicBezTo>
                <a:cubicBezTo>
                  <a:pt x="1449" y="744"/>
                  <a:pt x="1438" y="568"/>
                  <a:pt x="1455" y="463"/>
                </a:cubicBezTo>
                <a:cubicBezTo>
                  <a:pt x="1472" y="358"/>
                  <a:pt x="1468" y="259"/>
                  <a:pt x="1497" y="187"/>
                </a:cubicBezTo>
                <a:cubicBezTo>
                  <a:pt x="1526" y="115"/>
                  <a:pt x="1523" y="62"/>
                  <a:pt x="1629" y="31"/>
                </a:cubicBezTo>
                <a:cubicBezTo>
                  <a:pt x="1735" y="0"/>
                  <a:pt x="2028" y="7"/>
                  <a:pt x="2133" y="1"/>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4" name="Oval 14"/>
          <p:cNvSpPr>
            <a:spLocks noChangeArrowheads="1"/>
          </p:cNvSpPr>
          <p:nvPr/>
        </p:nvSpPr>
        <p:spPr bwMode="auto">
          <a:xfrm>
            <a:off x="2747526" y="1942864"/>
            <a:ext cx="112590" cy="113672"/>
          </a:xfrm>
          <a:prstGeom prst="ellipse">
            <a:avLst/>
          </a:prstGeom>
          <a:solidFill>
            <a:srgbClr val="FFFF00"/>
          </a:solidFill>
          <a:ln w="9525">
            <a:solidFill>
              <a:schemeClr val="tx1"/>
            </a:solidFill>
            <a:round/>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24" name="Oval 25"/>
          <p:cNvSpPr>
            <a:spLocks noChangeArrowheads="1"/>
          </p:cNvSpPr>
          <p:nvPr/>
        </p:nvSpPr>
        <p:spPr bwMode="auto">
          <a:xfrm>
            <a:off x="2747526" y="2230833"/>
            <a:ext cx="112590" cy="112590"/>
          </a:xfrm>
          <a:prstGeom prst="ellipse">
            <a:avLst/>
          </a:prstGeom>
          <a:solidFill>
            <a:srgbClr val="FFFF00"/>
          </a:solidFill>
          <a:ln w="9525">
            <a:solidFill>
              <a:schemeClr val="tx1"/>
            </a:solidFill>
            <a:round/>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26" name="Oval 28"/>
          <p:cNvSpPr>
            <a:spLocks noChangeArrowheads="1"/>
          </p:cNvSpPr>
          <p:nvPr/>
        </p:nvSpPr>
        <p:spPr bwMode="auto">
          <a:xfrm>
            <a:off x="2747526" y="2518803"/>
            <a:ext cx="112590" cy="113672"/>
          </a:xfrm>
          <a:prstGeom prst="ellipse">
            <a:avLst/>
          </a:prstGeom>
          <a:solidFill>
            <a:srgbClr val="FFFF00"/>
          </a:solidFill>
          <a:ln w="9525">
            <a:solidFill>
              <a:schemeClr val="tx1"/>
            </a:solidFill>
            <a:round/>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28" name="Oval 31"/>
          <p:cNvSpPr>
            <a:spLocks noChangeArrowheads="1"/>
          </p:cNvSpPr>
          <p:nvPr/>
        </p:nvSpPr>
        <p:spPr bwMode="auto">
          <a:xfrm>
            <a:off x="2747526" y="2806774"/>
            <a:ext cx="112590" cy="113672"/>
          </a:xfrm>
          <a:prstGeom prst="ellipse">
            <a:avLst/>
          </a:prstGeom>
          <a:solidFill>
            <a:srgbClr val="FFFF00"/>
          </a:solidFill>
          <a:ln w="9525">
            <a:solidFill>
              <a:schemeClr val="tx1"/>
            </a:solidFill>
            <a:round/>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40" name="Oval 44"/>
          <p:cNvSpPr>
            <a:spLocks noChangeArrowheads="1"/>
          </p:cNvSpPr>
          <p:nvPr/>
        </p:nvSpPr>
        <p:spPr bwMode="auto">
          <a:xfrm>
            <a:off x="2747526" y="3074173"/>
            <a:ext cx="112590" cy="113673"/>
          </a:xfrm>
          <a:prstGeom prst="ellipse">
            <a:avLst/>
          </a:prstGeom>
          <a:solidFill>
            <a:srgbClr val="FFFF00"/>
          </a:solidFill>
          <a:ln w="9525">
            <a:solidFill>
              <a:schemeClr val="tx1"/>
            </a:solidFill>
            <a:round/>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314447"/>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31407" y="1272176"/>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6.8.2  </a:t>
            </a:r>
            <a:r>
              <a:rPr lang="zh-CN" altLang="en-US" sz="2400" b="1" dirty="0">
                <a:solidFill>
                  <a:schemeClr val="bg1"/>
                </a:solidFill>
                <a:latin typeface="微软雅黑" panose="020B0503020204020204" pitchFamily="34" charset="-122"/>
                <a:ea typeface="微软雅黑" panose="020B0503020204020204" pitchFamily="34" charset="-122"/>
              </a:rPr>
              <a:t>几种常用的系统</a:t>
            </a:r>
            <a:r>
              <a:rPr lang="zh-CN" altLang="en-US" sz="2400" b="1" dirty="0" smtClean="0">
                <a:solidFill>
                  <a:schemeClr val="bg1"/>
                </a:solidFill>
                <a:latin typeface="微软雅黑" panose="020B0503020204020204" pitchFamily="34" charset="-122"/>
                <a:ea typeface="微软雅黑" panose="020B0503020204020204" pitchFamily="34" charset="-122"/>
              </a:rPr>
              <a:t>调用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557380" y="1711203"/>
            <a:ext cx="77773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当应用进程需要使用网络进行通信</a:t>
            </a:r>
            <a:r>
              <a:rPr lang="zh-CN" altLang="en-US" sz="2000" b="1" dirty="0" smtClean="0">
                <a:latin typeface="微软雅黑" panose="020B0503020204020204" pitchFamily="34" charset="-122"/>
                <a:ea typeface="微软雅黑" panose="020B0503020204020204" pitchFamily="34" charset="-122"/>
              </a:rPr>
              <a:t>时，就</a:t>
            </a:r>
            <a:r>
              <a:rPr lang="zh-CN" altLang="en-US" sz="2000" b="1" dirty="0">
                <a:latin typeface="微软雅黑" panose="020B0503020204020204" pitchFamily="34" charset="-122"/>
                <a:ea typeface="微软雅黑" panose="020B0503020204020204" pitchFamily="34" charset="-122"/>
              </a:rPr>
              <a:t>发出系统</a:t>
            </a:r>
            <a:r>
              <a:rPr lang="zh-CN" altLang="en-US" sz="2000" b="1" dirty="0" smtClean="0">
                <a:latin typeface="微软雅黑" panose="020B0503020204020204" pitchFamily="34" charset="-122"/>
                <a:ea typeface="微软雅黑" panose="020B0503020204020204" pitchFamily="34" charset="-122"/>
              </a:rPr>
              <a:t>调用。</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latin typeface="微软雅黑" panose="020B0503020204020204" pitchFamily="34" charset="-122"/>
                <a:ea typeface="微软雅黑" panose="020B0503020204020204" pitchFamily="34" charset="-122"/>
              </a:rPr>
              <a:t>TCP/IP</a:t>
            </a:r>
            <a:r>
              <a:rPr lang="zh-CN" altLang="en-US" sz="2000" b="1" dirty="0" smtClean="0">
                <a:latin typeface="微软雅黑" panose="020B0503020204020204" pitchFamily="34" charset="-122"/>
                <a:ea typeface="微软雅黑" panose="020B0503020204020204" pitchFamily="34" charset="-122"/>
              </a:rPr>
              <a:t> 应用</a:t>
            </a:r>
            <a:r>
              <a:rPr lang="zh-CN" altLang="en-US" sz="2000" b="1" dirty="0">
                <a:latin typeface="微软雅黑" panose="020B0503020204020204" pitchFamily="34" charset="-122"/>
                <a:ea typeface="微软雅黑" panose="020B0503020204020204" pitchFamily="34" charset="-122"/>
              </a:rPr>
              <a:t>编程</a:t>
            </a:r>
            <a:r>
              <a:rPr lang="zh-CN" altLang="en-US" sz="2000" b="1" dirty="0" smtClean="0">
                <a:latin typeface="微软雅黑" panose="020B0503020204020204" pitchFamily="34" charset="-122"/>
                <a:ea typeface="微软雅黑" panose="020B0503020204020204" pitchFamily="34" charset="-122"/>
              </a:rPr>
              <a:t>接口 </a:t>
            </a:r>
            <a:r>
              <a:rPr lang="en-US" altLang="zh-CN" sz="2000" b="1" dirty="0" smtClean="0">
                <a:latin typeface="微软雅黑" panose="020B0503020204020204" pitchFamily="34" charset="-122"/>
                <a:ea typeface="微软雅黑" panose="020B0503020204020204" pitchFamily="34" charset="-122"/>
              </a:rPr>
              <a:t>API</a:t>
            </a:r>
            <a:r>
              <a:rPr lang="zh-CN" altLang="en-US" sz="2000" b="1" dirty="0" smtClean="0">
                <a:latin typeface="微软雅黑" panose="020B0503020204020204" pitchFamily="34" charset="-122"/>
                <a:ea typeface="微软雅黑" panose="020B0503020204020204" pitchFamily="34" charset="-122"/>
              </a:rPr>
              <a:t>，就</a:t>
            </a:r>
            <a:r>
              <a:rPr lang="zh-CN" altLang="en-US" sz="2000" b="1" dirty="0">
                <a:latin typeface="微软雅黑" panose="020B0503020204020204" pitchFamily="34" charset="-122"/>
                <a:ea typeface="微软雅黑" panose="020B0503020204020204" pitchFamily="34" charset="-122"/>
              </a:rPr>
              <a:t>可以</a:t>
            </a:r>
            <a:r>
              <a:rPr lang="zh-CN" altLang="en-US" sz="2000" b="1" dirty="0" smtClean="0">
                <a:latin typeface="微软雅黑" panose="020B0503020204020204" pitchFamily="34" charset="-122"/>
                <a:ea typeface="微软雅黑" panose="020B0503020204020204" pitchFamily="34" charset="-122"/>
              </a:rPr>
              <a:t>编写基于互联网的网络</a:t>
            </a:r>
            <a:r>
              <a:rPr lang="zh-CN" altLang="en-US" sz="2000" b="1" dirty="0">
                <a:latin typeface="微软雅黑" panose="020B0503020204020204" pitchFamily="34" charset="-122"/>
                <a:ea typeface="微软雅黑" panose="020B0503020204020204" pitchFamily="34" charset="-122"/>
              </a:rPr>
              <a:t>应用程序了</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调用 </a:t>
            </a:r>
            <a:r>
              <a:rPr lang="en-US" altLang="zh-CN" sz="2000" b="1" dirty="0" smtClean="0">
                <a:latin typeface="微软雅黑" panose="020B0503020204020204" pitchFamily="34" charset="-122"/>
                <a:ea typeface="微软雅黑" panose="020B0503020204020204" pitchFamily="34" charset="-122"/>
              </a:rPr>
              <a:t>API </a:t>
            </a:r>
            <a:r>
              <a:rPr lang="zh-CN" altLang="en-US" sz="2000" b="1" dirty="0" smtClean="0">
                <a:latin typeface="微软雅黑" panose="020B0503020204020204" pitchFamily="34" charset="-122"/>
                <a:ea typeface="微软雅黑" panose="020B0503020204020204" pitchFamily="34" charset="-122"/>
              </a:rPr>
              <a:t>时</a:t>
            </a:r>
            <a:r>
              <a:rPr lang="zh-CN" altLang="en-US" sz="2000" b="1" dirty="0">
                <a:latin typeface="微软雅黑" panose="020B0503020204020204" pitchFamily="34" charset="-122"/>
                <a:ea typeface="微软雅黑" panose="020B0503020204020204" pitchFamily="34" charset="-122"/>
              </a:rPr>
              <a:t>，用户可以</a:t>
            </a: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latin typeface="微软雅黑" panose="020B0503020204020204" pitchFamily="34" charset="-122"/>
                <a:ea typeface="微软雅黑" panose="020B0503020204020204" pitchFamily="34" charset="-122"/>
              </a:rPr>
              <a:t>TCP </a:t>
            </a:r>
            <a:r>
              <a:rPr lang="zh-CN" altLang="en-US" sz="2000" b="1" dirty="0" smtClean="0">
                <a:latin typeface="微软雅黑" panose="020B0503020204020204" pitchFamily="34" charset="-122"/>
                <a:ea typeface="微软雅黑" panose="020B0503020204020204" pitchFamily="34" charset="-122"/>
              </a:rPr>
              <a:t>服务</a:t>
            </a:r>
            <a:r>
              <a:rPr lang="zh-CN" altLang="en-US" sz="2000" b="1" dirty="0">
                <a:latin typeface="微软雅黑" panose="020B0503020204020204" pitchFamily="34" charset="-122"/>
                <a:ea typeface="微软雅黑" panose="020B0503020204020204" pitchFamily="34" charset="-122"/>
              </a:rPr>
              <a:t>，也可以</a:t>
            </a: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latin typeface="微软雅黑" panose="020B0503020204020204" pitchFamily="34" charset="-122"/>
                <a:ea typeface="微软雅黑" panose="020B0503020204020204" pitchFamily="34" charset="-122"/>
              </a:rPr>
              <a:t>UDP </a:t>
            </a:r>
            <a:r>
              <a:rPr lang="zh-CN" altLang="en-US" sz="2000" b="1" dirty="0" smtClean="0">
                <a:latin typeface="微软雅黑" panose="020B0503020204020204" pitchFamily="34" charset="-122"/>
                <a:ea typeface="微软雅黑" panose="020B0503020204020204" pitchFamily="34" charset="-122"/>
              </a:rPr>
              <a:t>等</a:t>
            </a:r>
            <a:r>
              <a:rPr lang="zh-CN" altLang="en-US" sz="2000" b="1" dirty="0">
                <a:latin typeface="微软雅黑" panose="020B0503020204020204" pitchFamily="34" charset="-122"/>
                <a:ea typeface="微软雅黑" panose="020B0503020204020204" pitchFamily="34" charset="-122"/>
              </a:rPr>
              <a:t>其他服务</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37651"/>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31407" y="109538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6.8.2  </a:t>
            </a:r>
            <a:r>
              <a:rPr lang="zh-CN" altLang="en-US" sz="2400" b="1" dirty="0">
                <a:solidFill>
                  <a:schemeClr val="bg1"/>
                </a:solidFill>
                <a:latin typeface="微软雅黑" panose="020B0503020204020204" pitchFamily="34" charset="-122"/>
                <a:ea typeface="微软雅黑" panose="020B0503020204020204" pitchFamily="34" charset="-122"/>
              </a:rPr>
              <a:t>几种常用的系统</a:t>
            </a:r>
            <a:r>
              <a:rPr lang="zh-CN" altLang="en-US" sz="2400" b="1" dirty="0" smtClean="0">
                <a:solidFill>
                  <a:schemeClr val="bg1"/>
                </a:solidFill>
                <a:latin typeface="微软雅黑" panose="020B0503020204020204" pitchFamily="34" charset="-122"/>
                <a:ea typeface="微软雅黑" panose="020B0503020204020204" pitchFamily="34" charset="-122"/>
              </a:rPr>
              <a:t>调用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557380" y="1534407"/>
            <a:ext cx="77773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TCP </a:t>
            </a:r>
            <a:r>
              <a:rPr lang="zh-CN" altLang="en-US" sz="2000" b="1" dirty="0" smtClean="0">
                <a:latin typeface="微软雅黑" panose="020B0503020204020204" pitchFamily="34" charset="-122"/>
                <a:ea typeface="微软雅黑" panose="020B0503020204020204" pitchFamily="34" charset="-122"/>
              </a:rPr>
              <a:t>提供</a:t>
            </a:r>
            <a:r>
              <a:rPr lang="zh-CN" altLang="en-US" sz="2000" b="1" dirty="0">
                <a:latin typeface="微软雅黑" panose="020B0503020204020204" pitchFamily="34" charset="-122"/>
                <a:ea typeface="微软雅黑" panose="020B0503020204020204" pitchFamily="34" charset="-122"/>
              </a:rPr>
              <a:t>面向连接的服务。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a:t>
            </a:r>
            <a:r>
              <a:rPr lang="en-US" altLang="zh-CN" sz="2000" b="1" dirty="0">
                <a:latin typeface="微软雅黑" panose="020B0503020204020204" pitchFamily="34" charset="-122"/>
                <a:ea typeface="微软雅黑" panose="020B0503020204020204" pitchFamily="34" charset="-122"/>
              </a:rPr>
              <a:t>TCP</a:t>
            </a:r>
            <a:r>
              <a:rPr lang="zh-CN" altLang="en-US" sz="2000" b="1" dirty="0">
                <a:latin typeface="微软雅黑" panose="020B0503020204020204" pitchFamily="34" charset="-122"/>
                <a:ea typeface="微软雅黑" panose="020B0503020204020204" pitchFamily="34" charset="-122"/>
              </a:rPr>
              <a:t>服务需要</a:t>
            </a:r>
            <a:r>
              <a:rPr lang="zh-CN" altLang="en-US" sz="2000" b="1" dirty="0" smtClean="0">
                <a:latin typeface="微软雅黑" panose="020B0503020204020204" pitchFamily="34" charset="-122"/>
                <a:ea typeface="微软雅黑" panose="020B0503020204020204" pitchFamily="34" charset="-122"/>
              </a:rPr>
              <a:t>经历 </a:t>
            </a:r>
            <a:r>
              <a:rPr lang="en-US" altLang="zh-CN" sz="2000" b="1" dirty="0" smtClean="0">
                <a:latin typeface="微软雅黑" panose="020B0503020204020204" pitchFamily="34" charset="-122"/>
                <a:ea typeface="微软雅黑" panose="020B0503020204020204" pitchFamily="34" charset="-122"/>
              </a:rPr>
              <a:t>3 </a:t>
            </a:r>
            <a:r>
              <a:rPr lang="zh-CN" altLang="en-US" sz="2000" b="1" dirty="0" smtClean="0">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阶段：</a:t>
            </a:r>
            <a:endParaRPr lang="zh-CN" altLang="en-US" sz="2000" b="1" dirty="0">
              <a:latin typeface="微软雅黑" panose="020B0503020204020204" pitchFamily="34" charset="-122"/>
              <a:ea typeface="微软雅黑" panose="020B0503020204020204" pitchFamily="34" charset="-122"/>
            </a:endParaRPr>
          </a:p>
          <a:p>
            <a:pPr marL="630555" lvl="1" indent="-35750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连接建立</a:t>
            </a:r>
            <a:r>
              <a:rPr lang="zh-CN" altLang="en-US" sz="2000" b="1" dirty="0" smtClean="0">
                <a:latin typeface="微软雅黑" panose="020B0503020204020204" pitchFamily="34" charset="-122"/>
                <a:ea typeface="微软雅黑" panose="020B0503020204020204" pitchFamily="34" charset="-122"/>
              </a:rPr>
              <a:t>阶段</a:t>
            </a:r>
            <a:endParaRPr lang="zh-CN" altLang="en-US" sz="2000" b="1" dirty="0">
              <a:latin typeface="微软雅黑" panose="020B0503020204020204" pitchFamily="34" charset="-122"/>
              <a:ea typeface="微软雅黑" panose="020B0503020204020204" pitchFamily="34" charset="-122"/>
            </a:endParaRPr>
          </a:p>
          <a:p>
            <a:pPr marL="630555" lvl="1" indent="-35750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数据传送</a:t>
            </a:r>
            <a:r>
              <a:rPr lang="zh-CN" altLang="en-US" sz="2000" b="1" dirty="0" smtClean="0">
                <a:latin typeface="微软雅黑" panose="020B0503020204020204" pitchFamily="34" charset="-122"/>
                <a:ea typeface="微软雅黑" panose="020B0503020204020204" pitchFamily="34" charset="-122"/>
              </a:rPr>
              <a:t>阶段</a:t>
            </a:r>
            <a:endParaRPr lang="zh-CN" altLang="en-US" sz="2000" b="1" dirty="0">
              <a:latin typeface="微软雅黑" panose="020B0503020204020204" pitchFamily="34" charset="-122"/>
              <a:ea typeface="微软雅黑" panose="020B0503020204020204" pitchFamily="34" charset="-122"/>
            </a:endParaRPr>
          </a:p>
          <a:p>
            <a:pPr marL="630555" lvl="1" indent="-35750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和 连接释放</a:t>
            </a:r>
            <a:r>
              <a:rPr lang="zh-CN" altLang="en-US" sz="2000" b="1" dirty="0" smtClean="0">
                <a:latin typeface="微软雅黑" panose="020B0503020204020204" pitchFamily="34" charset="-122"/>
                <a:ea typeface="微软雅黑" panose="020B0503020204020204" pitchFamily="34" charset="-122"/>
              </a:rPr>
              <a:t>阶段</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410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64890" y="870894"/>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连接建立阶段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265195"/>
            <a:ext cx="8121929" cy="2862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anose="05000000000000000000" pitchFamily="2" charset="2"/>
              <a:buChar char="l"/>
            </a:pPr>
            <a:r>
              <a:rPr lang="zh-CN" altLang="en-US" sz="1700" b="1" dirty="0">
                <a:latin typeface="微软雅黑" panose="020B0503020204020204" pitchFamily="34" charset="-122"/>
                <a:ea typeface="微软雅黑" panose="020B0503020204020204" pitchFamily="34" charset="-122"/>
              </a:rPr>
              <a:t>当套接字被创建后，它的端口号和 </a:t>
            </a:r>
            <a:r>
              <a:rPr lang="en-US" altLang="zh-CN" sz="1700" b="1" dirty="0">
                <a:latin typeface="微软雅黑" panose="020B0503020204020204" pitchFamily="34" charset="-122"/>
                <a:ea typeface="微软雅黑" panose="020B0503020204020204" pitchFamily="34" charset="-122"/>
              </a:rPr>
              <a:t>IP </a:t>
            </a:r>
            <a:r>
              <a:rPr lang="zh-CN" altLang="en-US" sz="1700" b="1" dirty="0">
                <a:latin typeface="微软雅黑" panose="020B0503020204020204" pitchFamily="34" charset="-122"/>
                <a:ea typeface="微软雅黑" panose="020B0503020204020204" pitchFamily="34" charset="-122"/>
              </a:rPr>
              <a:t>地址都是空的，因此应用进程要调用 </a:t>
            </a:r>
            <a:r>
              <a:rPr lang="en-US" altLang="zh-CN" sz="1700" b="1" dirty="0" smtClean="0">
                <a:latin typeface="微软雅黑" panose="020B0503020204020204" pitchFamily="34" charset="-122"/>
                <a:ea typeface="微软雅黑" panose="020B0503020204020204" pitchFamily="34" charset="-122"/>
              </a:rPr>
              <a:t>bind</a:t>
            </a:r>
            <a:endParaRPr lang="en-US" altLang="zh-CN" sz="1700" b="1" dirty="0" smtClean="0">
              <a:latin typeface="微软雅黑" panose="020B0503020204020204" pitchFamily="34" charset="-122"/>
              <a:ea typeface="微软雅黑" panose="020B0503020204020204" pitchFamily="34" charset="-122"/>
            </a:endParaRPr>
          </a:p>
          <a:p>
            <a:pPr marL="265430" eaLnBrk="0" hangingPunct="0">
              <a:lnSpc>
                <a:spcPts val="2700"/>
              </a:lnSpc>
              <a:buClr>
                <a:srgbClr val="0070C0"/>
              </a:buClr>
            </a:pPr>
            <a:r>
              <a:rPr lang="zh-CN" altLang="en-US" sz="1700" b="1" dirty="0" smtClean="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绑定）来指明套接字的本地地址。在服务器端调用 </a:t>
            </a:r>
            <a:r>
              <a:rPr lang="en-US" altLang="zh-CN" sz="1700" b="1" dirty="0">
                <a:latin typeface="微软雅黑" panose="020B0503020204020204" pitchFamily="34" charset="-122"/>
                <a:ea typeface="微软雅黑" panose="020B0503020204020204" pitchFamily="34" charset="-122"/>
              </a:rPr>
              <a:t>bind </a:t>
            </a:r>
            <a:r>
              <a:rPr lang="zh-CN" altLang="en-US" sz="1700" b="1" dirty="0">
                <a:latin typeface="微软雅黑" panose="020B0503020204020204" pitchFamily="34" charset="-122"/>
                <a:ea typeface="微软雅黑" panose="020B0503020204020204" pitchFamily="34" charset="-122"/>
              </a:rPr>
              <a:t>时就是把熟知端口号和本地 </a:t>
            </a:r>
            <a:r>
              <a:rPr lang="en-US" altLang="zh-CN" sz="1700" b="1" dirty="0">
                <a:latin typeface="微软雅黑" panose="020B0503020204020204" pitchFamily="34" charset="-122"/>
                <a:ea typeface="微软雅黑" panose="020B0503020204020204" pitchFamily="34" charset="-122"/>
              </a:rPr>
              <a:t>IP </a:t>
            </a:r>
            <a:r>
              <a:rPr lang="zh-CN" altLang="en-US" sz="1700" b="1" dirty="0">
                <a:latin typeface="微软雅黑" panose="020B0503020204020204" pitchFamily="34" charset="-122"/>
                <a:ea typeface="微软雅黑" panose="020B0503020204020204" pitchFamily="34" charset="-122"/>
              </a:rPr>
              <a:t>地址填写到已创建的套接字中。这就叫做把本地地址绑定到套接字。</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700"/>
              </a:lnSpc>
              <a:buClr>
                <a:srgbClr val="0070C0"/>
              </a:buClr>
              <a:buFont typeface="Wingdings" panose="05000000000000000000" pitchFamily="2" charset="2"/>
              <a:buChar char="l"/>
            </a:pPr>
            <a:r>
              <a:rPr lang="zh-CN" altLang="en-US" sz="1700" b="1" dirty="0">
                <a:latin typeface="微软雅黑" panose="020B0503020204020204" pitchFamily="34" charset="-122"/>
                <a:ea typeface="微软雅黑" panose="020B0503020204020204" pitchFamily="34" charset="-122"/>
              </a:rPr>
              <a:t>服务器在调用 </a:t>
            </a:r>
            <a:r>
              <a:rPr lang="en-US" altLang="zh-CN" sz="1700" b="1" dirty="0">
                <a:latin typeface="微软雅黑" panose="020B0503020204020204" pitchFamily="34" charset="-122"/>
                <a:ea typeface="微软雅黑" panose="020B0503020204020204" pitchFamily="34" charset="-122"/>
              </a:rPr>
              <a:t>bind </a:t>
            </a:r>
            <a:r>
              <a:rPr lang="zh-CN" altLang="en-US" sz="1700" b="1" dirty="0">
                <a:latin typeface="微软雅黑" panose="020B0503020204020204" pitchFamily="34" charset="-122"/>
                <a:ea typeface="微软雅黑" panose="020B0503020204020204" pitchFamily="34" charset="-122"/>
              </a:rPr>
              <a:t>后，还必须调用 </a:t>
            </a:r>
            <a:r>
              <a:rPr lang="en-US" altLang="zh-CN" sz="1700" b="1" dirty="0">
                <a:latin typeface="微软雅黑" panose="020B0503020204020204" pitchFamily="34" charset="-122"/>
                <a:ea typeface="微软雅黑" panose="020B0503020204020204" pitchFamily="34" charset="-122"/>
              </a:rPr>
              <a:t>listen</a:t>
            </a:r>
            <a:r>
              <a:rPr lang="zh-CN" altLang="en-US" sz="1700" b="1" dirty="0">
                <a:latin typeface="微软雅黑" panose="020B0503020204020204" pitchFamily="34" charset="-122"/>
                <a:ea typeface="微软雅黑" panose="020B0503020204020204" pitchFamily="34" charset="-122"/>
              </a:rPr>
              <a:t>（收听）把套接字设置为被动方式，以便随时接受客户的服务请求。</a:t>
            </a:r>
            <a:r>
              <a:rPr lang="en-US" altLang="zh-CN" sz="1700" b="1" dirty="0">
                <a:latin typeface="微软雅黑" panose="020B0503020204020204" pitchFamily="34" charset="-122"/>
                <a:ea typeface="微软雅黑" panose="020B0503020204020204" pitchFamily="34" charset="-122"/>
              </a:rPr>
              <a:t>UDP </a:t>
            </a:r>
            <a:r>
              <a:rPr lang="zh-CN" altLang="en-US" sz="1700" b="1" dirty="0">
                <a:latin typeface="微软雅黑" panose="020B0503020204020204" pitchFamily="34" charset="-122"/>
                <a:ea typeface="微软雅黑" panose="020B0503020204020204" pitchFamily="34" charset="-122"/>
              </a:rPr>
              <a:t>服务器由于只提供无连接服务，不使用 </a:t>
            </a:r>
            <a:r>
              <a:rPr lang="en-US" altLang="zh-CN" sz="1700" b="1" dirty="0">
                <a:latin typeface="微软雅黑" panose="020B0503020204020204" pitchFamily="34" charset="-122"/>
                <a:ea typeface="微软雅黑" panose="020B0503020204020204" pitchFamily="34" charset="-122"/>
              </a:rPr>
              <a:t>listen </a:t>
            </a:r>
            <a:r>
              <a:rPr lang="zh-CN" altLang="en-US" sz="1700" b="1" dirty="0">
                <a:latin typeface="微软雅黑" panose="020B0503020204020204" pitchFamily="34" charset="-122"/>
                <a:ea typeface="微软雅黑" panose="020B0503020204020204" pitchFamily="34" charset="-122"/>
              </a:rPr>
              <a:t>系统调用。</a:t>
            </a:r>
            <a:endParaRPr lang="zh-CN" altLang="en-US" sz="1700" b="1" dirty="0">
              <a:latin typeface="微软雅黑" panose="020B0503020204020204" pitchFamily="34" charset="-122"/>
              <a:ea typeface="微软雅黑" panose="020B0503020204020204" pitchFamily="34" charset="-122"/>
            </a:endParaRPr>
          </a:p>
          <a:p>
            <a:pPr marL="285750" indent="-285750" eaLnBrk="0" hangingPunct="0">
              <a:lnSpc>
                <a:spcPts val="2700"/>
              </a:lnSpc>
              <a:buClr>
                <a:srgbClr val="0070C0"/>
              </a:buClr>
              <a:buFont typeface="Wingdings" panose="05000000000000000000" pitchFamily="2" charset="2"/>
              <a:buChar char="l"/>
            </a:pPr>
            <a:r>
              <a:rPr lang="zh-CN" altLang="en-US" sz="1700" b="1" dirty="0">
                <a:latin typeface="微软雅黑" panose="020B0503020204020204" pitchFamily="34" charset="-122"/>
                <a:ea typeface="微软雅黑" panose="020B0503020204020204" pitchFamily="34" charset="-122"/>
              </a:rPr>
              <a:t>服务器紧接着就调用 </a:t>
            </a:r>
            <a:r>
              <a:rPr lang="en-US" altLang="zh-CN" sz="1700" b="1" dirty="0">
                <a:latin typeface="微软雅黑" panose="020B0503020204020204" pitchFamily="34" charset="-122"/>
                <a:ea typeface="微软雅黑" panose="020B0503020204020204" pitchFamily="34" charset="-122"/>
              </a:rPr>
              <a:t>accept</a:t>
            </a:r>
            <a:r>
              <a:rPr lang="zh-CN" altLang="en-US" sz="1700" b="1" dirty="0">
                <a:latin typeface="微软雅黑" panose="020B0503020204020204" pitchFamily="34" charset="-122"/>
                <a:ea typeface="微软雅黑" panose="020B0503020204020204" pitchFamily="34" charset="-122"/>
              </a:rPr>
              <a:t>（接受），以便把远地客户进程发来的连接请求提取出来。系统调用 </a:t>
            </a:r>
            <a:r>
              <a:rPr lang="en-US" altLang="zh-CN" sz="1700" b="1" dirty="0">
                <a:latin typeface="微软雅黑" panose="020B0503020204020204" pitchFamily="34" charset="-122"/>
                <a:ea typeface="微软雅黑" panose="020B0503020204020204" pitchFamily="34" charset="-122"/>
              </a:rPr>
              <a:t>accept </a:t>
            </a:r>
            <a:r>
              <a:rPr lang="zh-CN" altLang="en-US" sz="1700" b="1" dirty="0">
                <a:latin typeface="微软雅黑" panose="020B0503020204020204" pitchFamily="34" charset="-122"/>
                <a:ea typeface="微软雅黑" panose="020B0503020204020204" pitchFamily="34" charset="-122"/>
              </a:rPr>
              <a:t>的一个变量就是要指明从哪一个套接字发起的连接。 </a:t>
            </a:r>
            <a:endParaRPr lang="zh-CN" altLang="en-US" sz="17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1734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552866" y="584138"/>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名字的</a:t>
            </a:r>
            <a:r>
              <a:rPr lang="zh-CN" altLang="en-US" sz="2000" b="1" dirty="0" smtClean="0">
                <a:solidFill>
                  <a:schemeClr val="bg1"/>
                </a:solidFill>
                <a:latin typeface="微软雅黑" panose="020B0503020204020204" pitchFamily="34" charset="-122"/>
                <a:ea typeface="微软雅黑" panose="020B0503020204020204" pitchFamily="34" charset="-122"/>
              </a:rPr>
              <a:t>高速缓存</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0" name="Rectangle 68"/>
          <p:cNvSpPr>
            <a:spLocks noChangeArrowheads="1"/>
          </p:cNvSpPr>
          <p:nvPr/>
        </p:nvSpPr>
        <p:spPr bwMode="auto">
          <a:xfrm>
            <a:off x="483810" y="953016"/>
            <a:ext cx="81219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每个域名服务器都维护一个高速缓存</a:t>
            </a:r>
            <a:r>
              <a:rPr lang="zh-CN" altLang="en-US" sz="2000" b="1" dirty="0">
                <a:latin typeface="微软雅黑" panose="020B0503020204020204" pitchFamily="34" charset="-122"/>
                <a:ea typeface="微软雅黑" panose="020B0503020204020204" pitchFamily="34" charset="-122"/>
              </a:rPr>
              <a:t>，存放最近用过的名字以及从何处获得名字映射信息的记录。</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可大大减轻根域名服务器的负荷，使互联网上的 </a:t>
            </a:r>
            <a:r>
              <a:rPr lang="en-US" altLang="zh-CN" sz="2000" b="1" dirty="0">
                <a:latin typeface="微软雅黑" panose="020B0503020204020204" pitchFamily="34" charset="-122"/>
                <a:ea typeface="微软雅黑" panose="020B0503020204020204" pitchFamily="34" charset="-122"/>
              </a:rPr>
              <a:t>DNS </a:t>
            </a:r>
            <a:r>
              <a:rPr lang="zh-CN" altLang="en-US" sz="2000" b="1" dirty="0">
                <a:latin typeface="微软雅黑" panose="020B0503020204020204" pitchFamily="34" charset="-122"/>
                <a:ea typeface="微软雅黑" panose="020B0503020204020204" pitchFamily="34" charset="-122"/>
              </a:rPr>
              <a:t>查询请求和回答报文的数量大为减少。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为保持高速缓存中的内容正确，域名服务器应为每项内容设置</a:t>
            </a:r>
            <a:r>
              <a:rPr lang="zh-CN" altLang="en-US" sz="2000" b="1" dirty="0" smtClean="0">
                <a:latin typeface="微软雅黑" panose="020B0503020204020204" pitchFamily="34" charset="-122"/>
                <a:ea typeface="微软雅黑" panose="020B0503020204020204" pitchFamily="34" charset="-122"/>
              </a:rPr>
              <a:t>计时</a:t>
            </a:r>
            <a:endParaRPr lang="en-US" altLang="zh-CN" sz="2000" b="1" dirty="0" smtClean="0">
              <a:latin typeface="微软雅黑" panose="020B0503020204020204" pitchFamily="34" charset="-122"/>
              <a:ea typeface="微软雅黑" panose="020B0503020204020204" pitchFamily="34" charset="-122"/>
            </a:endParaRPr>
          </a:p>
          <a:p>
            <a:pPr marL="265430" eaLnBrk="0" hangingPunct="0">
              <a:lnSpc>
                <a:spcPts val="3000"/>
              </a:lnSpc>
              <a:buClr>
                <a:srgbClr val="0070C0"/>
              </a:buClr>
            </a:pPr>
            <a:r>
              <a:rPr lang="zh-CN" altLang="en-US" sz="2000" b="1" dirty="0" smtClean="0">
                <a:latin typeface="微软雅黑" panose="020B0503020204020204" pitchFamily="34" charset="-122"/>
                <a:ea typeface="微软雅黑" panose="020B0503020204020204" pitchFamily="34" charset="-122"/>
              </a:rPr>
              <a:t>器</a:t>
            </a:r>
            <a:r>
              <a:rPr lang="zh-CN" altLang="en-US" sz="2000" b="1" dirty="0">
                <a:latin typeface="微软雅黑" panose="020B0503020204020204" pitchFamily="34" charset="-122"/>
                <a:ea typeface="微软雅黑" panose="020B0503020204020204" pitchFamily="34" charset="-122"/>
              </a:rPr>
              <a:t>，并处理超过合理时间的项（例如，每个项目只存放两天）。</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当权限域名服务器回答一个查询请求时，在响应中都指明绑定有效存在的时间值。增加此时间值可减少网络开销，而减少此时间值可提高域名转换的准确性。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solidFill>
                  <a:srgbClr val="0000FF"/>
                </a:solidFill>
                <a:latin typeface="微软雅黑" panose="020B0503020204020204" pitchFamily="34" charset="-122"/>
                <a:ea typeface="微软雅黑" panose="020B0503020204020204" pitchFamily="34" charset="-122"/>
              </a:rPr>
              <a:t>服务器端</a:t>
            </a:r>
            <a:endParaRPr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客户端</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连接建立阶段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bind</a:t>
            </a:r>
            <a:endParaRPr lang="en-US" altLang="zh-CN" sz="1400"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listen</a:t>
            </a:r>
            <a:endParaRPr lang="en-US" altLang="zh-CN" sz="1400" b="1">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accept</a:t>
            </a:r>
            <a:endParaRPr lang="en-US" altLang="zh-CN" sz="1400" b="1">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connect</a:t>
            </a:r>
            <a:endParaRPr lang="en-US" altLang="zh-CN" sz="1400" b="1">
              <a:latin typeface="微软雅黑" panose="020B0503020204020204" pitchFamily="34" charset="-122"/>
              <a:ea typeface="微软雅黑" panose="020B0503020204020204" pitchFamily="34" charset="-122"/>
            </a:endParaRP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28"/>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9"/>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30"/>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连接建立请求</a:t>
            </a:r>
            <a:endParaRPr lang="zh-CN" altLang="en-US" sz="1400" b="1" dirty="0">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连接建立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数据传送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连接释放</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0"/>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solidFill>
                  <a:srgbClr val="0000FF"/>
                </a:solidFill>
                <a:latin typeface="微软雅黑" panose="020B0503020204020204" pitchFamily="34" charset="-122"/>
                <a:ea typeface="微软雅黑" panose="020B0503020204020204" pitchFamily="34" charset="-122"/>
              </a:rPr>
              <a:t>服务器端</a:t>
            </a:r>
            <a:endParaRPr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客户端</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连接建立阶段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bind</a:t>
            </a:r>
            <a:endParaRPr lang="en-US" altLang="zh-CN" sz="1400"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listen</a:t>
            </a:r>
            <a:endParaRPr lang="en-US" altLang="zh-CN" sz="1400" b="1">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accept</a:t>
            </a:r>
            <a:endParaRPr lang="en-US" altLang="zh-CN" sz="1400" b="1">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connect</a:t>
            </a:r>
            <a:endParaRPr lang="en-US" altLang="zh-CN" sz="1400" b="1">
              <a:latin typeface="微软雅黑" panose="020B0503020204020204" pitchFamily="34" charset="-122"/>
              <a:ea typeface="微软雅黑" panose="020B0503020204020204" pitchFamily="34" charset="-122"/>
            </a:endParaRP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28"/>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9"/>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30"/>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连接建立请求</a:t>
            </a:r>
            <a:endParaRPr lang="zh-CN" altLang="en-US" sz="1400" b="1" dirty="0">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连接建立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数据传送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连接释放</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solidFill>
                  <a:srgbClr val="0000FF"/>
                </a:solidFill>
                <a:latin typeface="微软雅黑" panose="020B0503020204020204" pitchFamily="34" charset="-122"/>
                <a:ea typeface="微软雅黑" panose="020B0503020204020204" pitchFamily="34" charset="-122"/>
              </a:rPr>
              <a:t>服务器端</a:t>
            </a:r>
            <a:endParaRPr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客户端</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连接建立阶段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bind</a:t>
            </a:r>
            <a:endParaRPr lang="en-US" altLang="zh-CN" sz="1400"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listen</a:t>
            </a:r>
            <a:endParaRPr lang="en-US" altLang="zh-CN" sz="1400" b="1" dirty="0">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accept</a:t>
            </a:r>
            <a:endParaRPr lang="en-US" altLang="zh-CN" sz="1400" b="1">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connect</a:t>
            </a:r>
            <a:endParaRPr lang="en-US" altLang="zh-CN" sz="1400" b="1">
              <a:latin typeface="微软雅黑" panose="020B0503020204020204" pitchFamily="34" charset="-122"/>
              <a:ea typeface="微软雅黑" panose="020B0503020204020204" pitchFamily="34" charset="-122"/>
            </a:endParaRP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28"/>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9"/>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30"/>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连接建立请求</a:t>
            </a:r>
            <a:endParaRPr lang="zh-CN" altLang="en-US" sz="1400" b="1" dirty="0">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连接建立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数据传送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连接释放</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solidFill>
                  <a:srgbClr val="0000FF"/>
                </a:solidFill>
                <a:latin typeface="微软雅黑" panose="020B0503020204020204" pitchFamily="34" charset="-122"/>
                <a:ea typeface="微软雅黑" panose="020B0503020204020204" pitchFamily="34" charset="-122"/>
              </a:rPr>
              <a:t>服务器端</a:t>
            </a:r>
            <a:endParaRPr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客户端</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连接建立阶段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bind</a:t>
            </a:r>
            <a:endParaRPr lang="en-US" altLang="zh-CN" sz="1400"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listen</a:t>
            </a:r>
            <a:endParaRPr lang="en-US" altLang="zh-CN" sz="1400" b="1" dirty="0">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accept</a:t>
            </a:r>
            <a:endParaRPr lang="en-US" altLang="zh-CN" sz="1400" b="1" dirty="0">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connect</a:t>
            </a:r>
            <a:endParaRPr lang="en-US" altLang="zh-CN" sz="1400" b="1">
              <a:latin typeface="微软雅黑" panose="020B0503020204020204" pitchFamily="34" charset="-122"/>
              <a:ea typeface="微软雅黑" panose="020B0503020204020204" pitchFamily="34" charset="-122"/>
            </a:endParaRP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28"/>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9"/>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30"/>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连接建立请求</a:t>
            </a:r>
            <a:endParaRPr lang="zh-CN" altLang="en-US" sz="1400" b="1" dirty="0">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连接建立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数据传送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连接释放</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46966"/>
            <a:ext cx="8041893"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5582"/>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并发方式工作的</a:t>
            </a:r>
            <a:r>
              <a:rPr lang="zh-CN" altLang="en-US" sz="2000" b="1" dirty="0" smtClean="0">
                <a:latin typeface="微软雅黑" panose="020B0503020204020204" pitchFamily="34" charset="-122"/>
                <a:ea typeface="微软雅黑" panose="020B0503020204020204" pitchFamily="34" charset="-122"/>
              </a:rPr>
              <a:t>服务器</a:t>
            </a:r>
            <a:endParaRPr lang="zh-CN" altLang="en-US" sz="20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225985" y="1792224"/>
            <a:ext cx="5132411" cy="2493859"/>
            <a:chOff x="896012" y="2273448"/>
            <a:chExt cx="8602292" cy="4179888"/>
          </a:xfrm>
        </p:grpSpPr>
        <p:sp>
          <p:nvSpPr>
            <p:cNvPr id="5" name="Text Box 4"/>
            <p:cNvSpPr txBox="1">
              <a:spLocks noChangeArrowheads="1"/>
            </p:cNvSpPr>
            <p:nvPr/>
          </p:nvSpPr>
          <p:spPr bwMode="auto">
            <a:xfrm>
              <a:off x="1193681" y="5170635"/>
              <a:ext cx="1857081"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接受连接请求</a:t>
              </a:r>
              <a:endParaRPr lang="zh-CN" altLang="en-US" sz="1200" b="1">
                <a:latin typeface="微软雅黑" panose="020B0503020204020204" pitchFamily="34" charset="-122"/>
                <a:ea typeface="微软雅黑" panose="020B0503020204020204" pitchFamily="34" charset="-122"/>
              </a:endParaRPr>
            </a:p>
            <a:p>
              <a:pPr algn="ctr" eaLnBrk="1" hangingPunct="1"/>
              <a:r>
                <a:rPr lang="zh-CN" altLang="en-US" sz="1200" b="1">
                  <a:latin typeface="微软雅黑" panose="020B0503020204020204" pitchFamily="34" charset="-122"/>
                  <a:ea typeface="微软雅黑" panose="020B0503020204020204" pitchFamily="34" charset="-122"/>
                </a:rPr>
                <a:t>的套接字</a:t>
              </a:r>
              <a:endParaRPr lang="zh-CN" altLang="en-US" sz="1200" b="1">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1081750" y="2273448"/>
              <a:ext cx="6462977" cy="4179888"/>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7" name="Rectangle 36"/>
            <p:cNvSpPr>
              <a:spLocks noChangeArrowheads="1"/>
            </p:cNvSpPr>
            <p:nvPr/>
          </p:nvSpPr>
          <p:spPr bwMode="auto">
            <a:xfrm>
              <a:off x="1085189" y="4940448"/>
              <a:ext cx="2013876" cy="1504950"/>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8" name="Oval 6"/>
            <p:cNvSpPr>
              <a:spLocks noChangeArrowheads="1"/>
            </p:cNvSpPr>
            <p:nvPr/>
          </p:nvSpPr>
          <p:spPr bwMode="auto">
            <a:xfrm>
              <a:off x="1635523" y="2735387"/>
              <a:ext cx="923528" cy="836612"/>
            </a:xfrm>
            <a:prstGeom prst="ellipse">
              <a:avLst/>
            </a:prstGeom>
            <a:solidFill>
              <a:srgbClr val="FF66FF"/>
            </a:solidFill>
            <a:ln w="38100" cmpd="dbl">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anose="020B0503020204020204" pitchFamily="34" charset="-122"/>
                  <a:ea typeface="微软雅黑" panose="020B0503020204020204" pitchFamily="34" charset="-122"/>
                </a:rPr>
                <a:t>M</a:t>
              </a:r>
              <a:endParaRPr lang="en-US" altLang="zh-CN" sz="1200" b="1">
                <a:latin typeface="微软雅黑" panose="020B0503020204020204" pitchFamily="34" charset="-122"/>
                <a:ea typeface="微软雅黑" panose="020B0503020204020204" pitchFamily="34" charset="-122"/>
              </a:endParaRPr>
            </a:p>
          </p:txBody>
        </p:sp>
        <p:sp>
          <p:nvSpPr>
            <p:cNvPr id="9" name="Oval 7"/>
            <p:cNvSpPr>
              <a:spLocks noChangeArrowheads="1"/>
            </p:cNvSpPr>
            <p:nvPr/>
          </p:nvSpPr>
          <p:spPr bwMode="auto">
            <a:xfrm>
              <a:off x="3389710" y="3694260"/>
              <a:ext cx="646642" cy="585788"/>
            </a:xfrm>
            <a:prstGeom prst="ellipse">
              <a:avLst/>
            </a:prstGeom>
            <a:solidFill>
              <a:srgbClr val="66FF66"/>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dirty="0">
                  <a:latin typeface="微软雅黑" panose="020B0503020204020204" pitchFamily="34" charset="-122"/>
                  <a:ea typeface="微软雅黑" panose="020B0503020204020204" pitchFamily="34" charset="-122"/>
                </a:rPr>
                <a:t>S</a:t>
              </a:r>
              <a:r>
                <a:rPr lang="en-US" altLang="zh-CN" sz="1200" b="1" baseline="-25000" dirty="0">
                  <a:latin typeface="微软雅黑" panose="020B0503020204020204" pitchFamily="34" charset="-122"/>
                  <a:ea typeface="微软雅黑" panose="020B0503020204020204" pitchFamily="34" charset="-122"/>
                </a:rPr>
                <a:t>1</a:t>
              </a:r>
              <a:endParaRPr lang="en-US" altLang="zh-CN" sz="1200" b="1" baseline="-25000" dirty="0">
                <a:latin typeface="微软雅黑" panose="020B0503020204020204" pitchFamily="34" charset="-122"/>
                <a:ea typeface="微软雅黑" panose="020B0503020204020204" pitchFamily="34" charset="-122"/>
              </a:endParaRPr>
            </a:p>
          </p:txBody>
        </p:sp>
        <p:sp>
          <p:nvSpPr>
            <p:cNvPr id="10" name="Rectangle 37"/>
            <p:cNvSpPr>
              <a:spLocks noChangeArrowheads="1"/>
            </p:cNvSpPr>
            <p:nvPr/>
          </p:nvSpPr>
          <p:spPr bwMode="auto">
            <a:xfrm>
              <a:off x="3086702" y="4938861"/>
              <a:ext cx="4447381" cy="15049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3480858" y="4946799"/>
              <a:ext cx="462625" cy="250825"/>
            </a:xfrm>
            <a:prstGeom prst="rect">
              <a:avLst/>
            </a:prstGeom>
            <a:solidFill>
              <a:srgbClr val="00CCFF"/>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4820577" y="4946799"/>
              <a:ext cx="462623" cy="250825"/>
            </a:xfrm>
            <a:prstGeom prst="rect">
              <a:avLst/>
            </a:prstGeom>
            <a:solidFill>
              <a:srgbClr val="00CCFF"/>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3" name="Rectangle 10"/>
            <p:cNvSpPr>
              <a:spLocks noChangeArrowheads="1"/>
            </p:cNvSpPr>
            <p:nvPr/>
          </p:nvSpPr>
          <p:spPr bwMode="auto">
            <a:xfrm>
              <a:off x="6160294" y="4946799"/>
              <a:ext cx="460904" cy="250825"/>
            </a:xfrm>
            <a:prstGeom prst="rect">
              <a:avLst/>
            </a:prstGeom>
            <a:solidFill>
              <a:srgbClr val="00CCFF"/>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4" name="Text Box 11"/>
            <p:cNvSpPr txBox="1">
              <a:spLocks noChangeArrowheads="1"/>
            </p:cNvSpPr>
            <p:nvPr/>
          </p:nvSpPr>
          <p:spPr bwMode="auto">
            <a:xfrm>
              <a:off x="3169659"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连接</a:t>
              </a:r>
              <a:endParaRPr lang="zh-CN" altLang="en-US" sz="1200" b="1">
                <a:latin typeface="微软雅黑" panose="020B0503020204020204" pitchFamily="34" charset="-122"/>
                <a:ea typeface="微软雅黑" panose="020B0503020204020204" pitchFamily="34" charset="-122"/>
              </a:endParaRPr>
            </a:p>
            <a:p>
              <a:pPr algn="ctr" eaLnBrk="1" hangingPunct="1"/>
              <a:r>
                <a:rPr lang="zh-CN" altLang="en-US" sz="1200" b="1">
                  <a:latin typeface="微软雅黑" panose="020B0503020204020204" pitchFamily="34" charset="-122"/>
                  <a:ea typeface="微软雅黑" panose="020B0503020204020204" pitchFamily="34" charset="-122"/>
                </a:rPr>
                <a:t>套接字</a:t>
              </a:r>
              <a:endParaRPr lang="zh-CN" altLang="en-US" sz="1200" b="1">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a:off x="4555811"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连接</a:t>
              </a:r>
              <a:endParaRPr lang="zh-CN" altLang="en-US" sz="1200" b="1">
                <a:latin typeface="微软雅黑" panose="020B0503020204020204" pitchFamily="34" charset="-122"/>
                <a:ea typeface="微软雅黑" panose="020B0503020204020204" pitchFamily="34" charset="-122"/>
              </a:endParaRPr>
            </a:p>
            <a:p>
              <a:pPr algn="ctr" eaLnBrk="1" hangingPunct="1"/>
              <a:r>
                <a:rPr lang="zh-CN" altLang="en-US" sz="1200" b="1">
                  <a:latin typeface="微软雅黑" panose="020B0503020204020204" pitchFamily="34" charset="-122"/>
                  <a:ea typeface="微软雅黑" panose="020B0503020204020204" pitchFamily="34" charset="-122"/>
                </a:rPr>
                <a:t>套接字</a:t>
              </a:r>
              <a:endParaRPr lang="zh-CN" altLang="en-US" sz="1200" b="1">
                <a:latin typeface="微软雅黑" panose="020B0503020204020204" pitchFamily="34" charset="-122"/>
                <a:ea typeface="微软雅黑" panose="020B0503020204020204" pitchFamily="34" charset="-122"/>
              </a:endParaRPr>
            </a:p>
          </p:txBody>
        </p:sp>
        <p:sp>
          <p:nvSpPr>
            <p:cNvPr id="16" name="Text Box 13"/>
            <p:cNvSpPr txBox="1">
              <a:spLocks noChangeArrowheads="1"/>
            </p:cNvSpPr>
            <p:nvPr/>
          </p:nvSpPr>
          <p:spPr bwMode="auto">
            <a:xfrm>
              <a:off x="5936806"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连接</a:t>
              </a:r>
              <a:endParaRPr lang="zh-CN" altLang="en-US" sz="1200" b="1">
                <a:latin typeface="微软雅黑" panose="020B0503020204020204" pitchFamily="34" charset="-122"/>
                <a:ea typeface="微软雅黑" panose="020B0503020204020204" pitchFamily="34" charset="-122"/>
              </a:endParaRPr>
            </a:p>
            <a:p>
              <a:pPr algn="ctr" eaLnBrk="1" hangingPunct="1"/>
              <a:r>
                <a:rPr lang="zh-CN" altLang="en-US" sz="1200" b="1">
                  <a:latin typeface="微软雅黑" panose="020B0503020204020204" pitchFamily="34" charset="-122"/>
                  <a:ea typeface="微软雅黑" panose="020B0503020204020204" pitchFamily="34" charset="-122"/>
                </a:rPr>
                <a:t>套接字</a:t>
              </a:r>
              <a:endParaRPr lang="zh-CN" altLang="en-US" sz="1200" b="1">
                <a:latin typeface="微软雅黑" panose="020B0503020204020204" pitchFamily="34" charset="-122"/>
                <a:ea typeface="微软雅黑" panose="020B0503020204020204" pitchFamily="34" charset="-122"/>
              </a:endParaRPr>
            </a:p>
          </p:txBody>
        </p:sp>
        <p:sp>
          <p:nvSpPr>
            <p:cNvPr id="17" name="Line 14"/>
            <p:cNvSpPr>
              <a:spLocks noChangeShapeType="1"/>
            </p:cNvSpPr>
            <p:nvPr/>
          </p:nvSpPr>
          <p:spPr bwMode="auto">
            <a:xfrm>
              <a:off x="1081750" y="4946798"/>
              <a:ext cx="6462977"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Line 15"/>
            <p:cNvSpPr>
              <a:spLocks noChangeShapeType="1"/>
            </p:cNvSpPr>
            <p:nvPr/>
          </p:nvSpPr>
          <p:spPr bwMode="auto">
            <a:xfrm>
              <a:off x="3713031"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9" name="Line 16"/>
            <p:cNvSpPr>
              <a:spLocks noChangeShapeType="1"/>
            </p:cNvSpPr>
            <p:nvPr/>
          </p:nvSpPr>
          <p:spPr bwMode="auto">
            <a:xfrm>
              <a:off x="5052748"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6392466"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1" name="Rectangle 18"/>
            <p:cNvSpPr>
              <a:spLocks noChangeArrowheads="1"/>
            </p:cNvSpPr>
            <p:nvPr/>
          </p:nvSpPr>
          <p:spPr bwMode="auto">
            <a:xfrm>
              <a:off x="1864254" y="4946799"/>
              <a:ext cx="462625" cy="250825"/>
            </a:xfrm>
            <a:prstGeom prst="rect">
              <a:avLst/>
            </a:prstGeom>
            <a:solidFill>
              <a:srgbClr val="00CCFF"/>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22" name="Line 19"/>
            <p:cNvSpPr>
              <a:spLocks noChangeShapeType="1"/>
            </p:cNvSpPr>
            <p:nvPr/>
          </p:nvSpPr>
          <p:spPr bwMode="auto">
            <a:xfrm flipV="1">
              <a:off x="2096427" y="3571998"/>
              <a:ext cx="0" cy="1374800"/>
            </a:xfrm>
            <a:prstGeom prst="line">
              <a:avLst/>
            </a:prstGeom>
            <a:noFill/>
            <a:ln w="952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3" name="Oval 20"/>
            <p:cNvSpPr>
              <a:spLocks noChangeArrowheads="1"/>
            </p:cNvSpPr>
            <p:nvPr/>
          </p:nvSpPr>
          <p:spPr bwMode="auto">
            <a:xfrm>
              <a:off x="4719108" y="3694260"/>
              <a:ext cx="646642" cy="585788"/>
            </a:xfrm>
            <a:prstGeom prst="ellipse">
              <a:avLst/>
            </a:prstGeom>
            <a:solidFill>
              <a:srgbClr val="66FF66"/>
            </a:solidFill>
            <a:ln w="1270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anose="020B0503020204020204" pitchFamily="34" charset="-122"/>
                  <a:ea typeface="微软雅黑" panose="020B0503020204020204" pitchFamily="34" charset="-122"/>
                </a:rPr>
                <a:t>S</a:t>
              </a:r>
              <a:r>
                <a:rPr lang="en-US" altLang="zh-CN" sz="1200" b="1" baseline="-25000">
                  <a:latin typeface="微软雅黑" panose="020B0503020204020204" pitchFamily="34" charset="-122"/>
                  <a:ea typeface="微软雅黑" panose="020B0503020204020204" pitchFamily="34" charset="-122"/>
                </a:rPr>
                <a:t>2</a:t>
              </a:r>
              <a:endParaRPr lang="en-US" altLang="zh-CN" sz="1200" b="1" baseline="-25000">
                <a:latin typeface="微软雅黑" panose="020B0503020204020204" pitchFamily="34" charset="-122"/>
                <a:ea typeface="微软雅黑" panose="020B0503020204020204" pitchFamily="34" charset="-122"/>
              </a:endParaRPr>
            </a:p>
          </p:txBody>
        </p:sp>
        <p:sp>
          <p:nvSpPr>
            <p:cNvPr id="24" name="Oval 21"/>
            <p:cNvSpPr>
              <a:spLocks noChangeArrowheads="1"/>
            </p:cNvSpPr>
            <p:nvPr/>
          </p:nvSpPr>
          <p:spPr bwMode="auto">
            <a:xfrm>
              <a:off x="6048508" y="3694260"/>
              <a:ext cx="646642" cy="585788"/>
            </a:xfrm>
            <a:prstGeom prst="ellipse">
              <a:avLst/>
            </a:prstGeom>
            <a:solidFill>
              <a:srgbClr val="66FF66"/>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anose="020B0503020204020204" pitchFamily="34" charset="-122"/>
                  <a:ea typeface="微软雅黑" panose="020B0503020204020204" pitchFamily="34" charset="-122"/>
                </a:rPr>
                <a:t>S</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25" name="Line 22"/>
            <p:cNvSpPr>
              <a:spLocks noChangeShapeType="1"/>
            </p:cNvSpPr>
            <p:nvPr/>
          </p:nvSpPr>
          <p:spPr bwMode="auto">
            <a:xfrm>
              <a:off x="2467902" y="3442750"/>
              <a:ext cx="1012957" cy="334061"/>
            </a:xfrm>
            <a:prstGeom prst="line">
              <a:avLst/>
            </a:prstGeom>
            <a:noFill/>
            <a:ln w="9525">
              <a:solidFill>
                <a:schemeClr val="folHlink"/>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a:off x="2528094" y="3325959"/>
              <a:ext cx="2240889" cy="492125"/>
            </a:xfrm>
            <a:prstGeom prst="line">
              <a:avLst/>
            </a:prstGeom>
            <a:noFill/>
            <a:ln w="9525">
              <a:solidFill>
                <a:schemeClr val="folHlink"/>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a:off x="2559050" y="3153693"/>
              <a:ext cx="3508375" cy="708842"/>
            </a:xfrm>
            <a:prstGeom prst="line">
              <a:avLst/>
            </a:prstGeom>
            <a:noFill/>
            <a:ln w="9525">
              <a:solidFill>
                <a:schemeClr val="folHlink"/>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Text Box 25"/>
            <p:cNvSpPr txBox="1">
              <a:spLocks noChangeArrowheads="1"/>
            </p:cNvSpPr>
            <p:nvPr/>
          </p:nvSpPr>
          <p:spPr bwMode="auto">
            <a:xfrm>
              <a:off x="8157079" y="5450036"/>
              <a:ext cx="1341225" cy="46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操作系统</a:t>
              </a:r>
              <a:endParaRPr lang="zh-CN" altLang="en-US" sz="1200" b="1">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H="1">
              <a:off x="7637596" y="5699273"/>
              <a:ext cx="553773"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H="1">
              <a:off x="7637596" y="3443435"/>
              <a:ext cx="553773"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1" name="Text Box 28"/>
            <p:cNvSpPr txBox="1">
              <a:spLocks noChangeArrowheads="1"/>
            </p:cNvSpPr>
            <p:nvPr/>
          </p:nvSpPr>
          <p:spPr bwMode="auto">
            <a:xfrm>
              <a:off x="8112365" y="3119585"/>
              <a:ext cx="1341225"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200" b="1">
                  <a:latin typeface="微软雅黑" panose="020B0503020204020204" pitchFamily="34" charset="-122"/>
                  <a:ea typeface="微软雅黑" panose="020B0503020204020204" pitchFamily="34" charset="-122"/>
                </a:rPr>
                <a:t>服务器</a:t>
              </a:r>
              <a:endParaRPr lang="zh-CN" altLang="en-US" sz="1200" b="1">
                <a:latin typeface="微软雅黑" panose="020B0503020204020204" pitchFamily="34" charset="-122"/>
                <a:ea typeface="微软雅黑" panose="020B0503020204020204" pitchFamily="34" charset="-122"/>
              </a:endParaRPr>
            </a:p>
            <a:p>
              <a:pPr algn="ctr" eaLnBrk="1" hangingPunct="1"/>
              <a:r>
                <a:rPr lang="zh-CN" altLang="en-US" sz="1200" b="1">
                  <a:latin typeface="微软雅黑" panose="020B0503020204020204" pitchFamily="34" charset="-122"/>
                  <a:ea typeface="微软雅黑" panose="020B0503020204020204" pitchFamily="34" charset="-122"/>
                </a:rPr>
                <a:t>应用进程</a:t>
              </a:r>
              <a:endParaRPr lang="zh-CN" altLang="en-US" sz="1200" b="1">
                <a:latin typeface="微软雅黑" panose="020B0503020204020204" pitchFamily="34" charset="-122"/>
                <a:ea typeface="微软雅黑" panose="020B0503020204020204" pitchFamily="34" charset="-122"/>
              </a:endParaRPr>
            </a:p>
          </p:txBody>
        </p:sp>
        <p:sp>
          <p:nvSpPr>
            <p:cNvPr id="32" name="Text Box 29"/>
            <p:cNvSpPr txBox="1">
              <a:spLocks noChangeArrowheads="1"/>
            </p:cNvSpPr>
            <p:nvPr/>
          </p:nvSpPr>
          <p:spPr bwMode="auto">
            <a:xfrm>
              <a:off x="4607993" y="3142838"/>
              <a:ext cx="2115009" cy="47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05000"/>
                </a:lnSpc>
              </a:pPr>
              <a:r>
                <a:rPr lang="zh-CN" altLang="en-US" sz="1200" b="1" dirty="0">
                  <a:latin typeface="微软雅黑" panose="020B0503020204020204" pitchFamily="34" charset="-122"/>
                  <a:ea typeface="微软雅黑" panose="020B0503020204020204" pitchFamily="34" charset="-122"/>
                </a:rPr>
                <a:t>从属服务器进程</a:t>
              </a:r>
              <a:endParaRPr lang="zh-CN" altLang="en-US" sz="1200" b="1" dirty="0">
                <a:latin typeface="微软雅黑" panose="020B0503020204020204" pitchFamily="34" charset="-122"/>
                <a:ea typeface="微软雅黑" panose="020B0503020204020204" pitchFamily="34" charset="-122"/>
              </a:endParaRPr>
            </a:p>
          </p:txBody>
        </p:sp>
        <p:sp>
          <p:nvSpPr>
            <p:cNvPr id="33" name="Text Box 30"/>
            <p:cNvSpPr txBox="1">
              <a:spLocks noChangeArrowheads="1"/>
            </p:cNvSpPr>
            <p:nvPr/>
          </p:nvSpPr>
          <p:spPr bwMode="auto">
            <a:xfrm>
              <a:off x="1172500" y="2289448"/>
              <a:ext cx="1857081" cy="47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05000"/>
                </a:lnSpc>
              </a:pPr>
              <a:r>
                <a:rPr lang="zh-CN" altLang="en-US" sz="1200" b="1" dirty="0">
                  <a:latin typeface="微软雅黑" panose="020B0503020204020204" pitchFamily="34" charset="-122"/>
                  <a:ea typeface="微软雅黑" panose="020B0503020204020204" pitchFamily="34" charset="-122"/>
                </a:rPr>
                <a:t>主服务器进程</a:t>
              </a:r>
              <a:endParaRPr lang="zh-CN" altLang="en-US" sz="1200" b="1" dirty="0">
                <a:latin typeface="微软雅黑" panose="020B0503020204020204" pitchFamily="34" charset="-122"/>
                <a:ea typeface="微软雅黑" panose="020B0503020204020204" pitchFamily="34" charset="-122"/>
              </a:endParaRPr>
            </a:p>
          </p:txBody>
        </p:sp>
        <p:sp>
          <p:nvSpPr>
            <p:cNvPr id="34" name="Text Box 31"/>
            <p:cNvSpPr txBox="1">
              <a:spLocks noChangeArrowheads="1"/>
            </p:cNvSpPr>
            <p:nvPr/>
          </p:nvSpPr>
          <p:spPr bwMode="auto">
            <a:xfrm>
              <a:off x="896012" y="5853260"/>
              <a:ext cx="2372936" cy="45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05000"/>
                </a:lnSpc>
              </a:pPr>
              <a:r>
                <a:rPr lang="zh-CN" altLang="en-US" sz="1200" b="1" dirty="0">
                  <a:solidFill>
                    <a:schemeClr val="bg1"/>
                  </a:solidFill>
                  <a:latin typeface="微软雅黑" panose="020B0503020204020204" pitchFamily="34" charset="-122"/>
                  <a:ea typeface="微软雅黑" panose="020B0503020204020204" pitchFamily="34" charset="-122"/>
                </a:rPr>
                <a:t>（原来的套接字）</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a:off x="3389710" y="6131073"/>
              <a:ext cx="33243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36" name="Text Box 33"/>
            <p:cNvSpPr txBox="1">
              <a:spLocks noChangeArrowheads="1"/>
            </p:cNvSpPr>
            <p:nvPr/>
          </p:nvSpPr>
          <p:spPr bwMode="auto">
            <a:xfrm>
              <a:off x="3943484" y="5895943"/>
              <a:ext cx="2313828" cy="4797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fontAlgn="ctr" hangingPunct="1">
                <a:lnSpc>
                  <a:spcPct val="105000"/>
                </a:lnSpc>
              </a:pP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新创建的套接字</a:t>
              </a:r>
              <a:r>
                <a:rPr lang="en-US" altLang="zh-CN"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p:txBody>
        </p:sp>
        <p:sp>
          <p:nvSpPr>
            <p:cNvPr id="37" name="Line 34"/>
            <p:cNvSpPr>
              <a:spLocks noChangeShapeType="1"/>
            </p:cNvSpPr>
            <p:nvPr/>
          </p:nvSpPr>
          <p:spPr bwMode="auto">
            <a:xfrm>
              <a:off x="3097498" y="4946798"/>
              <a:ext cx="0" cy="1506538"/>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9" name="矩形 38"/>
          <p:cNvSpPr/>
          <p:nvPr/>
        </p:nvSpPr>
        <p:spPr>
          <a:xfrm>
            <a:off x="1273621" y="1171950"/>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调用 </a:t>
            </a:r>
            <a:r>
              <a:rPr kumimoji="1" lang="en-US" altLang="zh-CN" sz="1400" b="1" dirty="0">
                <a:latin typeface="微软雅黑" panose="020B0503020204020204" pitchFamily="34" charset="-122"/>
                <a:ea typeface="微软雅黑" panose="020B0503020204020204" pitchFamily="34" charset="-122"/>
              </a:rPr>
              <a:t>accept </a:t>
            </a:r>
            <a:r>
              <a:rPr kumimoji="1" lang="zh-CN" altLang="en-US" sz="1400" b="1" dirty="0">
                <a:latin typeface="微软雅黑" panose="020B0503020204020204" pitchFamily="34" charset="-122"/>
                <a:ea typeface="微软雅黑" panose="020B0503020204020204" pitchFamily="34" charset="-122"/>
              </a:rPr>
              <a:t>要完成的动作较多。这是因为一个服务器必须能够同时处理多个连接。这样的服务器常称为并发方式 </a:t>
            </a:r>
            <a:r>
              <a:rPr kumimoji="1" lang="en-US" altLang="zh-CN" sz="1400" b="1" dirty="0">
                <a:latin typeface="微软雅黑" panose="020B0503020204020204" pitchFamily="34" charset="-122"/>
                <a:ea typeface="微软雅黑" panose="020B0503020204020204" pitchFamily="34" charset="-122"/>
              </a:rPr>
              <a:t>(concurrent) </a:t>
            </a:r>
            <a:r>
              <a:rPr kumimoji="1" lang="zh-CN" altLang="en-US" sz="1400" b="1" dirty="0">
                <a:latin typeface="微软雅黑" panose="020B0503020204020204" pitchFamily="34" charset="-122"/>
                <a:ea typeface="微软雅黑" panose="020B0503020204020204" pitchFamily="34" charset="-122"/>
              </a:rPr>
              <a:t>工作的服务器。</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51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821371" y="1162299"/>
            <a:ext cx="15199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传送阶段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556600"/>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客户和服务器都在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连接上使用 </a:t>
            </a:r>
            <a:r>
              <a:rPr lang="en-US" altLang="zh-CN" sz="2000" b="1" dirty="0">
                <a:latin typeface="微软雅黑" panose="020B0503020204020204" pitchFamily="34" charset="-122"/>
                <a:ea typeface="微软雅黑" panose="020B0503020204020204" pitchFamily="34" charset="-122"/>
              </a:rPr>
              <a:t>send </a:t>
            </a:r>
            <a:r>
              <a:rPr lang="zh-CN" altLang="en-US" sz="2000" b="1" dirty="0">
                <a:latin typeface="微软雅黑" panose="020B0503020204020204" pitchFamily="34" charset="-122"/>
                <a:ea typeface="微软雅黑" panose="020B0503020204020204" pitchFamily="34" charset="-122"/>
              </a:rPr>
              <a:t>系统调用传送数据，使用 </a:t>
            </a:r>
            <a:r>
              <a:rPr lang="en-US" altLang="zh-CN" sz="2000" b="1" dirty="0" err="1">
                <a:latin typeface="微软雅黑" panose="020B0503020204020204" pitchFamily="34" charset="-122"/>
                <a:ea typeface="微软雅黑" panose="020B0503020204020204" pitchFamily="34" charset="-122"/>
              </a:rPr>
              <a:t>recv</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系统调用接收数据。</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通常客户使用 </a:t>
            </a:r>
            <a:r>
              <a:rPr lang="en-US" altLang="zh-CN" sz="2000" b="1" dirty="0">
                <a:latin typeface="微软雅黑" panose="020B0503020204020204" pitchFamily="34" charset="-122"/>
                <a:ea typeface="微软雅黑" panose="020B0503020204020204" pitchFamily="34" charset="-122"/>
              </a:rPr>
              <a:t>send </a:t>
            </a:r>
            <a:r>
              <a:rPr lang="zh-CN" altLang="en-US" sz="2000" b="1" dirty="0">
                <a:latin typeface="微软雅黑" panose="020B0503020204020204" pitchFamily="34" charset="-122"/>
                <a:ea typeface="微软雅黑" panose="020B0503020204020204" pitchFamily="34" charset="-122"/>
              </a:rPr>
              <a:t>发送请求，而服务器使用 </a:t>
            </a:r>
            <a:r>
              <a:rPr lang="en-US" altLang="zh-CN" sz="2000" b="1" dirty="0">
                <a:latin typeface="微软雅黑" panose="020B0503020204020204" pitchFamily="34" charset="-122"/>
                <a:ea typeface="微软雅黑" panose="020B0503020204020204" pitchFamily="34" charset="-122"/>
              </a:rPr>
              <a:t>send </a:t>
            </a:r>
            <a:r>
              <a:rPr lang="zh-CN" altLang="en-US" sz="2000" b="1" dirty="0">
                <a:latin typeface="微软雅黑" panose="020B0503020204020204" pitchFamily="34" charset="-122"/>
                <a:ea typeface="微软雅黑" panose="020B0503020204020204" pitchFamily="34" charset="-122"/>
              </a:rPr>
              <a:t>发送回答。</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服务器使用 </a:t>
            </a:r>
            <a:r>
              <a:rPr lang="en-US" altLang="zh-CN" sz="2000" b="1" dirty="0" err="1">
                <a:latin typeface="微软雅黑" panose="020B0503020204020204" pitchFamily="34" charset="-122"/>
                <a:ea typeface="微软雅黑" panose="020B0503020204020204" pitchFamily="34" charset="-122"/>
              </a:rPr>
              <a:t>recv</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接收客户用 </a:t>
            </a:r>
            <a:r>
              <a:rPr lang="en-US" altLang="zh-CN" sz="2000" b="1" dirty="0">
                <a:latin typeface="微软雅黑" panose="020B0503020204020204" pitchFamily="34" charset="-122"/>
                <a:ea typeface="微软雅黑" panose="020B0503020204020204" pitchFamily="34" charset="-122"/>
              </a:rPr>
              <a:t>send </a:t>
            </a:r>
            <a:r>
              <a:rPr lang="zh-CN" altLang="en-US" sz="2000" b="1" dirty="0">
                <a:latin typeface="微软雅黑" panose="020B0503020204020204" pitchFamily="34" charset="-122"/>
                <a:ea typeface="微软雅黑" panose="020B0503020204020204" pitchFamily="34" charset="-122"/>
              </a:rPr>
              <a:t>调用发送的请求。客户在发完请求后用 </a:t>
            </a:r>
            <a:r>
              <a:rPr lang="en-US" altLang="zh-CN" sz="2000" b="1" dirty="0" err="1">
                <a:latin typeface="微软雅黑" panose="020B0503020204020204" pitchFamily="34" charset="-122"/>
                <a:ea typeface="微软雅黑" panose="020B0503020204020204" pitchFamily="34" charset="-122"/>
              </a:rPr>
              <a:t>recv</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接收回答</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solidFill>
                  <a:srgbClr val="0000FF"/>
                </a:solidFill>
                <a:latin typeface="微软雅黑" panose="020B0503020204020204" pitchFamily="34" charset="-122"/>
                <a:ea typeface="微软雅黑" panose="020B0503020204020204" pitchFamily="34" charset="-122"/>
              </a:rPr>
              <a:t>服务器端</a:t>
            </a:r>
            <a:endParaRPr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客户端</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3821372" y="513622"/>
            <a:ext cx="15199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传送阶段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bind</a:t>
            </a:r>
            <a:endParaRPr lang="en-US" altLang="zh-CN" sz="1400"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listen</a:t>
            </a:r>
            <a:endParaRPr lang="en-US" altLang="zh-CN" sz="1400" b="1" dirty="0">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accept</a:t>
            </a:r>
            <a:endParaRPr lang="en-US" altLang="zh-CN" sz="1400" b="1" dirty="0">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send</a:t>
            </a:r>
            <a:endParaRPr lang="en-US" altLang="zh-CN" sz="1400" b="1" dirty="0">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connect</a:t>
            </a:r>
            <a:endParaRPr lang="en-US" altLang="zh-CN" sz="1400" b="1" dirty="0">
              <a:latin typeface="微软雅黑" panose="020B0503020204020204" pitchFamily="34" charset="-122"/>
              <a:ea typeface="微软雅黑" panose="020B0503020204020204" pitchFamily="34" charset="-122"/>
            </a:endParaRP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28"/>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9"/>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30"/>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连接建立请求</a:t>
            </a:r>
            <a:endParaRPr lang="zh-CN" altLang="en-US" sz="1400" b="1" dirty="0">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连接建立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数据传送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连接释放</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2"/>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21"/>
                                        </p:tgtEl>
                                      </p:cBhvr>
                                      <p:by x="150000" y="150000"/>
                                    </p:animScale>
                                  </p:childTnLst>
                                </p:cTn>
                              </p:par>
                              <p:par>
                                <p:cTn id="9" presetID="6" presetClass="emph" presetSubtype="0" repeatCount="3000" fill="hold" grpId="0" nodeType="withEffect">
                                  <p:stCondLst>
                                    <p:cond delay="0"/>
                                  </p:stCondLst>
                                  <p:childTnLst>
                                    <p:animScale>
                                      <p:cBhvr>
                                        <p:cTn id="10" dur="2000" fill="hold"/>
                                        <p:tgtEl>
                                          <p:spTgt spid="10"/>
                                        </p:tgtEl>
                                      </p:cBhvr>
                                      <p:by x="150000" y="150000"/>
                                    </p:animScale>
                                  </p:childTnLst>
                                </p:cTn>
                              </p:par>
                              <p:par>
                                <p:cTn id="11" presetID="6" presetClass="emph" presetSubtype="0" repeatCount="3000" fill="hold" grpId="0" nodeType="with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P spid="22"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9784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64891" y="1564635"/>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连接释放阶段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65286" y="1951776"/>
            <a:ext cx="8040453"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一旦客户或服务器结束使用套接字，就把套接字撤消。这时就调用 </a:t>
            </a:r>
            <a:r>
              <a:rPr lang="en-US" altLang="zh-CN" sz="2000" b="1" dirty="0">
                <a:latin typeface="微软雅黑" panose="020B0503020204020204" pitchFamily="34" charset="-122"/>
                <a:ea typeface="微软雅黑" panose="020B0503020204020204" pitchFamily="34" charset="-122"/>
              </a:rPr>
              <a:t>close </a:t>
            </a:r>
            <a:r>
              <a:rPr lang="zh-CN" altLang="en-US" sz="2000" b="1" dirty="0">
                <a:latin typeface="微软雅黑" panose="020B0503020204020204" pitchFamily="34" charset="-122"/>
                <a:ea typeface="微软雅黑" panose="020B0503020204020204" pitchFamily="34" charset="-122"/>
              </a:rPr>
              <a:t>释放连接和撤销套接字</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solidFill>
                  <a:srgbClr val="0000FF"/>
                </a:solidFill>
                <a:latin typeface="微软雅黑" panose="020B0503020204020204" pitchFamily="34" charset="-122"/>
                <a:ea typeface="微软雅黑" panose="020B0503020204020204" pitchFamily="34" charset="-122"/>
              </a:rPr>
              <a:t>服务器端</a:t>
            </a:r>
            <a:endParaRPr lang="zh-CN" altLang="en-US" sz="1600" b="1">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dirty="0">
                <a:solidFill>
                  <a:srgbClr val="0000FF"/>
                </a:solidFill>
                <a:latin typeface="微软雅黑" panose="020B0503020204020204" pitchFamily="34" charset="-122"/>
                <a:ea typeface="微软雅黑" panose="020B0503020204020204" pitchFamily="34" charset="-122"/>
              </a:rPr>
              <a:t>客户端</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3564892" y="513622"/>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连接释放阶段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bind</a:t>
            </a:r>
            <a:endParaRPr lang="en-US" altLang="zh-CN" sz="1400"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listen</a:t>
            </a:r>
            <a:endParaRPr lang="en-US" altLang="zh-CN" sz="1400" b="1" dirty="0">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accept</a:t>
            </a:r>
            <a:endParaRPr lang="en-US" altLang="zh-CN" sz="1400" b="1" dirty="0">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socket</a:t>
            </a:r>
            <a:endParaRPr lang="en-US" altLang="zh-CN" sz="1400" b="1" dirty="0">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send</a:t>
            </a:r>
            <a:endParaRPr lang="en-US" altLang="zh-CN" sz="1400" b="1" dirty="0">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close</a:t>
            </a:r>
            <a:endParaRPr lang="en-US" altLang="zh-CN" sz="1400" b="1" dirty="0">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connect</a:t>
            </a:r>
            <a:endParaRPr lang="en-US" altLang="zh-CN" sz="1400" b="1" dirty="0">
              <a:latin typeface="微软雅黑" panose="020B0503020204020204" pitchFamily="34" charset="-122"/>
              <a:ea typeface="微软雅黑" panose="020B0503020204020204" pitchFamily="34" charset="-122"/>
            </a:endParaRP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Freeform 28"/>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9"/>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30"/>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dirty="0">
                <a:latin typeface="微软雅黑" panose="020B0503020204020204" pitchFamily="34" charset="-122"/>
                <a:ea typeface="微软雅黑" panose="020B0503020204020204" pitchFamily="34" charset="-122"/>
              </a:rPr>
              <a:t>连接建立请求</a:t>
            </a:r>
            <a:endParaRPr lang="zh-CN" altLang="en-US" sz="1400" b="1" dirty="0">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连接建立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数据传送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smtClean="0">
                <a:solidFill>
                  <a:srgbClr val="C00000"/>
                </a:solidFill>
                <a:latin typeface="微软雅黑" panose="020B0503020204020204" pitchFamily="34" charset="-122"/>
                <a:ea typeface="微软雅黑" panose="020B0503020204020204" pitchFamily="34" charset="-122"/>
              </a:rPr>
              <a:t>连接释放</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3"/>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46966"/>
            <a:ext cx="8041893"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04726"/>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系统调用使用顺序的</a:t>
            </a:r>
            <a:r>
              <a:rPr lang="zh-CN" altLang="en-US" sz="2000" b="1" dirty="0" smtClean="0">
                <a:latin typeface="微软雅黑" panose="020B0503020204020204" pitchFamily="34" charset="-122"/>
                <a:ea typeface="微软雅黑" panose="020B0503020204020204" pitchFamily="34" charset="-122"/>
              </a:rPr>
              <a:t>例子</a:t>
            </a:r>
            <a:endParaRPr lang="zh-CN" altLang="en-US" sz="20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4004" y="1113212"/>
            <a:ext cx="4962872" cy="3175883"/>
            <a:chOff x="1174889" y="1412776"/>
            <a:chExt cx="7018471" cy="4491319"/>
          </a:xfrm>
        </p:grpSpPr>
        <p:sp>
          <p:nvSpPr>
            <p:cNvPr id="6" name="Text Box 4"/>
            <p:cNvSpPr txBox="1">
              <a:spLocks noChangeArrowheads="1"/>
            </p:cNvSpPr>
            <p:nvPr/>
          </p:nvSpPr>
          <p:spPr bwMode="auto">
            <a:xfrm>
              <a:off x="5726555" y="1412776"/>
              <a:ext cx="1566924" cy="5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b="1">
                  <a:solidFill>
                    <a:srgbClr val="0000FF"/>
                  </a:solidFill>
                  <a:latin typeface="微软雅黑" panose="020B0503020204020204" pitchFamily="34" charset="-122"/>
                  <a:ea typeface="微软雅黑" panose="020B0503020204020204" pitchFamily="34" charset="-122"/>
                </a:rPr>
                <a:t>服务器端</a:t>
              </a:r>
              <a:endParaRPr lang="zh-CN" altLang="en-US" sz="1800" b="1">
                <a:solidFill>
                  <a:srgbClr val="0000FF"/>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6018975" y="1849340"/>
              <a:ext cx="1084604"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socket</a:t>
              </a:r>
              <a:endParaRPr lang="en-US" altLang="zh-CN" sz="1400" b="1">
                <a:latin typeface="微软雅黑" panose="020B0503020204020204" pitchFamily="34" charset="-122"/>
                <a:ea typeface="微软雅黑" panose="020B0503020204020204" pitchFamily="34" charset="-122"/>
              </a:endParaRPr>
            </a:p>
          </p:txBody>
        </p:sp>
        <p:sp>
          <p:nvSpPr>
            <p:cNvPr id="8" name="Text Box 6"/>
            <p:cNvSpPr txBox="1">
              <a:spLocks noChangeArrowheads="1"/>
            </p:cNvSpPr>
            <p:nvPr/>
          </p:nvSpPr>
          <p:spPr bwMode="auto">
            <a:xfrm>
              <a:off x="6136503" y="2452589"/>
              <a:ext cx="83922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bind</a:t>
              </a:r>
              <a:endParaRPr lang="en-US" altLang="zh-CN" sz="1400" b="1">
                <a:latin typeface="微软雅黑" panose="020B0503020204020204" pitchFamily="34" charset="-122"/>
                <a:ea typeface="微软雅黑" panose="020B0503020204020204" pitchFamily="34" charset="-122"/>
              </a:endParaRPr>
            </a:p>
          </p:txBody>
        </p:sp>
        <p:sp>
          <p:nvSpPr>
            <p:cNvPr id="9" name="Text Box 7"/>
            <p:cNvSpPr txBox="1">
              <a:spLocks noChangeArrowheads="1"/>
            </p:cNvSpPr>
            <p:nvPr/>
          </p:nvSpPr>
          <p:spPr bwMode="auto">
            <a:xfrm>
              <a:off x="6075213" y="3055839"/>
              <a:ext cx="951489"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listen</a:t>
              </a:r>
              <a:endParaRPr lang="en-US" altLang="zh-CN" sz="1400" b="1">
                <a:latin typeface="微软雅黑" panose="020B0503020204020204" pitchFamily="34" charset="-122"/>
                <a:ea typeface="微软雅黑" panose="020B0503020204020204" pitchFamily="34" charset="-122"/>
              </a:endParaRPr>
            </a:p>
          </p:txBody>
        </p:sp>
        <p:sp>
          <p:nvSpPr>
            <p:cNvPr id="10" name="Text Box 8"/>
            <p:cNvSpPr txBox="1">
              <a:spLocks noChangeArrowheads="1"/>
            </p:cNvSpPr>
            <p:nvPr/>
          </p:nvSpPr>
          <p:spPr bwMode="auto">
            <a:xfrm>
              <a:off x="5999236" y="3659088"/>
              <a:ext cx="1093129"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accept</a:t>
              </a:r>
              <a:endParaRPr lang="en-US" altLang="zh-CN" sz="1400" b="1">
                <a:latin typeface="微软雅黑" panose="020B0503020204020204" pitchFamily="34" charset="-122"/>
                <a:ea typeface="微软雅黑" panose="020B0503020204020204" pitchFamily="34" charset="-122"/>
              </a:endParaRPr>
            </a:p>
          </p:txBody>
        </p:sp>
        <p:sp>
          <p:nvSpPr>
            <p:cNvPr id="11" name="Text Box 9"/>
            <p:cNvSpPr txBox="1">
              <a:spLocks noChangeArrowheads="1"/>
            </p:cNvSpPr>
            <p:nvPr/>
          </p:nvSpPr>
          <p:spPr bwMode="auto">
            <a:xfrm>
              <a:off x="6144331" y="4262339"/>
              <a:ext cx="792618"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6102263" y="4865589"/>
              <a:ext cx="866432"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6077561" y="5468838"/>
              <a:ext cx="90723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a:off x="6557838" y="2238277"/>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a:off x="6557838" y="2814539"/>
              <a:ext cx="0" cy="360362"/>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a:off x="6557838" y="3390802"/>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a:off x="6557838" y="4038502"/>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16"/>
            <p:cNvSpPr>
              <a:spLocks noChangeShapeType="1"/>
            </p:cNvSpPr>
            <p:nvPr/>
          </p:nvSpPr>
          <p:spPr bwMode="auto">
            <a:xfrm>
              <a:off x="6557838" y="4686202"/>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 name="Line 17"/>
            <p:cNvSpPr>
              <a:spLocks noChangeShapeType="1"/>
            </p:cNvSpPr>
            <p:nvPr/>
          </p:nvSpPr>
          <p:spPr bwMode="auto">
            <a:xfrm>
              <a:off x="6557838" y="5262464"/>
              <a:ext cx="0" cy="360362"/>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Text Box 18"/>
            <p:cNvSpPr txBox="1">
              <a:spLocks noChangeArrowheads="1"/>
            </p:cNvSpPr>
            <p:nvPr/>
          </p:nvSpPr>
          <p:spPr bwMode="auto">
            <a:xfrm>
              <a:off x="1924251" y="1412776"/>
              <a:ext cx="1240480" cy="5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b="1" dirty="0">
                  <a:solidFill>
                    <a:srgbClr val="0000FF"/>
                  </a:solidFill>
                  <a:latin typeface="微软雅黑" panose="020B0503020204020204" pitchFamily="34" charset="-122"/>
                  <a:ea typeface="微软雅黑" panose="020B0503020204020204" pitchFamily="34" charset="-122"/>
                </a:rPr>
                <a:t>客户端</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
          <p:nvSpPr>
            <p:cNvPr id="21" name="Text Box 19"/>
            <p:cNvSpPr txBox="1">
              <a:spLocks noChangeArrowheads="1"/>
            </p:cNvSpPr>
            <p:nvPr/>
          </p:nvSpPr>
          <p:spPr bwMode="auto">
            <a:xfrm>
              <a:off x="2042816" y="3063776"/>
              <a:ext cx="1084604"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socket</a:t>
              </a:r>
              <a:endParaRPr lang="en-US" altLang="zh-CN" sz="1400" b="1">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2188811" y="4865589"/>
              <a:ext cx="792618"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recv</a:t>
              </a:r>
              <a:endParaRPr lang="en-US" altLang="zh-CN" sz="1400" b="1">
                <a:latin typeface="微软雅黑" panose="020B0503020204020204" pitchFamily="34" charset="-122"/>
                <a:ea typeface="微软雅黑" panose="020B0503020204020204" pitchFamily="34" charset="-122"/>
              </a:endParaRPr>
            </a:p>
          </p:txBody>
        </p:sp>
        <p:sp>
          <p:nvSpPr>
            <p:cNvPr id="23" name="Text Box 21"/>
            <p:cNvSpPr txBox="1">
              <a:spLocks noChangeArrowheads="1"/>
            </p:cNvSpPr>
            <p:nvPr/>
          </p:nvSpPr>
          <p:spPr bwMode="auto">
            <a:xfrm>
              <a:off x="2151903" y="4262339"/>
              <a:ext cx="866432"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send</a:t>
              </a:r>
              <a:endParaRPr lang="en-US" altLang="zh-CN" sz="1400" b="1">
                <a:latin typeface="微软雅黑" panose="020B0503020204020204" pitchFamily="34" charset="-122"/>
                <a:ea typeface="微软雅黑" panose="020B0503020204020204" pitchFamily="34" charset="-122"/>
              </a:endParaRPr>
            </a:p>
          </p:txBody>
        </p:sp>
        <p:sp>
          <p:nvSpPr>
            <p:cNvPr id="24" name="Text Box 22"/>
            <p:cNvSpPr txBox="1">
              <a:spLocks noChangeArrowheads="1"/>
            </p:cNvSpPr>
            <p:nvPr/>
          </p:nvSpPr>
          <p:spPr bwMode="auto">
            <a:xfrm>
              <a:off x="2132359" y="5468838"/>
              <a:ext cx="90723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close</a:t>
              </a:r>
              <a:endParaRPr lang="en-US" altLang="zh-CN" sz="1400" b="1">
                <a:latin typeface="微软雅黑" panose="020B0503020204020204" pitchFamily="34" charset="-122"/>
                <a:ea typeface="微软雅黑" panose="020B0503020204020204" pitchFamily="34" charset="-122"/>
              </a:endParaRPr>
            </a:p>
          </p:txBody>
        </p:sp>
        <p:sp>
          <p:nvSpPr>
            <p:cNvPr id="25" name="Text Box 23"/>
            <p:cNvSpPr txBox="1">
              <a:spLocks noChangeArrowheads="1"/>
            </p:cNvSpPr>
            <p:nvPr/>
          </p:nvSpPr>
          <p:spPr bwMode="auto">
            <a:xfrm>
              <a:off x="1948735" y="3665439"/>
              <a:ext cx="1274486"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400" b="1">
                  <a:latin typeface="微软雅黑" panose="020B0503020204020204" pitchFamily="34" charset="-122"/>
                  <a:ea typeface="微软雅黑" panose="020B0503020204020204" pitchFamily="34" charset="-122"/>
                </a:rPr>
                <a:t>connect</a:t>
              </a:r>
              <a:endParaRPr lang="en-US" altLang="zh-CN" sz="1400" b="1">
                <a:latin typeface="微软雅黑" panose="020B0503020204020204" pitchFamily="34" charset="-122"/>
                <a:ea typeface="微软雅黑" panose="020B0503020204020204" pitchFamily="34" charset="-122"/>
              </a:endParaRPr>
            </a:p>
          </p:txBody>
        </p:sp>
        <p:sp>
          <p:nvSpPr>
            <p:cNvPr id="26" name="Line 24"/>
            <p:cNvSpPr>
              <a:spLocks noChangeShapeType="1"/>
            </p:cNvSpPr>
            <p:nvPr/>
          </p:nvSpPr>
          <p:spPr bwMode="auto">
            <a:xfrm>
              <a:off x="2585119" y="3444777"/>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7" name="Line 25"/>
            <p:cNvSpPr>
              <a:spLocks noChangeShapeType="1"/>
            </p:cNvSpPr>
            <p:nvPr/>
          </p:nvSpPr>
          <p:spPr bwMode="auto">
            <a:xfrm>
              <a:off x="2585119" y="4021039"/>
              <a:ext cx="0" cy="360362"/>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8" name="Line 26"/>
            <p:cNvSpPr>
              <a:spLocks noChangeShapeType="1"/>
            </p:cNvSpPr>
            <p:nvPr/>
          </p:nvSpPr>
          <p:spPr bwMode="auto">
            <a:xfrm>
              <a:off x="2585119" y="4597302"/>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Line 27"/>
            <p:cNvSpPr>
              <a:spLocks noChangeShapeType="1"/>
            </p:cNvSpPr>
            <p:nvPr/>
          </p:nvSpPr>
          <p:spPr bwMode="auto">
            <a:xfrm>
              <a:off x="2585119" y="5245002"/>
              <a:ext cx="0" cy="360363"/>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Freeform 28"/>
            <p:cNvSpPr/>
            <p:nvPr/>
          </p:nvSpPr>
          <p:spPr bwMode="auto">
            <a:xfrm flipH="1">
              <a:off x="1174889" y="4536977"/>
              <a:ext cx="928688" cy="595313"/>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Freeform 29"/>
            <p:cNvSpPr/>
            <p:nvPr/>
          </p:nvSpPr>
          <p:spPr bwMode="auto">
            <a:xfrm>
              <a:off x="7259512" y="4525864"/>
              <a:ext cx="534855" cy="620712"/>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Freeform 30"/>
            <p:cNvSpPr/>
            <p:nvPr/>
          </p:nvSpPr>
          <p:spPr bwMode="auto">
            <a:xfrm>
              <a:off x="7268112" y="3878165"/>
              <a:ext cx="925248" cy="1857375"/>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3" name="Line 31"/>
            <p:cNvSpPr>
              <a:spLocks noChangeShapeType="1"/>
            </p:cNvSpPr>
            <p:nvPr/>
          </p:nvSpPr>
          <p:spPr bwMode="auto">
            <a:xfrm>
              <a:off x="2937676" y="4621115"/>
              <a:ext cx="3510095" cy="14287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32"/>
            <p:cNvSpPr>
              <a:spLocks noChangeShapeType="1"/>
            </p:cNvSpPr>
            <p:nvPr/>
          </p:nvSpPr>
          <p:spPr bwMode="auto">
            <a:xfrm flipH="1">
              <a:off x="2769136" y="5227540"/>
              <a:ext cx="3510095" cy="142875"/>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Line 34"/>
            <p:cNvSpPr>
              <a:spLocks noChangeShapeType="1"/>
            </p:cNvSpPr>
            <p:nvPr/>
          </p:nvSpPr>
          <p:spPr bwMode="auto">
            <a:xfrm rot="186387" flipV="1">
              <a:off x="3152650" y="4014690"/>
              <a:ext cx="3224609" cy="7937"/>
            </a:xfrm>
            <a:prstGeom prst="line">
              <a:avLst/>
            </a:prstGeom>
            <a:noFill/>
            <a:ln w="28575">
              <a:solidFill>
                <a:srgbClr val="0000FF"/>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6" name="Text Box 35"/>
            <p:cNvSpPr txBox="1">
              <a:spLocks noChangeArrowheads="1"/>
            </p:cNvSpPr>
            <p:nvPr/>
          </p:nvSpPr>
          <p:spPr bwMode="auto">
            <a:xfrm rot="186387">
              <a:off x="3840862" y="3511312"/>
              <a:ext cx="1784551"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a:latin typeface="微软雅黑" panose="020B0503020204020204" pitchFamily="34" charset="-122"/>
                  <a:ea typeface="微软雅黑" panose="020B0503020204020204" pitchFamily="34" charset="-122"/>
                </a:rPr>
                <a:t>连接建立请求</a:t>
              </a:r>
              <a:endParaRPr lang="zh-CN" altLang="en-US" sz="14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3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3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dirty="0">
              <a:solidFill>
                <a:srgbClr val="FFFFFF"/>
              </a:solidFill>
              <a:latin typeface="宋体" panose="02010600030101010101" pitchFamily="2" charset="-122"/>
            </a:endParaRPr>
          </a:p>
        </p:txBody>
      </p:sp>
      <p:sp>
        <p:nvSpPr>
          <p:cNvPr id="136" name="Line 16"/>
          <p:cNvSpPr>
            <a:spLocks noChangeShapeType="1"/>
          </p:cNvSpPr>
          <p:nvPr/>
        </p:nvSpPr>
        <p:spPr bwMode="auto">
          <a:xfrm>
            <a:off x="3637198" y="1587184"/>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 name="Rectangle 8"/>
          <p:cNvSpPr>
            <a:spLocks noChangeArrowheads="1"/>
          </p:cNvSpPr>
          <p:nvPr/>
        </p:nvSpPr>
        <p:spPr bwMode="auto">
          <a:xfrm>
            <a:off x="2700573" y="1404622"/>
            <a:ext cx="5472113"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6.2.1  </a:t>
            </a:r>
            <a:r>
              <a:rPr lang="en-US" altLang="zh-CN" sz="2000" b="1" dirty="0" smtClean="0">
                <a:solidFill>
                  <a:schemeClr val="bg1"/>
                </a:solidFill>
                <a:latin typeface="微软雅黑" panose="020B0503020204020204" pitchFamily="34" charset="-122"/>
                <a:ea typeface="微软雅黑" panose="020B0503020204020204" pitchFamily="34" charset="-122"/>
              </a:rPr>
              <a:t>                                             FTP </a:t>
            </a:r>
            <a:r>
              <a:rPr lang="zh-CN" altLang="en-US" sz="2000" b="1" dirty="0">
                <a:solidFill>
                  <a:schemeClr val="bg1"/>
                </a:solidFill>
                <a:latin typeface="微软雅黑" panose="020B0503020204020204" pitchFamily="34" charset="-122"/>
                <a:ea typeface="微软雅黑" panose="020B0503020204020204" pitchFamily="34" charset="-122"/>
              </a:rPr>
              <a:t>概述</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6.2.2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FTP </a:t>
            </a:r>
            <a:r>
              <a:rPr lang="zh-CN" altLang="en-US" sz="2000" b="1" dirty="0">
                <a:solidFill>
                  <a:schemeClr val="bg1"/>
                </a:solidFill>
                <a:latin typeface="微软雅黑" panose="020B0503020204020204" pitchFamily="34" charset="-122"/>
                <a:ea typeface="微软雅黑" panose="020B0503020204020204" pitchFamily="34" charset="-122"/>
              </a:rPr>
              <a:t>的基本工作原理</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6.2.3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简单文件传送协议 </a:t>
            </a:r>
            <a:r>
              <a:rPr lang="en-US" altLang="zh-CN" sz="2000" b="1" dirty="0">
                <a:solidFill>
                  <a:schemeClr val="bg1"/>
                </a:solidFill>
                <a:latin typeface="微软雅黑" panose="020B0503020204020204" pitchFamily="34" charset="-122"/>
                <a:ea typeface="微软雅黑" panose="020B0503020204020204" pitchFamily="34" charset="-122"/>
              </a:rPr>
              <a:t>TFTP</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44"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53"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6.2</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文件传送</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协议</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2629135" y="28376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3" name="Rectangle 9"/>
          <p:cNvSpPr>
            <a:spLocks noChangeArrowheads="1"/>
          </p:cNvSpPr>
          <p:nvPr/>
        </p:nvSpPr>
        <p:spPr bwMode="auto">
          <a:xfrm>
            <a:off x="2629135" y="238196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 name="Rectangle 9"/>
          <p:cNvSpPr>
            <a:spLocks noChangeArrowheads="1"/>
          </p:cNvSpPr>
          <p:nvPr/>
        </p:nvSpPr>
        <p:spPr bwMode="auto">
          <a:xfrm>
            <a:off x="2629135" y="145965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2629135" y="19234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 name="Line 16"/>
          <p:cNvSpPr>
            <a:spLocks noChangeShapeType="1"/>
          </p:cNvSpPr>
          <p:nvPr/>
        </p:nvSpPr>
        <p:spPr bwMode="auto">
          <a:xfrm>
            <a:off x="3637198" y="1388218"/>
            <a:ext cx="0" cy="215051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Rectangle 27"/>
          <p:cNvSpPr>
            <a:spLocks noChangeArrowheads="1"/>
          </p:cNvSpPr>
          <p:nvPr/>
        </p:nvSpPr>
        <p:spPr bwMode="auto">
          <a:xfrm>
            <a:off x="639730" y="145965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8" name="Rectangle 29"/>
          <p:cNvSpPr>
            <a:spLocks noChangeArrowheads="1"/>
          </p:cNvSpPr>
          <p:nvPr/>
        </p:nvSpPr>
        <p:spPr bwMode="auto">
          <a:xfrm>
            <a:off x="648619" y="1554588"/>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anose="020B0503020204020204" pitchFamily="34" charset="-122"/>
                <a:ea typeface="微软雅黑" panose="020B0503020204020204" pitchFamily="34" charset="-122"/>
              </a:rPr>
              <a:t>6.9</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应用</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2700573" y="1335355"/>
            <a:ext cx="57560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6.9.1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具有</a:t>
            </a:r>
            <a:r>
              <a:rPr lang="zh-CN" altLang="en-US" sz="2000" b="1" dirty="0">
                <a:solidFill>
                  <a:schemeClr val="bg1"/>
                </a:solidFill>
                <a:latin typeface="微软雅黑" panose="020B0503020204020204" pitchFamily="34" charset="-122"/>
                <a:ea typeface="微软雅黑" panose="020B0503020204020204" pitchFamily="34" charset="-122"/>
              </a:rPr>
              <a:t>集中目录服务器的 </a:t>
            </a:r>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工作方式</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6.9.2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具有</a:t>
            </a:r>
            <a:r>
              <a:rPr lang="zh-CN" altLang="en-US" sz="2000" b="1" dirty="0">
                <a:solidFill>
                  <a:schemeClr val="bg1"/>
                </a:solidFill>
                <a:latin typeface="微软雅黑" panose="020B0503020204020204" pitchFamily="34" charset="-122"/>
                <a:ea typeface="微软雅黑" panose="020B0503020204020204" pitchFamily="34" charset="-122"/>
              </a:rPr>
              <a:t>全分布式结构的 </a:t>
            </a:r>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文件共享程序</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6.9.3  </a:t>
            </a:r>
            <a:r>
              <a:rPr lang="en-US" altLang="zh-CN" sz="2000" b="1" dirty="0" smtClean="0">
                <a:solidFill>
                  <a:schemeClr val="bg1"/>
                </a:solidFill>
                <a:latin typeface="微软雅黑" panose="020B0503020204020204" pitchFamily="34" charset="-122"/>
                <a:ea typeface="微软雅黑" panose="020B0503020204020204" pitchFamily="34" charset="-122"/>
              </a:rPr>
              <a:t>                               P2P </a:t>
            </a:r>
            <a:r>
              <a:rPr lang="zh-CN" altLang="en-US" sz="2000" b="1" dirty="0">
                <a:solidFill>
                  <a:schemeClr val="bg1"/>
                </a:solidFill>
                <a:latin typeface="微软雅黑" panose="020B0503020204020204" pitchFamily="34" charset="-122"/>
                <a:ea typeface="微软雅黑" panose="020B0503020204020204" pitchFamily="34" charset="-122"/>
              </a:rPr>
              <a:t>文件分发的分析</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6.9.4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在 </a:t>
            </a:r>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对等方中搜索对象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214099" y="70735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P2P </a:t>
            </a:r>
            <a:r>
              <a:rPr lang="zh-CN" altLang="en-US" sz="2400" b="1" dirty="0">
                <a:solidFill>
                  <a:schemeClr val="bg1"/>
                </a:solidFill>
                <a:latin typeface="微软雅黑" panose="020B0503020204020204" pitchFamily="34" charset="-122"/>
                <a:ea typeface="微软雅黑" panose="020B0503020204020204" pitchFamily="34" charset="-122"/>
              </a:rPr>
              <a:t>工作方式</a:t>
            </a:r>
            <a:r>
              <a:rPr lang="zh-CN" altLang="en-US" sz="2400" b="1" dirty="0" smtClean="0">
                <a:solidFill>
                  <a:schemeClr val="bg1"/>
                </a:solidFill>
                <a:latin typeface="微软雅黑" panose="020B0503020204020204" pitchFamily="34" charset="-122"/>
                <a:ea typeface="微软雅黑" panose="020B0503020204020204" pitchFamily="34" charset="-122"/>
              </a:rPr>
              <a:t>概述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56963" y="1216616"/>
            <a:ext cx="8048776" cy="31076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96230" y="2157449"/>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1099" y="130962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27443" y="1381632"/>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99051" y="328224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31299" y="371429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43467" y="3282246"/>
            <a:ext cx="499399" cy="4994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457"/>
          <p:cNvGrpSpPr/>
          <p:nvPr/>
        </p:nvGrpSpPr>
        <p:grpSpPr bwMode="auto">
          <a:xfrm>
            <a:off x="3503074" y="1797274"/>
            <a:ext cx="2715518" cy="1325336"/>
            <a:chOff x="1776" y="2768"/>
            <a:chExt cx="1824" cy="736"/>
          </a:xfrm>
          <a:solidFill>
            <a:schemeClr val="bg1">
              <a:lumMod val="95000"/>
            </a:schemeClr>
          </a:solidFill>
          <a:effectLst>
            <a:outerShdw blurRad="50800" dist="38100" dir="5400000" algn="t" rotWithShape="0">
              <a:prstClr val="black">
                <a:alpha val="40000"/>
              </a:prstClr>
            </a:outerShdw>
          </a:effectLst>
        </p:grpSpPr>
        <p:grpSp>
          <p:nvGrpSpPr>
            <p:cNvPr id="14" name="Group 458"/>
            <p:cNvGrpSpPr/>
            <p:nvPr/>
          </p:nvGrpSpPr>
          <p:grpSpPr bwMode="auto">
            <a:xfrm>
              <a:off x="1787" y="2783"/>
              <a:ext cx="1813" cy="721"/>
              <a:chOff x="1787" y="2783"/>
              <a:chExt cx="1813" cy="721"/>
            </a:xfrm>
            <a:grpFill/>
          </p:grpSpPr>
          <p:sp>
            <p:nvSpPr>
              <p:cNvPr id="24" name="Oval 459"/>
              <p:cNvSpPr>
                <a:spLocks noChangeArrowheads="1"/>
              </p:cNvSpPr>
              <p:nvPr/>
            </p:nvSpPr>
            <p:spPr bwMode="auto">
              <a:xfrm>
                <a:off x="2413" y="2783"/>
                <a:ext cx="780"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Oval 460"/>
              <p:cNvSpPr>
                <a:spLocks noChangeArrowheads="1"/>
              </p:cNvSpPr>
              <p:nvPr/>
            </p:nvSpPr>
            <p:spPr bwMode="auto">
              <a:xfrm>
                <a:off x="1974" y="2863"/>
                <a:ext cx="593"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6" name="Oval 461"/>
              <p:cNvSpPr>
                <a:spLocks noChangeArrowheads="1"/>
              </p:cNvSpPr>
              <p:nvPr/>
            </p:nvSpPr>
            <p:spPr bwMode="auto">
              <a:xfrm>
                <a:off x="1787" y="3045"/>
                <a:ext cx="396" cy="233"/>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Oval 462"/>
              <p:cNvSpPr>
                <a:spLocks noChangeArrowheads="1"/>
              </p:cNvSpPr>
              <p:nvPr/>
            </p:nvSpPr>
            <p:spPr bwMode="auto">
              <a:xfrm>
                <a:off x="1908" y="3154"/>
                <a:ext cx="604" cy="25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8" name="Oval 463"/>
              <p:cNvSpPr>
                <a:spLocks noChangeArrowheads="1"/>
              </p:cNvSpPr>
              <p:nvPr/>
            </p:nvSpPr>
            <p:spPr bwMode="auto">
              <a:xfrm>
                <a:off x="2347" y="3198"/>
                <a:ext cx="912" cy="30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9" name="Oval 464"/>
              <p:cNvSpPr>
                <a:spLocks noChangeArrowheads="1"/>
              </p:cNvSpPr>
              <p:nvPr/>
            </p:nvSpPr>
            <p:spPr bwMode="auto">
              <a:xfrm>
                <a:off x="2941" y="2870"/>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0" name="Oval 465"/>
              <p:cNvSpPr>
                <a:spLocks noChangeArrowheads="1"/>
              </p:cNvSpPr>
              <p:nvPr/>
            </p:nvSpPr>
            <p:spPr bwMode="auto">
              <a:xfrm>
                <a:off x="3029" y="3023"/>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Oval 466"/>
              <p:cNvSpPr>
                <a:spLocks noChangeArrowheads="1"/>
              </p:cNvSpPr>
              <p:nvPr/>
            </p:nvSpPr>
            <p:spPr bwMode="auto">
              <a:xfrm>
                <a:off x="2974" y="3074"/>
                <a:ext cx="571"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2" name="Oval 467"/>
              <p:cNvSpPr>
                <a:spLocks noChangeArrowheads="1"/>
              </p:cNvSpPr>
              <p:nvPr/>
            </p:nvSpPr>
            <p:spPr bwMode="auto">
              <a:xfrm>
                <a:off x="2117" y="2957"/>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15" name="Oval 468"/>
            <p:cNvSpPr>
              <a:spLocks noChangeArrowheads="1"/>
            </p:cNvSpPr>
            <p:nvPr/>
          </p:nvSpPr>
          <p:spPr bwMode="auto">
            <a:xfrm>
              <a:off x="2402" y="2768"/>
              <a:ext cx="780"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Oval 469"/>
            <p:cNvSpPr>
              <a:spLocks noChangeArrowheads="1"/>
            </p:cNvSpPr>
            <p:nvPr/>
          </p:nvSpPr>
          <p:spPr bwMode="auto">
            <a:xfrm>
              <a:off x="1963" y="2848"/>
              <a:ext cx="593" cy="29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Oval 470"/>
            <p:cNvSpPr>
              <a:spLocks noChangeArrowheads="1"/>
            </p:cNvSpPr>
            <p:nvPr/>
          </p:nvSpPr>
          <p:spPr bwMode="auto">
            <a:xfrm>
              <a:off x="1776" y="3030"/>
              <a:ext cx="396" cy="234"/>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Oval 471"/>
            <p:cNvSpPr>
              <a:spLocks noChangeArrowheads="1"/>
            </p:cNvSpPr>
            <p:nvPr/>
          </p:nvSpPr>
          <p:spPr bwMode="auto">
            <a:xfrm>
              <a:off x="1897" y="3140"/>
              <a:ext cx="604" cy="25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9" name="Oval 472"/>
            <p:cNvSpPr>
              <a:spLocks noChangeArrowheads="1"/>
            </p:cNvSpPr>
            <p:nvPr/>
          </p:nvSpPr>
          <p:spPr bwMode="auto">
            <a:xfrm>
              <a:off x="2336" y="3183"/>
              <a:ext cx="912" cy="30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0" name="Oval 473"/>
            <p:cNvSpPr>
              <a:spLocks noChangeArrowheads="1"/>
            </p:cNvSpPr>
            <p:nvPr/>
          </p:nvSpPr>
          <p:spPr bwMode="auto">
            <a:xfrm>
              <a:off x="2930" y="2855"/>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1" name="Oval 474"/>
            <p:cNvSpPr>
              <a:spLocks noChangeArrowheads="1"/>
            </p:cNvSpPr>
            <p:nvPr/>
          </p:nvSpPr>
          <p:spPr bwMode="auto">
            <a:xfrm>
              <a:off x="3018" y="3008"/>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Oval 475"/>
            <p:cNvSpPr>
              <a:spLocks noChangeArrowheads="1"/>
            </p:cNvSpPr>
            <p:nvPr/>
          </p:nvSpPr>
          <p:spPr bwMode="auto">
            <a:xfrm>
              <a:off x="2963" y="3059"/>
              <a:ext cx="571"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Oval 476"/>
            <p:cNvSpPr>
              <a:spLocks noChangeArrowheads="1"/>
            </p:cNvSpPr>
            <p:nvPr/>
          </p:nvSpPr>
          <p:spPr bwMode="auto">
            <a:xfrm>
              <a:off x="2106" y="2943"/>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33" name="Text Box 477"/>
          <p:cNvSpPr txBox="1">
            <a:spLocks noChangeArrowheads="1"/>
          </p:cNvSpPr>
          <p:nvPr/>
        </p:nvSpPr>
        <p:spPr bwMode="auto">
          <a:xfrm>
            <a:off x="4562073" y="236530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600" b="1" dirty="0">
                <a:solidFill>
                  <a:sysClr val="windowText" lastClr="000000"/>
                </a:solidFill>
                <a:latin typeface="微软雅黑" panose="020B0503020204020204" pitchFamily="34" charset="-122"/>
                <a:ea typeface="微软雅黑" panose="020B0503020204020204" pitchFamily="34" charset="-122"/>
              </a:rPr>
              <a:t>互联网</a:t>
            </a:r>
            <a:endParaRPr kumimoji="1" lang="zh-CN" altLang="en-US" sz="1600" b="1" dirty="0">
              <a:solidFill>
                <a:sysClr val="windowText" lastClr="000000"/>
              </a:solidFill>
              <a:latin typeface="微软雅黑" panose="020B0503020204020204" pitchFamily="34" charset="-122"/>
              <a:ea typeface="微软雅黑" panose="020B0503020204020204" pitchFamily="34" charset="-122"/>
            </a:endParaRPr>
          </a:p>
        </p:txBody>
      </p:sp>
      <p:sp>
        <p:nvSpPr>
          <p:cNvPr id="34" name="Line 479"/>
          <p:cNvSpPr>
            <a:spLocks noChangeShapeType="1"/>
          </p:cNvSpPr>
          <p:nvPr/>
        </p:nvSpPr>
        <p:spPr bwMode="auto">
          <a:xfrm>
            <a:off x="2682997" y="2360212"/>
            <a:ext cx="820078" cy="172699"/>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5" name="Line 480"/>
          <p:cNvSpPr>
            <a:spLocks noChangeShapeType="1"/>
          </p:cNvSpPr>
          <p:nvPr/>
        </p:nvSpPr>
        <p:spPr bwMode="auto">
          <a:xfrm rot="10800000">
            <a:off x="2580204" y="2447039"/>
            <a:ext cx="872038" cy="17269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7" name="Text Box 2748"/>
          <p:cNvSpPr txBox="1">
            <a:spLocks noChangeArrowheads="1"/>
          </p:cNvSpPr>
          <p:nvPr/>
        </p:nvSpPr>
        <p:spPr bwMode="auto">
          <a:xfrm>
            <a:off x="6541507" y="228783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20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38" name="Line 2750"/>
          <p:cNvSpPr>
            <a:spLocks noChangeShapeType="1"/>
          </p:cNvSpPr>
          <p:nvPr/>
        </p:nvSpPr>
        <p:spPr bwMode="auto">
          <a:xfrm rot="816166">
            <a:off x="3820486" y="1635070"/>
            <a:ext cx="820078" cy="172699"/>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9" name="Line 2751"/>
          <p:cNvSpPr>
            <a:spLocks noChangeShapeType="1"/>
          </p:cNvSpPr>
          <p:nvPr/>
        </p:nvSpPr>
        <p:spPr bwMode="auto">
          <a:xfrm rot="11616166">
            <a:off x="3695103" y="1704723"/>
            <a:ext cx="872038" cy="17269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0" name="Line 2753"/>
          <p:cNvSpPr>
            <a:spLocks noChangeShapeType="1"/>
          </p:cNvSpPr>
          <p:nvPr/>
        </p:nvSpPr>
        <p:spPr bwMode="auto">
          <a:xfrm rot="18950026">
            <a:off x="3247788" y="3048938"/>
            <a:ext cx="820078" cy="172698"/>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1" name="Line 2754"/>
          <p:cNvSpPr>
            <a:spLocks noChangeShapeType="1"/>
          </p:cNvSpPr>
          <p:nvPr/>
        </p:nvSpPr>
        <p:spPr bwMode="auto">
          <a:xfrm rot="8150026">
            <a:off x="3238751" y="3156754"/>
            <a:ext cx="872038" cy="172699"/>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2" name="Line 2756"/>
          <p:cNvSpPr>
            <a:spLocks noChangeShapeType="1"/>
          </p:cNvSpPr>
          <p:nvPr/>
        </p:nvSpPr>
        <p:spPr bwMode="auto">
          <a:xfrm rot="13567995">
            <a:off x="4825683" y="3353171"/>
            <a:ext cx="692701" cy="20445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3" name="Line 2757"/>
          <p:cNvSpPr>
            <a:spLocks noChangeShapeType="1"/>
          </p:cNvSpPr>
          <p:nvPr/>
        </p:nvSpPr>
        <p:spPr bwMode="auto">
          <a:xfrm rot="2767995">
            <a:off x="4931381" y="3339813"/>
            <a:ext cx="736591" cy="204454"/>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4" name="Line 2759"/>
          <p:cNvSpPr>
            <a:spLocks noChangeShapeType="1"/>
          </p:cNvSpPr>
          <p:nvPr/>
        </p:nvSpPr>
        <p:spPr bwMode="auto">
          <a:xfrm rot="18997895">
            <a:off x="5654930" y="1734300"/>
            <a:ext cx="820078" cy="172699"/>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5" name="Line 2760"/>
          <p:cNvSpPr>
            <a:spLocks noChangeShapeType="1"/>
          </p:cNvSpPr>
          <p:nvPr/>
        </p:nvSpPr>
        <p:spPr bwMode="auto">
          <a:xfrm rot="8197895">
            <a:off x="5816460" y="1786778"/>
            <a:ext cx="704860" cy="140257"/>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6" name="Line 2762"/>
          <p:cNvSpPr>
            <a:spLocks noChangeShapeType="1"/>
          </p:cNvSpPr>
          <p:nvPr/>
        </p:nvSpPr>
        <p:spPr bwMode="auto">
          <a:xfrm rot="1048487">
            <a:off x="6014138" y="3037488"/>
            <a:ext cx="820078" cy="17269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Line 2763"/>
          <p:cNvSpPr>
            <a:spLocks noChangeShapeType="1"/>
          </p:cNvSpPr>
          <p:nvPr/>
        </p:nvSpPr>
        <p:spPr bwMode="auto">
          <a:xfrm rot="11848487">
            <a:off x="5884235" y="3100461"/>
            <a:ext cx="872038" cy="172698"/>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1" name="Text Box 2767"/>
          <p:cNvSpPr txBox="1">
            <a:spLocks noChangeArrowheads="1"/>
          </p:cNvSpPr>
          <p:nvPr/>
        </p:nvSpPr>
        <p:spPr bwMode="auto">
          <a:xfrm>
            <a:off x="6122741" y="1751237"/>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err="1">
                <a:solidFill>
                  <a:srgbClr val="0000FF"/>
                </a:solidFill>
                <a:latin typeface="微软雅黑" panose="020B0503020204020204" pitchFamily="34" charset="-122"/>
                <a:ea typeface="微软雅黑" panose="020B0503020204020204" pitchFamily="34" charset="-122"/>
              </a:rPr>
              <a:t>u</a:t>
            </a:r>
            <a:r>
              <a:rPr kumimoji="1" lang="en-US" altLang="zh-CN" sz="1400" b="1" i="1" baseline="-25000" dirty="0" err="1">
                <a:solidFill>
                  <a:srgbClr val="0000FF"/>
                </a:solidFill>
                <a:latin typeface="微软雅黑" panose="020B0503020204020204" pitchFamily="34" charset="-122"/>
                <a:ea typeface="微软雅黑" panose="020B0503020204020204" pitchFamily="34" charset="-122"/>
              </a:rPr>
              <a:t>N</a:t>
            </a:r>
            <a:endParaRPr kumimoji="1" lang="en-US" altLang="zh-CN" sz="1400" b="1" i="1" baseline="-25000" dirty="0">
              <a:solidFill>
                <a:srgbClr val="0000FF"/>
              </a:solidFill>
              <a:latin typeface="微软雅黑" panose="020B0503020204020204" pitchFamily="34" charset="-122"/>
              <a:ea typeface="微软雅黑" panose="020B0503020204020204" pitchFamily="34" charset="-122"/>
            </a:endParaRPr>
          </a:p>
        </p:txBody>
      </p:sp>
      <p:sp>
        <p:nvSpPr>
          <p:cNvPr id="52" name="Text Box 2768"/>
          <p:cNvSpPr txBox="1">
            <a:spLocks noChangeArrowheads="1"/>
          </p:cNvSpPr>
          <p:nvPr/>
        </p:nvSpPr>
        <p:spPr bwMode="auto">
          <a:xfrm>
            <a:off x="6064968" y="3079470"/>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u</a:t>
            </a:r>
            <a:r>
              <a:rPr kumimoji="1" lang="en-US" altLang="zh-CN" sz="1400" b="1" baseline="-25000">
                <a:solidFill>
                  <a:srgbClr val="0000FF"/>
                </a:solidFill>
                <a:latin typeface="微软雅黑" panose="020B0503020204020204" pitchFamily="34" charset="-122"/>
                <a:ea typeface="微软雅黑" panose="020B0503020204020204" pitchFamily="34" charset="-122"/>
              </a:rPr>
              <a:t>5</a:t>
            </a:r>
            <a:endParaRPr kumimoji="1" lang="en-US" altLang="zh-CN" sz="1400" b="1" baseline="-25000">
              <a:solidFill>
                <a:srgbClr val="0000FF"/>
              </a:solidFill>
              <a:latin typeface="微软雅黑" panose="020B0503020204020204" pitchFamily="34" charset="-122"/>
              <a:ea typeface="微软雅黑" panose="020B0503020204020204" pitchFamily="34" charset="-122"/>
            </a:endParaRPr>
          </a:p>
        </p:txBody>
      </p:sp>
      <p:sp>
        <p:nvSpPr>
          <p:cNvPr id="53" name="Text Box 2769"/>
          <p:cNvSpPr txBox="1">
            <a:spLocks noChangeArrowheads="1"/>
          </p:cNvSpPr>
          <p:nvPr/>
        </p:nvSpPr>
        <p:spPr bwMode="auto">
          <a:xfrm>
            <a:off x="4873636" y="3338994"/>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4</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4" name="Text Box 2770"/>
          <p:cNvSpPr txBox="1">
            <a:spLocks noChangeArrowheads="1"/>
          </p:cNvSpPr>
          <p:nvPr/>
        </p:nvSpPr>
        <p:spPr bwMode="auto">
          <a:xfrm>
            <a:off x="3400282" y="2849124"/>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3</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5" name="Text Box 2771"/>
          <p:cNvSpPr txBox="1">
            <a:spLocks noChangeArrowheads="1"/>
          </p:cNvSpPr>
          <p:nvPr/>
        </p:nvSpPr>
        <p:spPr bwMode="auto">
          <a:xfrm>
            <a:off x="2888580" y="2154197"/>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6" name="Text Box 2772"/>
          <p:cNvSpPr txBox="1">
            <a:spLocks noChangeArrowheads="1"/>
          </p:cNvSpPr>
          <p:nvPr/>
        </p:nvSpPr>
        <p:spPr bwMode="auto">
          <a:xfrm>
            <a:off x="4015904" y="1427705"/>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7" name="Text Box 2773"/>
          <p:cNvSpPr txBox="1">
            <a:spLocks noChangeArrowheads="1"/>
          </p:cNvSpPr>
          <p:nvPr/>
        </p:nvSpPr>
        <p:spPr bwMode="auto">
          <a:xfrm>
            <a:off x="5765041" y="1522721"/>
            <a:ext cx="404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err="1">
                <a:solidFill>
                  <a:srgbClr val="0000FF"/>
                </a:solidFill>
                <a:latin typeface="微软雅黑" panose="020B0503020204020204" pitchFamily="34" charset="-122"/>
                <a:ea typeface="微软雅黑" panose="020B0503020204020204" pitchFamily="34" charset="-122"/>
              </a:rPr>
              <a:t>d</a:t>
            </a:r>
            <a:r>
              <a:rPr kumimoji="1" lang="en-US" altLang="zh-CN" sz="1400" b="1" i="1" baseline="-25000" dirty="0" err="1">
                <a:solidFill>
                  <a:srgbClr val="0000FF"/>
                </a:solidFill>
                <a:latin typeface="微软雅黑" panose="020B0503020204020204" pitchFamily="34" charset="-122"/>
                <a:ea typeface="微软雅黑" panose="020B0503020204020204" pitchFamily="34" charset="-122"/>
              </a:rPr>
              <a:t>N</a:t>
            </a:r>
            <a:endParaRPr kumimoji="1" lang="en-US" altLang="zh-CN" sz="1400" b="1" i="1" baseline="-25000" dirty="0">
              <a:solidFill>
                <a:srgbClr val="0000FF"/>
              </a:solidFill>
              <a:latin typeface="微软雅黑" panose="020B0503020204020204" pitchFamily="34" charset="-122"/>
              <a:ea typeface="微软雅黑" panose="020B0503020204020204" pitchFamily="34" charset="-122"/>
            </a:endParaRPr>
          </a:p>
        </p:txBody>
      </p:sp>
      <p:sp>
        <p:nvSpPr>
          <p:cNvPr id="58" name="Text Box 2774"/>
          <p:cNvSpPr txBox="1">
            <a:spLocks noChangeArrowheads="1"/>
          </p:cNvSpPr>
          <p:nvPr/>
        </p:nvSpPr>
        <p:spPr bwMode="auto">
          <a:xfrm>
            <a:off x="3764600" y="1699157"/>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9" name="Text Box 2775"/>
          <p:cNvSpPr txBox="1">
            <a:spLocks noChangeArrowheads="1"/>
          </p:cNvSpPr>
          <p:nvPr/>
        </p:nvSpPr>
        <p:spPr bwMode="auto">
          <a:xfrm>
            <a:off x="6287711" y="2862881"/>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5</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0" name="Text Box 2776"/>
          <p:cNvSpPr txBox="1">
            <a:spLocks noChangeArrowheads="1"/>
          </p:cNvSpPr>
          <p:nvPr/>
        </p:nvSpPr>
        <p:spPr bwMode="auto">
          <a:xfrm>
            <a:off x="5244891" y="3253122"/>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d</a:t>
            </a:r>
            <a:r>
              <a:rPr kumimoji="1" lang="en-US" altLang="zh-CN" sz="1400" b="1" baseline="-25000">
                <a:solidFill>
                  <a:srgbClr val="0000FF"/>
                </a:solidFill>
                <a:latin typeface="微软雅黑" panose="020B0503020204020204" pitchFamily="34" charset="-122"/>
                <a:ea typeface="微软雅黑" panose="020B0503020204020204" pitchFamily="34" charset="-122"/>
              </a:rPr>
              <a:t>4</a:t>
            </a:r>
            <a:endParaRPr kumimoji="1" lang="en-US" altLang="zh-CN" sz="1400" b="1" baseline="-25000">
              <a:solidFill>
                <a:srgbClr val="0000FF"/>
              </a:solidFill>
              <a:latin typeface="微软雅黑" panose="020B0503020204020204" pitchFamily="34" charset="-122"/>
              <a:ea typeface="微软雅黑" panose="020B0503020204020204" pitchFamily="34" charset="-122"/>
            </a:endParaRPr>
          </a:p>
        </p:txBody>
      </p:sp>
      <p:sp>
        <p:nvSpPr>
          <p:cNvPr id="61" name="Text Box 2777"/>
          <p:cNvSpPr txBox="1">
            <a:spLocks noChangeArrowheads="1"/>
          </p:cNvSpPr>
          <p:nvPr/>
        </p:nvSpPr>
        <p:spPr bwMode="auto">
          <a:xfrm>
            <a:off x="3616088" y="3131550"/>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3</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2" name="Text Box 2778"/>
          <p:cNvSpPr txBox="1">
            <a:spLocks noChangeArrowheads="1"/>
          </p:cNvSpPr>
          <p:nvPr/>
        </p:nvSpPr>
        <p:spPr bwMode="auto">
          <a:xfrm>
            <a:off x="2836620" y="2510331"/>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46948"/>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214099" y="913821"/>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P2P </a:t>
            </a:r>
            <a:r>
              <a:rPr lang="zh-CN" altLang="en-US" sz="2400" b="1" dirty="0">
                <a:solidFill>
                  <a:schemeClr val="bg1"/>
                </a:solidFill>
                <a:latin typeface="微软雅黑" panose="020B0503020204020204" pitchFamily="34" charset="-122"/>
                <a:ea typeface="微软雅黑" panose="020B0503020204020204" pitchFamily="34" charset="-122"/>
              </a:rPr>
              <a:t>工作方式</a:t>
            </a:r>
            <a:r>
              <a:rPr lang="zh-CN" altLang="en-US" sz="2400" b="1" dirty="0" smtClean="0">
                <a:solidFill>
                  <a:schemeClr val="bg1"/>
                </a:solidFill>
                <a:latin typeface="微软雅黑" panose="020B0503020204020204" pitchFamily="34" charset="-122"/>
                <a:ea typeface="微软雅黑" panose="020B0503020204020204" pitchFamily="34" charset="-122"/>
              </a:rPr>
              <a:t>概述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67890" y="1341166"/>
            <a:ext cx="759864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P2P </a:t>
            </a:r>
            <a:r>
              <a:rPr lang="zh-CN" altLang="en-US" sz="2000" b="1" dirty="0">
                <a:latin typeface="微软雅黑" panose="020B0503020204020204" pitchFamily="34" charset="-122"/>
                <a:ea typeface="微软雅黑" panose="020B0503020204020204" pitchFamily="34" charset="-122"/>
              </a:rPr>
              <a:t>工作方式受到广大网民的欢迎</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 </a:t>
            </a:r>
            <a:r>
              <a:rPr lang="en-US" altLang="zh-CN" sz="2000" b="1" dirty="0">
                <a:latin typeface="微软雅黑" panose="020B0503020204020204" pitchFamily="34" charset="-122"/>
                <a:ea typeface="微软雅黑" panose="020B0503020204020204" pitchFamily="34" charset="-122"/>
              </a:rPr>
              <a:t>P2P </a:t>
            </a:r>
            <a:r>
              <a:rPr lang="zh-CN" altLang="en-US" sz="2000" b="1" dirty="0">
                <a:latin typeface="微软雅黑" panose="020B0503020204020204" pitchFamily="34" charset="-122"/>
                <a:ea typeface="微软雅黑" panose="020B0503020204020204" pitchFamily="34" charset="-122"/>
              </a:rPr>
              <a:t>工作方式下，所有的音频</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视频文件都是在普通的互联网用户之间传输。</a:t>
            </a:r>
            <a:endParaRPr lang="en-US" altLang="zh-CN"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这种</a:t>
            </a:r>
            <a:r>
              <a:rPr lang="zh-CN" altLang="en-US" sz="2000" b="1" dirty="0">
                <a:latin typeface="微软雅黑" panose="020B0503020204020204" pitchFamily="34" charset="-122"/>
                <a:ea typeface="微软雅黑" panose="020B0503020204020204" pitchFamily="34" charset="-122"/>
              </a:rPr>
              <a:t>工作方式解决了集中式媒体服务器可能出现的瓶颈问题。</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互联网流量中，</a:t>
            </a:r>
            <a:r>
              <a:rPr lang="en-US" altLang="zh-CN" sz="2000" b="1" dirty="0">
                <a:latin typeface="微软雅黑" panose="020B0503020204020204" pitchFamily="34" charset="-122"/>
                <a:ea typeface="微软雅黑" panose="020B0503020204020204" pitchFamily="34" charset="-122"/>
              </a:rPr>
              <a:t>P2P </a:t>
            </a:r>
            <a:r>
              <a:rPr lang="zh-CN" altLang="en-US" sz="2000" b="1" dirty="0">
                <a:latin typeface="微软雅黑" panose="020B0503020204020204" pitchFamily="34" charset="-122"/>
                <a:ea typeface="微软雅黑" panose="020B0503020204020204" pitchFamily="34" charset="-122"/>
              </a:rPr>
              <a:t>工作方式下的文件分发已占据了最大的份额，比万维网应用所占的比例大得多。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1519728" y="698212"/>
            <a:ext cx="6104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6.9.1 </a:t>
            </a:r>
            <a:r>
              <a:rPr lang="zh-CN" altLang="en-US" sz="2400" b="1" dirty="0" smtClean="0">
                <a:solidFill>
                  <a:schemeClr val="bg1"/>
                </a:solidFill>
                <a:latin typeface="微软雅黑" panose="020B0503020204020204" pitchFamily="34" charset="-122"/>
                <a:ea typeface="微软雅黑" panose="020B0503020204020204" pitchFamily="34" charset="-122"/>
              </a:rPr>
              <a:t>具有</a:t>
            </a:r>
            <a:r>
              <a:rPr lang="zh-CN" altLang="en-US" sz="2400" b="1" dirty="0">
                <a:solidFill>
                  <a:schemeClr val="bg1"/>
                </a:solidFill>
                <a:latin typeface="微软雅黑" panose="020B0503020204020204" pitchFamily="34" charset="-122"/>
                <a:ea typeface="微软雅黑" panose="020B0503020204020204" pitchFamily="34" charset="-122"/>
              </a:rPr>
              <a:t>集中目录服务器</a:t>
            </a:r>
            <a:r>
              <a:rPr lang="zh-CN" altLang="en-US" sz="2400" b="1" dirty="0" smtClean="0">
                <a:solidFill>
                  <a:schemeClr val="bg1"/>
                </a:solidFill>
                <a:latin typeface="微软雅黑" panose="020B0503020204020204" pitchFamily="34" charset="-122"/>
                <a:ea typeface="微软雅黑" panose="020B0503020204020204" pitchFamily="34" charset="-122"/>
              </a:rPr>
              <a:t>的 </a:t>
            </a:r>
            <a:r>
              <a:rPr lang="en-US" altLang="zh-CN" sz="2400" b="1" dirty="0" smtClean="0">
                <a:solidFill>
                  <a:schemeClr val="bg1"/>
                </a:solidFill>
                <a:latin typeface="微软雅黑" panose="020B0503020204020204" pitchFamily="34" charset="-122"/>
                <a:ea typeface="微软雅黑" panose="020B0503020204020204" pitchFamily="34" charset="-122"/>
              </a:rPr>
              <a:t>P2P </a:t>
            </a:r>
            <a:r>
              <a:rPr lang="zh-CN" altLang="en-US" sz="2400" b="1" dirty="0" smtClean="0">
                <a:solidFill>
                  <a:schemeClr val="bg1"/>
                </a:solidFill>
                <a:latin typeface="微软雅黑" panose="020B0503020204020204" pitchFamily="34" charset="-122"/>
                <a:ea typeface="微软雅黑" panose="020B0503020204020204" pitchFamily="34" charset="-122"/>
              </a:rPr>
              <a:t>工作方式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134701"/>
            <a:ext cx="778825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Napster </a:t>
            </a:r>
            <a:r>
              <a:rPr lang="zh-CN" altLang="en-US" sz="2000" b="1" dirty="0" smtClean="0">
                <a:latin typeface="微软雅黑" panose="020B0503020204020204" pitchFamily="34" charset="-122"/>
                <a:ea typeface="微软雅黑" panose="020B0503020204020204" pitchFamily="34" charset="-122"/>
              </a:rPr>
              <a:t>最早使用 </a:t>
            </a:r>
            <a:r>
              <a:rPr lang="en-US" altLang="zh-CN" sz="2000" b="1" dirty="0">
                <a:latin typeface="微软雅黑" panose="020B0503020204020204" pitchFamily="34" charset="-122"/>
                <a:ea typeface="微软雅黑" panose="020B0503020204020204" pitchFamily="34" charset="-122"/>
              </a:rPr>
              <a:t>P2P </a:t>
            </a:r>
            <a:r>
              <a:rPr lang="zh-CN" altLang="en-US" sz="2000" b="1" dirty="0">
                <a:latin typeface="微软雅黑" panose="020B0503020204020204" pitchFamily="34" charset="-122"/>
                <a:ea typeface="微软雅黑" panose="020B0503020204020204" pitchFamily="34" charset="-122"/>
              </a:rPr>
              <a:t>技术</a:t>
            </a:r>
            <a:r>
              <a:rPr lang="zh-CN" altLang="en-US" sz="2000" b="1" dirty="0" smtClean="0">
                <a:latin typeface="微软雅黑" panose="020B0503020204020204" pitchFamily="34" charset="-122"/>
                <a:ea typeface="微软雅黑" panose="020B0503020204020204" pitchFamily="34" charset="-122"/>
              </a:rPr>
              <a:t>，提供</a:t>
            </a:r>
            <a:r>
              <a:rPr lang="zh-CN" altLang="en-US" sz="2000" b="1" dirty="0">
                <a:latin typeface="微软雅黑" panose="020B0503020204020204" pitchFamily="34" charset="-122"/>
                <a:ea typeface="微软雅黑" panose="020B0503020204020204" pitchFamily="34" charset="-122"/>
              </a:rPr>
              <a:t>免费下载 </a:t>
            </a:r>
            <a:r>
              <a:rPr lang="en-US" altLang="zh-CN" sz="2000" b="1" dirty="0">
                <a:latin typeface="微软雅黑" panose="020B0503020204020204" pitchFamily="34" charset="-122"/>
                <a:ea typeface="微软雅黑" panose="020B0503020204020204" pitchFamily="34" charset="-122"/>
              </a:rPr>
              <a:t>MP3 </a:t>
            </a:r>
            <a:r>
              <a:rPr lang="zh-CN" altLang="en-US" sz="2000" b="1" dirty="0">
                <a:latin typeface="微软雅黑" panose="020B0503020204020204" pitchFamily="34" charset="-122"/>
                <a:ea typeface="微软雅黑" panose="020B0503020204020204" pitchFamily="34" charset="-122"/>
              </a:rPr>
              <a:t>音乐。</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Napster </a:t>
            </a:r>
            <a:r>
              <a:rPr lang="zh-CN" altLang="en-US" sz="2000" b="1" dirty="0" smtClean="0">
                <a:latin typeface="微软雅黑" panose="020B0503020204020204" pitchFamily="34" charset="-122"/>
                <a:ea typeface="微软雅黑" panose="020B0503020204020204" pitchFamily="34" charset="-122"/>
              </a:rPr>
              <a:t>将所有</a:t>
            </a:r>
            <a:r>
              <a:rPr lang="zh-CN" altLang="en-US" sz="2000" b="1" dirty="0">
                <a:latin typeface="微软雅黑" panose="020B0503020204020204" pitchFamily="34" charset="-122"/>
                <a:ea typeface="微软雅黑" panose="020B0503020204020204" pitchFamily="34" charset="-122"/>
              </a:rPr>
              <a:t>音乐文件的索引信息都集中存放</a:t>
            </a:r>
            <a:r>
              <a:rPr lang="zh-CN" altLang="en-US" sz="2000" b="1" dirty="0" smtClean="0">
                <a:latin typeface="微软雅黑" panose="020B0503020204020204" pitchFamily="34" charset="-122"/>
                <a:ea typeface="微软雅黑" panose="020B0503020204020204" pitchFamily="34" charset="-122"/>
              </a:rPr>
              <a:t>在 </a:t>
            </a:r>
            <a:r>
              <a:rPr lang="en-US" altLang="zh-CN" sz="2000" b="1" dirty="0" smtClean="0">
                <a:latin typeface="微软雅黑" panose="020B0503020204020204" pitchFamily="34" charset="-122"/>
                <a:ea typeface="微软雅黑" panose="020B0503020204020204" pitchFamily="34" charset="-122"/>
              </a:rPr>
              <a:t>Napster </a:t>
            </a:r>
            <a:r>
              <a:rPr lang="zh-CN" altLang="en-US" sz="2000" b="1" dirty="0" smtClean="0">
                <a:latin typeface="微软雅黑" panose="020B0503020204020204" pitchFamily="34" charset="-122"/>
                <a:ea typeface="微软雅黑" panose="020B0503020204020204" pitchFamily="34" charset="-122"/>
              </a:rPr>
              <a:t>目录</a:t>
            </a:r>
            <a:r>
              <a:rPr lang="zh-CN" altLang="en-US" sz="2000" b="1" dirty="0">
                <a:latin typeface="微软雅黑" panose="020B0503020204020204" pitchFamily="34" charset="-122"/>
                <a:ea typeface="微软雅黑" panose="020B0503020204020204" pitchFamily="34" charset="-122"/>
              </a:rPr>
              <a:t>服务器中</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使用者只要查找目录服务器，就可知道应从何处下载所要的</a:t>
            </a:r>
            <a:r>
              <a:rPr lang="en-US" altLang="zh-CN" sz="2000" b="1" dirty="0">
                <a:latin typeface="微软雅黑" panose="020B0503020204020204" pitchFamily="34" charset="-122"/>
                <a:ea typeface="微软雅黑" panose="020B0503020204020204" pitchFamily="34" charset="-122"/>
              </a:rPr>
              <a:t>MP3</a:t>
            </a:r>
            <a:r>
              <a:rPr lang="zh-CN" altLang="en-US" sz="2000" b="1" dirty="0">
                <a:latin typeface="微软雅黑" panose="020B0503020204020204" pitchFamily="34" charset="-122"/>
                <a:ea typeface="微软雅黑" panose="020B0503020204020204" pitchFamily="34" charset="-122"/>
              </a:rPr>
              <a:t>文件。</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用户</a:t>
            </a:r>
            <a:r>
              <a:rPr lang="zh-CN" altLang="en-US" sz="2000" b="1" dirty="0">
                <a:latin typeface="微软雅黑" panose="020B0503020204020204" pitchFamily="34" charset="-122"/>
                <a:ea typeface="微软雅黑" panose="020B0503020204020204" pitchFamily="34" charset="-122"/>
              </a:rPr>
              <a:t>要及时向 </a:t>
            </a:r>
            <a:r>
              <a:rPr lang="en-US" altLang="zh-CN" sz="2000" b="1" dirty="0">
                <a:latin typeface="微软雅黑" panose="020B0503020204020204" pitchFamily="34" charset="-122"/>
                <a:ea typeface="微软雅黑" panose="020B0503020204020204" pitchFamily="34" charset="-122"/>
              </a:rPr>
              <a:t>Napster </a:t>
            </a:r>
            <a:r>
              <a:rPr lang="zh-CN" altLang="en-US" sz="2000" b="1" dirty="0">
                <a:latin typeface="微软雅黑" panose="020B0503020204020204" pitchFamily="34" charset="-122"/>
                <a:ea typeface="微软雅黑" panose="020B0503020204020204" pitchFamily="34" charset="-122"/>
              </a:rPr>
              <a:t>的目录服务器报告自己存有的音乐文件</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Napster </a:t>
            </a:r>
            <a:r>
              <a:rPr lang="zh-CN" altLang="en-US" sz="2000" b="1" dirty="0">
                <a:latin typeface="微软雅黑" panose="020B0503020204020204" pitchFamily="34" charset="-122"/>
                <a:ea typeface="微软雅黑" panose="020B0503020204020204" pitchFamily="34" charset="-122"/>
              </a:rPr>
              <a:t>的文件传输是分散的</a:t>
            </a:r>
            <a:r>
              <a:rPr lang="zh-CN" altLang="en-US" sz="2000" b="1" dirty="0" smtClean="0">
                <a:latin typeface="微软雅黑" panose="020B0503020204020204" pitchFamily="34" charset="-122"/>
                <a:ea typeface="微软雅黑" panose="020B0503020204020204" pitchFamily="34" charset="-122"/>
              </a:rPr>
              <a:t>，文件</a:t>
            </a:r>
            <a:r>
              <a:rPr lang="zh-CN" altLang="en-US" sz="2000" b="1" dirty="0">
                <a:latin typeface="微软雅黑" panose="020B0503020204020204" pitchFamily="34" charset="-122"/>
                <a:ea typeface="微软雅黑" panose="020B0503020204020204" pitchFamily="34" charset="-122"/>
              </a:rPr>
              <a:t>的定位则是</a:t>
            </a:r>
            <a:r>
              <a:rPr lang="zh-CN" altLang="en-US" sz="2000" b="1" dirty="0">
                <a:solidFill>
                  <a:srgbClr val="0000FF"/>
                </a:solidFill>
                <a:latin typeface="微软雅黑" panose="020B0503020204020204" pitchFamily="34" charset="-122"/>
                <a:ea typeface="微软雅黑" panose="020B0503020204020204" pitchFamily="34" charset="-122"/>
              </a:rPr>
              <a:t>集中</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Napster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工作过程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Object 5">
            <a:hlinkClick r:id="" action="ppaction://ole?verb=0"/>
          </p:cNvPr>
          <p:cNvGraphicFramePr/>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28673" name="Microsoft ClipArt Gallery" r:id="rId1" imgW="16411575" imgH="22955250" progId="">
                  <p:embed/>
                </p:oleObj>
              </mc:Choice>
              <mc:Fallback>
                <p:oleObj name="Microsoft ClipArt Gallery" r:id="rId1" imgW="16411575" imgH="22955250" progId="">
                  <p:embed/>
                  <p:pic>
                    <p:nvPicPr>
                      <p:cNvPr id="0" name="图片 28672"/>
                      <p:cNvPicPr/>
                      <p:nvPr/>
                    </p:nvPicPr>
                    <p:blipFill>
                      <a:blip r:embed="rId2"/>
                      <a:stretch>
                        <a:fillRect/>
                      </a:stretch>
                    </p:blipFill>
                    <p:spPr>
                      <a:xfrm>
                        <a:off x="2812570" y="2030708"/>
                        <a:ext cx="575345" cy="1000249"/>
                      </a:xfrm>
                      <a:prstGeom prst="rect">
                        <a:avLst/>
                      </a:prstGeom>
                      <a:noFill/>
                      <a:ln w="12700">
                        <a:noFill/>
                      </a:ln>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ln>
        </p:spPr>
        <p:txBody>
          <a:bodyPr wrap="none">
            <a:spAutoFit/>
          </a:bodyPr>
          <a:lstStyle/>
          <a:p>
            <a:pPr algn="ctr"/>
            <a:r>
              <a:rPr kumimoji="1"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Napster </a:t>
            </a: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9"/>
          <p:cNvPicPr>
            <a:picLocks noChangeArrowheads="1"/>
          </p:cNvPicPr>
          <p:nvPr/>
        </p:nvPicPr>
        <p:blipFill>
          <a:blip r:embed="rId3"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ln>
        </p:spPr>
        <p:txBody>
          <a:bodyPr wrap="none">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Picture 9"/>
          <p:cNvPicPr>
            <a:picLocks noChangeArrowheads="1"/>
          </p:cNvPicPr>
          <p:nvPr/>
        </p:nvPicPr>
        <p:blipFill>
          <a:blip r:embed="rId3"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3"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3"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3"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3"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742318" y="1844397"/>
            <a:ext cx="4326691" cy="656590"/>
            <a:chOff x="3703202" y="3664310"/>
            <a:chExt cx="4326691" cy="656590"/>
          </a:xfrm>
        </p:grpSpPr>
        <p:sp>
          <p:nvSpPr>
            <p:cNvPr id="4" name="矩形 3"/>
            <p:cNvSpPr/>
            <p:nvPr/>
          </p:nvSpPr>
          <p:spPr>
            <a:xfrm>
              <a:off x="3703202" y="3664310"/>
              <a:ext cx="4326691" cy="656590"/>
            </a:xfrm>
            <a:prstGeom prst="rect">
              <a:avLst/>
            </a:prstGeom>
            <a:solidFill>
              <a:srgbClr val="0000FF"/>
            </a:solidFill>
          </p:spPr>
          <p:txBody>
            <a:bodyPr wrap="square">
              <a:spAutoFit/>
            </a:bodyPr>
            <a:lstStyle/>
            <a:p>
              <a:pPr marL="452755">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用户 </a:t>
              </a:r>
              <a:r>
                <a:rPr lang="en-US" altLang="zh-CN" sz="1600" b="1" dirty="0" smtClean="0">
                  <a:solidFill>
                    <a:schemeClr val="bg1"/>
                  </a:solidFill>
                  <a:latin typeface="微软雅黑" panose="020B0503020204020204" pitchFamily="34" charset="-122"/>
                  <a:ea typeface="微软雅黑" panose="020B0503020204020204" pitchFamily="34" charset="-122"/>
                </a:rPr>
                <a:t>X </a:t>
              </a:r>
              <a:r>
                <a:rPr lang="zh-CN" altLang="en-US" sz="1600" b="1" dirty="0" smtClean="0">
                  <a:solidFill>
                    <a:schemeClr val="bg1"/>
                  </a:solidFill>
                  <a:latin typeface="微软雅黑" panose="020B0503020204020204" pitchFamily="34" charset="-122"/>
                  <a:ea typeface="微软雅黑" panose="020B0503020204020204" pitchFamily="34" charset="-122"/>
                </a:rPr>
                <a:t>向 </a:t>
              </a:r>
              <a:r>
                <a:rPr lang="en-US" altLang="zh-CN" sz="1600" b="1" dirty="0" smtClean="0">
                  <a:solidFill>
                    <a:schemeClr val="bg1"/>
                  </a:solidFill>
                  <a:latin typeface="微软雅黑" panose="020B0503020204020204" pitchFamily="34" charset="-122"/>
                  <a:ea typeface="微软雅黑" panose="020B0503020204020204" pitchFamily="34" charset="-122"/>
                </a:rPr>
                <a:t>Napster </a:t>
              </a:r>
              <a:r>
                <a:rPr lang="zh-CN" altLang="en-US" sz="1600" b="1" dirty="0" smtClean="0">
                  <a:solidFill>
                    <a:schemeClr val="bg1"/>
                  </a:solidFill>
                  <a:latin typeface="微软雅黑" panose="020B0503020204020204" pitchFamily="34" charset="-122"/>
                  <a:ea typeface="微软雅黑" panose="020B0503020204020204" pitchFamily="34" charset="-122"/>
                </a:rPr>
                <a:t>目录</a:t>
              </a:r>
              <a:r>
                <a:rPr lang="zh-CN" altLang="en-US" sz="1600" b="1" dirty="0">
                  <a:solidFill>
                    <a:schemeClr val="bg1"/>
                  </a:solidFill>
                  <a:latin typeface="微软雅黑" panose="020B0503020204020204" pitchFamily="34" charset="-122"/>
                  <a:ea typeface="微软雅黑" panose="020B0503020204020204" pitchFamily="34" charset="-122"/>
                </a:rPr>
                <a:t>服务器查询（客户</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服务器方式）谁有音乐</a:t>
              </a:r>
              <a:r>
                <a:rPr lang="zh-CN" altLang="en-US" sz="1600" b="1" dirty="0" smtClean="0">
                  <a:solidFill>
                    <a:schemeClr val="bg1"/>
                  </a:solidFill>
                  <a:latin typeface="微软雅黑" panose="020B0503020204020204" pitchFamily="34" charset="-122"/>
                  <a:ea typeface="微软雅黑" panose="020B0503020204020204" pitchFamily="34" charset="-122"/>
                </a:rPr>
                <a:t>文件 </a:t>
              </a:r>
              <a:r>
                <a:rPr lang="en-US" altLang="zh-CN" sz="1600" b="1" dirty="0" smtClean="0">
                  <a:solidFill>
                    <a:schemeClr val="bg1"/>
                  </a:solidFill>
                  <a:latin typeface="微软雅黑" panose="020B0503020204020204" pitchFamily="34" charset="-122"/>
                  <a:ea typeface="微软雅黑" panose="020B0503020204020204" pitchFamily="34" charset="-122"/>
                </a:rPr>
                <a:t>MP3</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3790252" y="3805292"/>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sz="2000"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Napster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工作过程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Object 5">
            <a:hlinkClick r:id="" action="ppaction://ole?verb=0"/>
          </p:cNvPr>
          <p:cNvGraphicFramePr/>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29697" name="Microsoft ClipArt Gallery" r:id="rId1" imgW="16411575" imgH="22955250" progId="">
                  <p:embed/>
                </p:oleObj>
              </mc:Choice>
              <mc:Fallback>
                <p:oleObj name="Microsoft ClipArt Gallery" r:id="rId1" imgW="16411575" imgH="22955250" progId="">
                  <p:embed/>
                  <p:pic>
                    <p:nvPicPr>
                      <p:cNvPr id="0" name="图片 29696"/>
                      <p:cNvPicPr/>
                      <p:nvPr/>
                    </p:nvPicPr>
                    <p:blipFill>
                      <a:blip r:embed="rId2"/>
                      <a:stretch>
                        <a:fillRect/>
                      </a:stretch>
                    </p:blipFill>
                    <p:spPr>
                      <a:xfrm>
                        <a:off x="2812570" y="2030708"/>
                        <a:ext cx="575345" cy="1000249"/>
                      </a:xfrm>
                      <a:prstGeom prst="rect">
                        <a:avLst/>
                      </a:prstGeom>
                      <a:noFill/>
                      <a:ln w="12700">
                        <a:noFill/>
                      </a:ln>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ln>
        </p:spPr>
        <p:txBody>
          <a:bodyPr wrap="none">
            <a:spAutoFit/>
          </a:bodyPr>
          <a:lstStyle/>
          <a:p>
            <a:pPr algn="ctr"/>
            <a:r>
              <a:rPr kumimoji="1"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Napster </a:t>
            </a: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9"/>
          <p:cNvPicPr>
            <a:picLocks noChangeArrowheads="1"/>
          </p:cNvPicPr>
          <p:nvPr/>
        </p:nvPicPr>
        <p:blipFill>
          <a:blip r:embed="rId3"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ln>
        </p:spPr>
        <p:txBody>
          <a:bodyPr wrap="none">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Picture 9"/>
          <p:cNvPicPr>
            <a:picLocks noChangeArrowheads="1"/>
          </p:cNvPicPr>
          <p:nvPr/>
        </p:nvPicPr>
        <p:blipFill>
          <a:blip r:embed="rId3"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3"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3"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3"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3"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737691" y="1255747"/>
            <a:ext cx="4326691" cy="1220847"/>
            <a:chOff x="3737691" y="1255747"/>
            <a:chExt cx="4326691" cy="1220847"/>
          </a:xfrm>
        </p:grpSpPr>
        <p:sp>
          <p:nvSpPr>
            <p:cNvPr id="4" name="矩形 3"/>
            <p:cNvSpPr/>
            <p:nvPr/>
          </p:nvSpPr>
          <p:spPr>
            <a:xfrm>
              <a:off x="3737691" y="1255747"/>
              <a:ext cx="4326691" cy="1220847"/>
            </a:xfrm>
            <a:prstGeom prst="rect">
              <a:avLst/>
            </a:prstGeom>
            <a:solidFill>
              <a:srgbClr val="0000FF"/>
            </a:solidFill>
          </p:spPr>
          <p:txBody>
            <a:bodyPr wrap="square">
              <a:spAutoFit/>
            </a:bodyPr>
            <a:lstStyle/>
            <a:p>
              <a:pPr marL="452755">
                <a:lnSpc>
                  <a:spcPts val="2200"/>
                </a:lnSpc>
              </a:pPr>
              <a:r>
                <a:rPr lang="en-US" altLang="zh-CN" sz="1600" b="1" dirty="0" smtClean="0">
                  <a:solidFill>
                    <a:schemeClr val="bg1"/>
                  </a:solidFill>
                  <a:latin typeface="微软雅黑" panose="020B0503020204020204" pitchFamily="34" charset="-122"/>
                  <a:ea typeface="微软雅黑" panose="020B0503020204020204" pitchFamily="34" charset="-122"/>
                </a:rPr>
                <a:t>Napster </a:t>
              </a:r>
              <a:r>
                <a:rPr lang="zh-CN" altLang="en-US" sz="1600" b="1" dirty="0" smtClean="0">
                  <a:solidFill>
                    <a:schemeClr val="bg1"/>
                  </a:solidFill>
                  <a:latin typeface="微软雅黑" panose="020B0503020204020204" pitchFamily="34" charset="-122"/>
                  <a:ea typeface="微软雅黑" panose="020B0503020204020204" pitchFamily="34" charset="-122"/>
                </a:rPr>
                <a:t>目录</a:t>
              </a:r>
              <a:r>
                <a:rPr lang="zh-CN" altLang="en-US" sz="1600" b="1" dirty="0">
                  <a:solidFill>
                    <a:schemeClr val="bg1"/>
                  </a:solidFill>
                  <a:latin typeface="微软雅黑" panose="020B0503020204020204" pitchFamily="34" charset="-122"/>
                  <a:ea typeface="微软雅黑" panose="020B0503020204020204" pitchFamily="34" charset="-122"/>
                </a:rPr>
                <a:t>服务器</a:t>
              </a:r>
              <a:r>
                <a:rPr lang="zh-CN" altLang="en-US" sz="1600" b="1" dirty="0" smtClean="0">
                  <a:solidFill>
                    <a:schemeClr val="bg1"/>
                  </a:solidFill>
                  <a:latin typeface="微软雅黑" panose="020B0503020204020204" pitchFamily="34" charset="-122"/>
                  <a:ea typeface="微软雅黑" panose="020B0503020204020204" pitchFamily="34" charset="-122"/>
                </a:rPr>
                <a:t>回答 </a:t>
              </a:r>
              <a:r>
                <a:rPr lang="en-US" altLang="zh-CN" sz="1600" b="1" dirty="0" smtClean="0">
                  <a:solidFill>
                    <a:schemeClr val="bg1"/>
                  </a:solidFill>
                  <a:latin typeface="微软雅黑" panose="020B0503020204020204" pitchFamily="34" charset="-122"/>
                  <a:ea typeface="微软雅黑" panose="020B0503020204020204" pitchFamily="34" charset="-122"/>
                </a:rPr>
                <a:t>X</a:t>
              </a:r>
              <a:r>
                <a:rPr lang="zh-CN" altLang="en-US" sz="1600" b="1" dirty="0">
                  <a:solidFill>
                    <a:schemeClr val="bg1"/>
                  </a:solidFill>
                  <a:latin typeface="微软雅黑" panose="020B0503020204020204" pitchFamily="34" charset="-122"/>
                  <a:ea typeface="微软雅黑" panose="020B0503020204020204" pitchFamily="34" charset="-122"/>
                </a:rPr>
                <a:t>：有三个地点有</a:t>
              </a:r>
              <a:r>
                <a:rPr lang="zh-CN" altLang="en-US" sz="1600" b="1" dirty="0" smtClean="0">
                  <a:solidFill>
                    <a:schemeClr val="bg1"/>
                  </a:solidFill>
                  <a:latin typeface="微软雅黑" panose="020B0503020204020204" pitchFamily="34" charset="-122"/>
                  <a:ea typeface="微软雅黑" panose="020B0503020204020204" pitchFamily="34" charset="-122"/>
                </a:rPr>
                <a:t>文件 </a:t>
              </a:r>
              <a:r>
                <a:rPr lang="en-US" altLang="zh-CN" sz="1600" b="1" dirty="0" smtClean="0">
                  <a:solidFill>
                    <a:schemeClr val="bg1"/>
                  </a:solidFill>
                  <a:latin typeface="微软雅黑" panose="020B0503020204020204" pitchFamily="34" charset="-122"/>
                  <a:ea typeface="微软雅黑" panose="020B0503020204020204" pitchFamily="34" charset="-122"/>
                </a:rPr>
                <a:t>MP3</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即 </a:t>
              </a:r>
              <a:r>
                <a:rPr lang="en-US" altLang="zh-CN" sz="1600" b="1" dirty="0" smtClean="0">
                  <a:solidFill>
                    <a:schemeClr val="bg1"/>
                  </a:solidFill>
                  <a:latin typeface="微软雅黑" panose="020B0503020204020204" pitchFamily="34" charset="-122"/>
                  <a:ea typeface="微软雅黑" panose="020B0503020204020204" pitchFamily="34" charset="-122"/>
                </a:rPr>
                <a:t>A</a:t>
              </a: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B </a:t>
              </a:r>
              <a:r>
                <a:rPr lang="zh-CN" altLang="en-US" sz="1600" b="1" dirty="0" smtClean="0">
                  <a:solidFill>
                    <a:schemeClr val="bg1"/>
                  </a:solidFill>
                  <a:latin typeface="微软雅黑" panose="020B0503020204020204" pitchFamily="34" charset="-122"/>
                  <a:ea typeface="微软雅黑" panose="020B0503020204020204" pitchFamily="34" charset="-122"/>
                </a:rPr>
                <a:t>和 </a:t>
              </a:r>
              <a:r>
                <a:rPr lang="en-US" altLang="zh-CN" sz="1600" b="1" dirty="0" smtClean="0">
                  <a:solidFill>
                    <a:schemeClr val="bg1"/>
                  </a:solidFill>
                  <a:latin typeface="微软雅黑" panose="020B0503020204020204" pitchFamily="34" charset="-122"/>
                  <a:ea typeface="微软雅黑" panose="020B0503020204020204" pitchFamily="34" charset="-122"/>
                </a:rPr>
                <a:t>C</a:t>
              </a:r>
              <a:r>
                <a:rPr lang="zh-CN" altLang="en-US" sz="1600" b="1" dirty="0">
                  <a:solidFill>
                    <a:schemeClr val="bg1"/>
                  </a:solidFill>
                  <a:latin typeface="微软雅黑" panose="020B0503020204020204" pitchFamily="34" charset="-122"/>
                  <a:ea typeface="微软雅黑" panose="020B0503020204020204" pitchFamily="34" charset="-122"/>
                </a:rPr>
                <a:t>（给出了这三个地点的</a:t>
              </a:r>
              <a:r>
                <a:rPr lang="en-US" altLang="zh-CN" sz="1600" b="1" dirty="0">
                  <a:solidFill>
                    <a:schemeClr val="bg1"/>
                  </a:solidFill>
                  <a:latin typeface="微软雅黑" panose="020B0503020204020204" pitchFamily="34" charset="-122"/>
                  <a:ea typeface="微软雅黑" panose="020B0503020204020204" pitchFamily="34" charset="-122"/>
                </a:rPr>
                <a:t>IP</a:t>
              </a:r>
              <a:r>
                <a:rPr lang="zh-CN" altLang="en-US" sz="1600" b="1" dirty="0">
                  <a:solidFill>
                    <a:schemeClr val="bg1"/>
                  </a:solidFill>
                  <a:latin typeface="微软雅黑" panose="020B0503020204020204" pitchFamily="34" charset="-122"/>
                  <a:ea typeface="微软雅黑" panose="020B0503020204020204" pitchFamily="34" charset="-122"/>
                </a:rPr>
                <a:t>地址）</a:t>
              </a:r>
              <a:r>
                <a:rPr lang="zh-CN" altLang="en-US" sz="1600" b="1" dirty="0" smtClean="0">
                  <a:solidFill>
                    <a:schemeClr val="bg1"/>
                  </a:solidFill>
                  <a:latin typeface="微软雅黑" panose="020B0503020204020204" pitchFamily="34" charset="-122"/>
                  <a:ea typeface="微软雅黑" panose="020B0503020204020204" pitchFamily="34" charset="-122"/>
                </a:rPr>
                <a:t>。于是用户 </a:t>
              </a:r>
              <a:r>
                <a:rPr lang="en-US" altLang="zh-CN" sz="1600" b="1" dirty="0" smtClean="0">
                  <a:solidFill>
                    <a:schemeClr val="bg1"/>
                  </a:solidFill>
                  <a:latin typeface="微软雅黑" panose="020B0503020204020204" pitchFamily="34" charset="-122"/>
                  <a:ea typeface="微软雅黑" panose="020B0503020204020204" pitchFamily="34" charset="-122"/>
                </a:rPr>
                <a:t>X </a:t>
              </a:r>
              <a:r>
                <a:rPr lang="zh-CN" altLang="en-US" sz="1600" b="1" dirty="0" smtClean="0">
                  <a:solidFill>
                    <a:schemeClr val="bg1"/>
                  </a:solidFill>
                  <a:latin typeface="微软雅黑" panose="020B0503020204020204" pitchFamily="34" charset="-122"/>
                  <a:ea typeface="微软雅黑" panose="020B0503020204020204" pitchFamily="34" charset="-122"/>
                </a:rPr>
                <a:t>得知</a:t>
              </a:r>
              <a:r>
                <a:rPr lang="zh-CN" altLang="en-US" sz="1600" b="1" dirty="0">
                  <a:solidFill>
                    <a:schemeClr val="bg1"/>
                  </a:solidFill>
                  <a:latin typeface="微软雅黑" panose="020B0503020204020204" pitchFamily="34" charset="-122"/>
                  <a:ea typeface="微软雅黑" panose="020B0503020204020204" pitchFamily="34" charset="-122"/>
                </a:rPr>
                <a:t>所需的</a:t>
              </a:r>
              <a:r>
                <a:rPr lang="zh-CN" altLang="en-US" sz="1600" b="1" dirty="0" smtClean="0">
                  <a:solidFill>
                    <a:schemeClr val="bg1"/>
                  </a:solidFill>
                  <a:latin typeface="微软雅黑" panose="020B0503020204020204" pitchFamily="34" charset="-122"/>
                  <a:ea typeface="微软雅黑" panose="020B0503020204020204" pitchFamily="34" charset="-122"/>
                </a:rPr>
                <a:t>文件 </a:t>
              </a:r>
              <a:r>
                <a:rPr lang="en-US" altLang="zh-CN" sz="1600" b="1" dirty="0" smtClean="0">
                  <a:solidFill>
                    <a:schemeClr val="bg1"/>
                  </a:solidFill>
                  <a:latin typeface="微软雅黑" panose="020B0503020204020204" pitchFamily="34" charset="-122"/>
                  <a:ea typeface="微软雅黑" panose="020B0503020204020204" pitchFamily="34" charset="-122"/>
                </a:rPr>
                <a:t>MP3# </a:t>
              </a:r>
              <a:r>
                <a:rPr lang="zh-CN" altLang="en-US" sz="1600" b="1" dirty="0" smtClean="0">
                  <a:solidFill>
                    <a:schemeClr val="bg1"/>
                  </a:solidFill>
                  <a:latin typeface="微软雅黑" panose="020B0503020204020204" pitchFamily="34" charset="-122"/>
                  <a:ea typeface="微软雅黑" panose="020B0503020204020204" pitchFamily="34" charset="-122"/>
                </a:rPr>
                <a:t>的</a:t>
              </a:r>
              <a:r>
                <a:rPr lang="zh-CN" altLang="en-US" sz="1600" b="1" dirty="0">
                  <a:solidFill>
                    <a:schemeClr val="bg1"/>
                  </a:solidFill>
                  <a:latin typeface="微软雅黑" panose="020B0503020204020204" pitchFamily="34" charset="-122"/>
                  <a:ea typeface="微软雅黑" panose="020B0503020204020204" pitchFamily="34" charset="-122"/>
                </a:rPr>
                <a:t>三个下载</a:t>
              </a:r>
              <a:r>
                <a:rPr lang="zh-CN" altLang="en-US" sz="1600" b="1" dirty="0" smtClean="0">
                  <a:solidFill>
                    <a:schemeClr val="bg1"/>
                  </a:solidFill>
                  <a:latin typeface="微软雅黑" panose="020B0503020204020204" pitchFamily="34" charset="-122"/>
                  <a:ea typeface="微软雅黑" panose="020B0503020204020204" pitchFamily="34" charset="-122"/>
                </a:rPr>
                <a:t>地点。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3798061" y="1670578"/>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sz="2000"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Napster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工作过程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Object 5">
            <a:hlinkClick r:id="" action="ppaction://ole?verb=0"/>
          </p:cNvPr>
          <p:cNvGraphicFramePr/>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0721" name="Microsoft ClipArt Gallery" r:id="rId1" imgW="16411575" imgH="22955250" progId="">
                  <p:embed/>
                </p:oleObj>
              </mc:Choice>
              <mc:Fallback>
                <p:oleObj name="Microsoft ClipArt Gallery" r:id="rId1" imgW="16411575" imgH="22955250" progId="">
                  <p:embed/>
                  <p:pic>
                    <p:nvPicPr>
                      <p:cNvPr id="0" name="图片 30720"/>
                      <p:cNvPicPr/>
                      <p:nvPr/>
                    </p:nvPicPr>
                    <p:blipFill>
                      <a:blip r:embed="rId2"/>
                      <a:stretch>
                        <a:fillRect/>
                      </a:stretch>
                    </p:blipFill>
                    <p:spPr>
                      <a:xfrm>
                        <a:off x="2812570" y="2030708"/>
                        <a:ext cx="575345" cy="1000249"/>
                      </a:xfrm>
                      <a:prstGeom prst="rect">
                        <a:avLst/>
                      </a:prstGeom>
                      <a:noFill/>
                      <a:ln w="12700">
                        <a:noFill/>
                      </a:ln>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ln>
        </p:spPr>
        <p:txBody>
          <a:bodyPr wrap="none">
            <a:spAutoFit/>
          </a:bodyPr>
          <a:lstStyle/>
          <a:p>
            <a:pPr algn="ctr"/>
            <a:r>
              <a:rPr kumimoji="1"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Napster </a:t>
            </a: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9"/>
          <p:cNvPicPr>
            <a:picLocks noChangeArrowheads="1"/>
          </p:cNvPicPr>
          <p:nvPr/>
        </p:nvPicPr>
        <p:blipFill>
          <a:blip r:embed="rId3"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ln>
        </p:spPr>
        <p:txBody>
          <a:bodyPr wrap="none">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Picture 9"/>
          <p:cNvPicPr>
            <a:picLocks noChangeArrowheads="1"/>
          </p:cNvPicPr>
          <p:nvPr/>
        </p:nvPicPr>
        <p:blipFill>
          <a:blip r:embed="rId3"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3"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3"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3"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3"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015810" y="1419795"/>
            <a:ext cx="3592532" cy="1220847"/>
            <a:chOff x="1015810" y="1419795"/>
            <a:chExt cx="3592532" cy="1220847"/>
          </a:xfrm>
        </p:grpSpPr>
        <p:sp>
          <p:nvSpPr>
            <p:cNvPr id="4" name="矩形 3"/>
            <p:cNvSpPr/>
            <p:nvPr/>
          </p:nvSpPr>
          <p:spPr>
            <a:xfrm>
              <a:off x="1015810" y="1419795"/>
              <a:ext cx="3592532" cy="1220847"/>
            </a:xfrm>
            <a:prstGeom prst="rect">
              <a:avLst/>
            </a:prstGeom>
            <a:solidFill>
              <a:srgbClr val="0000FF"/>
            </a:solidFill>
          </p:spPr>
          <p:txBody>
            <a:bodyPr wrap="square">
              <a:spAutoFit/>
            </a:bodyPr>
            <a:lstStyle/>
            <a:p>
              <a:pPr marL="452755">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用户 </a:t>
              </a:r>
              <a:r>
                <a:rPr lang="en-US" altLang="zh-CN" sz="1600" b="1" dirty="0" smtClean="0">
                  <a:solidFill>
                    <a:schemeClr val="bg1"/>
                  </a:solidFill>
                  <a:latin typeface="微软雅黑" panose="020B0503020204020204" pitchFamily="34" charset="-122"/>
                  <a:ea typeface="微软雅黑" panose="020B0503020204020204" pitchFamily="34" charset="-122"/>
                </a:rPr>
                <a:t>X </a:t>
              </a:r>
              <a:r>
                <a:rPr lang="zh-CN" altLang="en-US" sz="1600" b="1" dirty="0" smtClean="0">
                  <a:solidFill>
                    <a:schemeClr val="bg1"/>
                  </a:solidFill>
                  <a:latin typeface="微软雅黑" panose="020B0503020204020204" pitchFamily="34" charset="-122"/>
                  <a:ea typeface="微软雅黑" panose="020B0503020204020204" pitchFamily="34" charset="-122"/>
                </a:rPr>
                <a:t>可以</a:t>
              </a:r>
              <a:r>
                <a:rPr lang="zh-CN" altLang="en-US" sz="1600" b="1" dirty="0">
                  <a:solidFill>
                    <a:schemeClr val="bg1"/>
                  </a:solidFill>
                  <a:latin typeface="微软雅黑" panose="020B0503020204020204" pitchFamily="34" charset="-122"/>
                  <a:ea typeface="微软雅黑" panose="020B0503020204020204" pitchFamily="34" charset="-122"/>
                </a:rPr>
                <a:t>随机地选择三个地点中的任一个。</a:t>
              </a:r>
              <a:r>
                <a:rPr lang="zh-CN" altLang="en-US" sz="1600" b="1" dirty="0" smtClean="0">
                  <a:solidFill>
                    <a:schemeClr val="bg1"/>
                  </a:solidFill>
                  <a:latin typeface="微软雅黑" panose="020B0503020204020204" pitchFamily="34" charset="-122"/>
                  <a:ea typeface="微软雅黑" panose="020B0503020204020204" pitchFamily="34" charset="-122"/>
                </a:rPr>
                <a:t>假定 </a:t>
              </a:r>
              <a:r>
                <a:rPr lang="en-US" altLang="zh-CN" sz="1600" b="1" dirty="0" smtClean="0">
                  <a:solidFill>
                    <a:schemeClr val="bg1"/>
                  </a:solidFill>
                  <a:latin typeface="微软雅黑" panose="020B0503020204020204" pitchFamily="34" charset="-122"/>
                  <a:ea typeface="微软雅黑" panose="020B0503020204020204" pitchFamily="34" charset="-122"/>
                </a:rPr>
                <a:t>X </a:t>
              </a:r>
              <a:r>
                <a:rPr lang="zh-CN" altLang="en-US" sz="1600" b="1" dirty="0" smtClean="0">
                  <a:solidFill>
                    <a:schemeClr val="bg1"/>
                  </a:solidFill>
                  <a:latin typeface="微软雅黑" panose="020B0503020204020204" pitchFamily="34" charset="-122"/>
                  <a:ea typeface="微软雅黑" panose="020B0503020204020204" pitchFamily="34" charset="-122"/>
                </a:rPr>
                <a:t>向 </a:t>
              </a:r>
              <a:r>
                <a:rPr lang="en-US" altLang="zh-CN" sz="1600" b="1" dirty="0" smtClean="0">
                  <a:solidFill>
                    <a:schemeClr val="bg1"/>
                  </a:solidFill>
                  <a:latin typeface="微软雅黑" panose="020B0503020204020204" pitchFamily="34" charset="-122"/>
                  <a:ea typeface="微软雅黑" panose="020B0503020204020204" pitchFamily="34" charset="-122"/>
                </a:rPr>
                <a:t>A </a:t>
              </a:r>
              <a:r>
                <a:rPr lang="zh-CN" altLang="en-US" sz="1600" b="1" dirty="0" smtClean="0">
                  <a:solidFill>
                    <a:schemeClr val="bg1"/>
                  </a:solidFill>
                  <a:latin typeface="微软雅黑" panose="020B0503020204020204" pitchFamily="34" charset="-122"/>
                  <a:ea typeface="微软雅黑" panose="020B0503020204020204" pitchFamily="34" charset="-122"/>
                </a:rPr>
                <a:t>发送</a:t>
              </a:r>
              <a:r>
                <a:rPr lang="zh-CN" altLang="en-US" sz="1600" b="1" dirty="0">
                  <a:solidFill>
                    <a:schemeClr val="bg1"/>
                  </a:solidFill>
                  <a:latin typeface="微软雅黑" panose="020B0503020204020204" pitchFamily="34" charset="-122"/>
                  <a:ea typeface="微软雅黑" panose="020B0503020204020204" pitchFamily="34" charset="-122"/>
                </a:rPr>
                <a:t>下载</a:t>
              </a:r>
              <a:r>
                <a:rPr lang="zh-CN" altLang="en-US" sz="1600" b="1" dirty="0" smtClean="0">
                  <a:solidFill>
                    <a:schemeClr val="bg1"/>
                  </a:solidFill>
                  <a:latin typeface="微软雅黑" panose="020B0503020204020204" pitchFamily="34" charset="-122"/>
                  <a:ea typeface="微软雅黑" panose="020B0503020204020204" pitchFamily="34" charset="-122"/>
                </a:rPr>
                <a:t>文件 </a:t>
              </a:r>
              <a:r>
                <a:rPr lang="en-US" altLang="zh-CN" sz="1600" b="1" dirty="0" smtClean="0">
                  <a:solidFill>
                    <a:schemeClr val="bg1"/>
                  </a:solidFill>
                  <a:latin typeface="微软雅黑" panose="020B0503020204020204" pitchFamily="34" charset="-122"/>
                  <a:ea typeface="微软雅黑" panose="020B0503020204020204" pitchFamily="34" charset="-122"/>
                </a:rPr>
                <a:t>MP3</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的请求报文</a:t>
              </a:r>
              <a:r>
                <a:rPr lang="zh-CN" altLang="en-US" sz="1600" b="1" dirty="0" smtClean="0">
                  <a:solidFill>
                    <a:schemeClr val="bg1"/>
                  </a:solidFill>
                  <a:latin typeface="微软雅黑" panose="020B0503020204020204" pitchFamily="34" charset="-122"/>
                  <a:ea typeface="微软雅黑" panose="020B0503020204020204" pitchFamily="34" charset="-122"/>
                </a:rPr>
                <a:t>。双方都使用 </a:t>
              </a:r>
              <a:r>
                <a:rPr lang="en-US" altLang="zh-CN" sz="1600" b="1" dirty="0" smtClean="0">
                  <a:solidFill>
                    <a:schemeClr val="bg1"/>
                  </a:solidFill>
                  <a:latin typeface="微软雅黑" panose="020B0503020204020204" pitchFamily="34" charset="-122"/>
                  <a:ea typeface="微软雅黑" panose="020B0503020204020204" pitchFamily="34" charset="-122"/>
                </a:rPr>
                <a:t>P2P </a:t>
              </a:r>
              <a:r>
                <a:rPr lang="zh-CN" altLang="en-US" sz="1600" b="1" dirty="0" smtClean="0">
                  <a:solidFill>
                    <a:schemeClr val="bg1"/>
                  </a:solidFill>
                  <a:latin typeface="微软雅黑" panose="020B0503020204020204" pitchFamily="34" charset="-122"/>
                  <a:ea typeface="微软雅黑" panose="020B0503020204020204" pitchFamily="34" charset="-122"/>
                </a:rPr>
                <a:t>方式通信。</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1105843" y="1792274"/>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sz="2000"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Napster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工作过程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Object 5">
            <a:hlinkClick r:id="" action="ppaction://ole?verb=0"/>
          </p:cNvPr>
          <p:cNvGraphicFramePr/>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1745" name="Microsoft ClipArt Gallery" r:id="rId1" imgW="16411575" imgH="22955250" progId="">
                  <p:embed/>
                </p:oleObj>
              </mc:Choice>
              <mc:Fallback>
                <p:oleObj name="Microsoft ClipArt Gallery" r:id="rId1" imgW="16411575" imgH="22955250" progId="">
                  <p:embed/>
                  <p:pic>
                    <p:nvPicPr>
                      <p:cNvPr id="0" name="图片 31744"/>
                      <p:cNvPicPr/>
                      <p:nvPr/>
                    </p:nvPicPr>
                    <p:blipFill>
                      <a:blip r:embed="rId2"/>
                      <a:stretch>
                        <a:fillRect/>
                      </a:stretch>
                    </p:blipFill>
                    <p:spPr>
                      <a:xfrm>
                        <a:off x="2812570" y="2030708"/>
                        <a:ext cx="575345" cy="1000249"/>
                      </a:xfrm>
                      <a:prstGeom prst="rect">
                        <a:avLst/>
                      </a:prstGeom>
                      <a:noFill/>
                      <a:ln w="12700">
                        <a:noFill/>
                      </a:ln>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ln>
        </p:spPr>
        <p:txBody>
          <a:bodyPr wrap="none">
            <a:spAutoFit/>
          </a:bodyPr>
          <a:lstStyle/>
          <a:p>
            <a:pPr algn="ctr"/>
            <a:r>
              <a:rPr kumimoji="1"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Napster </a:t>
            </a: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200" b="1" dirty="0" smtClean="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9"/>
          <p:cNvPicPr>
            <a:picLocks noChangeArrowheads="1"/>
          </p:cNvPicPr>
          <p:nvPr/>
        </p:nvPicPr>
        <p:blipFill>
          <a:blip r:embed="rId3"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ln>
        </p:spPr>
        <p:txBody>
          <a:bodyPr wrap="none">
            <a:spAutoFit/>
          </a:bodyPr>
          <a:lstStyle/>
          <a:p>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Picture 9"/>
          <p:cNvPicPr>
            <a:picLocks noChangeArrowheads="1"/>
          </p:cNvPicPr>
          <p:nvPr/>
        </p:nvPicPr>
        <p:blipFill>
          <a:blip r:embed="rId3"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3"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3"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3"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3"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ln>
        </p:spPr>
        <p:txBody>
          <a:bodyPr wrap="none">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057850" y="1545915"/>
            <a:ext cx="3592532" cy="656590"/>
            <a:chOff x="1057850" y="1545915"/>
            <a:chExt cx="3592532" cy="656590"/>
          </a:xfrm>
        </p:grpSpPr>
        <p:sp>
          <p:nvSpPr>
            <p:cNvPr id="4" name="矩形 3"/>
            <p:cNvSpPr/>
            <p:nvPr/>
          </p:nvSpPr>
          <p:spPr>
            <a:xfrm>
              <a:off x="1057850" y="1545915"/>
              <a:ext cx="3592532" cy="656590"/>
            </a:xfrm>
            <a:prstGeom prst="rect">
              <a:avLst/>
            </a:prstGeom>
            <a:solidFill>
              <a:srgbClr val="0000FF"/>
            </a:solidFill>
          </p:spPr>
          <p:txBody>
            <a:bodyPr wrap="square">
              <a:spAutoFit/>
            </a:bodyPr>
            <a:lstStyle/>
            <a:p>
              <a:pPr marL="452755">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对等方</a:t>
              </a:r>
              <a:r>
                <a:rPr lang="en-US" altLang="zh-CN" sz="1600" b="1" dirty="0">
                  <a:solidFill>
                    <a:schemeClr val="bg1"/>
                  </a:solidFill>
                  <a:latin typeface="微软雅黑" panose="020B0503020204020204" pitchFamily="34" charset="-122"/>
                  <a:ea typeface="微软雅黑" panose="020B0503020204020204" pitchFamily="34" charset="-122"/>
                </a:rPr>
                <a:t>A</a:t>
              </a:r>
              <a:r>
                <a:rPr lang="zh-CN" altLang="en-US" sz="1600" b="1" dirty="0">
                  <a:solidFill>
                    <a:schemeClr val="bg1"/>
                  </a:solidFill>
                  <a:latin typeface="微软雅黑" panose="020B0503020204020204" pitchFamily="34" charset="-122"/>
                  <a:ea typeface="微软雅黑" panose="020B0503020204020204" pitchFamily="34" charset="-122"/>
                </a:rPr>
                <a:t>（现在作为服务器）把文件</a:t>
              </a:r>
              <a:r>
                <a:rPr lang="en-US" altLang="zh-CN" sz="1600" b="1" dirty="0">
                  <a:solidFill>
                    <a:schemeClr val="bg1"/>
                  </a:solidFill>
                  <a:latin typeface="微软雅黑" panose="020B0503020204020204" pitchFamily="34" charset="-122"/>
                  <a:ea typeface="微软雅黑" panose="020B0503020204020204" pitchFamily="34" charset="-122"/>
                </a:rPr>
                <a:t>MP3#</a:t>
              </a:r>
              <a:r>
                <a:rPr lang="zh-CN" altLang="en-US" sz="1600" b="1" dirty="0">
                  <a:solidFill>
                    <a:schemeClr val="bg1"/>
                  </a:solidFill>
                  <a:latin typeface="微软雅黑" panose="020B0503020204020204" pitchFamily="34" charset="-122"/>
                  <a:ea typeface="微软雅黑" panose="020B0503020204020204" pitchFamily="34" charset="-122"/>
                </a:rPr>
                <a:t>发送给</a:t>
              </a:r>
              <a:r>
                <a:rPr lang="en-US" altLang="zh-CN" sz="1600" b="1" dirty="0">
                  <a:solidFill>
                    <a:schemeClr val="bg1"/>
                  </a:solidFill>
                  <a:latin typeface="微软雅黑" panose="020B0503020204020204" pitchFamily="34" charset="-122"/>
                  <a:ea typeface="微软雅黑" panose="020B0503020204020204" pitchFamily="34" charset="-122"/>
                </a:rPr>
                <a:t>X</a:t>
              </a:r>
              <a:r>
                <a:rPr lang="zh-CN" altLang="en-US" sz="1600" b="1" dirty="0">
                  <a:solidFill>
                    <a:schemeClr val="bg1"/>
                  </a:solidFill>
                  <a:latin typeface="微软雅黑" panose="020B0503020204020204" pitchFamily="34" charset="-122"/>
                  <a:ea typeface="微软雅黑" panose="020B0503020204020204" pitchFamily="34" charset="-122"/>
                </a:rPr>
                <a:t>。</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130719" y="1686605"/>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CC00CC"/>
                  </a:solidFill>
                  <a:effectLst/>
                  <a:uLnTx/>
                  <a:uFillTx/>
                  <a:latin typeface="微软雅黑" panose="020B0503020204020204" pitchFamily="34" charset="-122"/>
                  <a:ea typeface="微软雅黑" panose="020B0503020204020204" pitchFamily="34" charset="-122"/>
                  <a:sym typeface="Wingdings" panose="05000000000000000000"/>
                </a:rPr>
                <a:t></a:t>
              </a:r>
              <a:endParaRPr kumimoji="0" lang="zh-CN" altLang="en-US" sz="2000" b="1" i="0" u="none" strike="noStrike" kern="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66625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078380" y="1633039"/>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集中式目录</a:t>
            </a:r>
            <a:r>
              <a:rPr lang="zh-CN" altLang="en-US" sz="2000" b="1" dirty="0">
                <a:solidFill>
                  <a:schemeClr val="bg1"/>
                </a:solidFill>
                <a:latin typeface="微软雅黑" panose="020B0503020204020204" pitchFamily="34" charset="-122"/>
                <a:ea typeface="微软雅黑" panose="020B0503020204020204" pitchFamily="34" charset="-122"/>
              </a:rPr>
              <a:t>服务器</a:t>
            </a:r>
            <a:r>
              <a:rPr lang="zh-CN" altLang="en-US" sz="2000" b="1" dirty="0" smtClean="0">
                <a:solidFill>
                  <a:schemeClr val="bg1"/>
                </a:solidFill>
                <a:latin typeface="微软雅黑" panose="020B0503020204020204" pitchFamily="34" charset="-122"/>
                <a:ea typeface="微软雅黑" panose="020B0503020204020204" pitchFamily="34" charset="-122"/>
              </a:rPr>
              <a:t>的缺点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2027340"/>
            <a:ext cx="821213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可靠性差。</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会成为性能</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瓶颈。</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935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1365839" y="817084"/>
            <a:ext cx="64123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6.9.2 </a:t>
            </a:r>
            <a:r>
              <a:rPr lang="zh-CN" altLang="en-US" sz="2400" b="1" dirty="0" smtClean="0">
                <a:solidFill>
                  <a:schemeClr val="bg1"/>
                </a:solidFill>
                <a:latin typeface="微软雅黑" panose="020B0503020204020204" pitchFamily="34" charset="-122"/>
                <a:ea typeface="微软雅黑" panose="020B0503020204020204" pitchFamily="34" charset="-122"/>
              </a:rPr>
              <a:t>具有</a:t>
            </a:r>
            <a:r>
              <a:rPr lang="zh-CN" altLang="en-US" sz="2400" b="1" dirty="0">
                <a:solidFill>
                  <a:schemeClr val="bg1"/>
                </a:solidFill>
                <a:latin typeface="微软雅黑" panose="020B0503020204020204" pitchFamily="34" charset="-122"/>
                <a:ea typeface="微软雅黑" panose="020B0503020204020204" pitchFamily="34" charset="-122"/>
              </a:rPr>
              <a:t>全分布式结构的 </a:t>
            </a:r>
            <a:r>
              <a:rPr lang="en-US" altLang="zh-CN" sz="2400" b="1" dirty="0">
                <a:solidFill>
                  <a:schemeClr val="bg1"/>
                </a:solidFill>
                <a:latin typeface="微软雅黑" panose="020B0503020204020204" pitchFamily="34" charset="-122"/>
                <a:ea typeface="微软雅黑" panose="020B0503020204020204" pitchFamily="34" charset="-122"/>
              </a:rPr>
              <a:t>P2P </a:t>
            </a:r>
            <a:r>
              <a:rPr lang="zh-CN" altLang="en-US" sz="2400" b="1" dirty="0">
                <a:solidFill>
                  <a:schemeClr val="bg1"/>
                </a:solidFill>
                <a:latin typeface="微软雅黑" panose="020B0503020204020204" pitchFamily="34" charset="-122"/>
                <a:ea typeface="微软雅黑" panose="020B0503020204020204" pitchFamily="34" charset="-122"/>
              </a:rPr>
              <a:t>文件共享</a:t>
            </a:r>
            <a:r>
              <a:rPr lang="zh-CN" altLang="en-US" sz="2400" b="1" dirty="0" smtClean="0">
                <a:solidFill>
                  <a:schemeClr val="bg1"/>
                </a:solidFill>
                <a:latin typeface="微软雅黑" panose="020B0503020204020204" pitchFamily="34" charset="-122"/>
                <a:ea typeface="微软雅黑" panose="020B0503020204020204" pitchFamily="34" charset="-122"/>
              </a:rPr>
              <a:t>程序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11242" y="1253573"/>
            <a:ext cx="813898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Gnutella </a:t>
            </a:r>
            <a:r>
              <a:rPr lang="zh-CN" altLang="en-US" sz="2000" b="1" dirty="0" smtClean="0">
                <a:latin typeface="微软雅黑" panose="020B0503020204020204" pitchFamily="34" charset="-122"/>
                <a:ea typeface="微软雅黑" panose="020B0503020204020204" pitchFamily="34" charset="-122"/>
              </a:rPr>
              <a:t>是第二代 </a:t>
            </a:r>
            <a:r>
              <a:rPr lang="en-US" altLang="zh-CN" sz="2000" b="1" dirty="0">
                <a:latin typeface="微软雅黑" panose="020B0503020204020204" pitchFamily="34" charset="-122"/>
                <a:ea typeface="微软雅黑" panose="020B0503020204020204" pitchFamily="34" charset="-122"/>
              </a:rPr>
              <a:t>P2P </a:t>
            </a:r>
            <a:r>
              <a:rPr lang="zh-CN" altLang="en-US" sz="2000" b="1" dirty="0">
                <a:latin typeface="微软雅黑" panose="020B0503020204020204" pitchFamily="34" charset="-122"/>
                <a:ea typeface="微软雅黑" panose="020B0503020204020204" pitchFamily="34" charset="-122"/>
              </a:rPr>
              <a:t>文件共享程序，采用</a:t>
            </a:r>
            <a:r>
              <a:rPr lang="zh-CN" altLang="en-US" sz="2000" b="1" dirty="0">
                <a:solidFill>
                  <a:srgbClr val="0000FF"/>
                </a:solidFill>
                <a:latin typeface="微软雅黑" panose="020B0503020204020204" pitchFamily="34" charset="-122"/>
                <a:ea typeface="微软雅黑" panose="020B0503020204020204" pitchFamily="34" charset="-122"/>
              </a:rPr>
              <a:t>全分布方法</a:t>
            </a:r>
            <a:r>
              <a:rPr lang="zh-CN" altLang="en-US" sz="2000" b="1" dirty="0">
                <a:latin typeface="微软雅黑" panose="020B0503020204020204" pitchFamily="34" charset="-122"/>
                <a:ea typeface="微软雅黑" panose="020B0503020204020204" pitchFamily="34" charset="-122"/>
              </a:rPr>
              <a:t>定位内容的 </a:t>
            </a:r>
            <a:r>
              <a:rPr lang="en-US" altLang="zh-CN" sz="2000" b="1" dirty="0">
                <a:latin typeface="微软雅黑" panose="020B0503020204020204" pitchFamily="34" charset="-122"/>
                <a:ea typeface="微软雅黑" panose="020B0503020204020204" pitchFamily="34" charset="-122"/>
              </a:rPr>
              <a:t>P2P </a:t>
            </a:r>
            <a:r>
              <a:rPr lang="zh-CN" altLang="en-US" sz="2000" b="1" dirty="0">
                <a:latin typeface="微软雅黑" panose="020B0503020204020204" pitchFamily="34" charset="-122"/>
                <a:ea typeface="微软雅黑" panose="020B0503020204020204" pitchFamily="34" charset="-122"/>
              </a:rPr>
              <a:t>文件共享应用程序。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Gnutella </a:t>
            </a:r>
            <a:r>
              <a:rPr lang="zh-CN" altLang="en-US" sz="2000" b="1" dirty="0">
                <a:latin typeface="微软雅黑" panose="020B0503020204020204" pitchFamily="34" charset="-122"/>
                <a:ea typeface="微软雅黑" panose="020B0503020204020204" pitchFamily="34" charset="-122"/>
              </a:rPr>
              <a:t>与 </a:t>
            </a:r>
            <a:r>
              <a:rPr lang="en-US" altLang="zh-CN" sz="2000" b="1" dirty="0">
                <a:latin typeface="微软雅黑" panose="020B0503020204020204" pitchFamily="34" charset="-122"/>
                <a:ea typeface="微软雅黑" panose="020B0503020204020204" pitchFamily="34" charset="-122"/>
              </a:rPr>
              <a:t>Napster </a:t>
            </a:r>
            <a:r>
              <a:rPr lang="zh-CN" altLang="en-US" sz="2000" b="1" dirty="0">
                <a:latin typeface="微软雅黑" panose="020B0503020204020204" pitchFamily="34" charset="-122"/>
                <a:ea typeface="微软雅黑" panose="020B0503020204020204" pitchFamily="34" charset="-122"/>
              </a:rPr>
              <a:t>最大的</a:t>
            </a:r>
            <a:r>
              <a:rPr lang="zh-CN" altLang="en-US" sz="2000" b="1" dirty="0" smtClean="0">
                <a:latin typeface="微软雅黑" panose="020B0503020204020204" pitchFamily="34" charset="-122"/>
                <a:ea typeface="微软雅黑" panose="020B0503020204020204" pitchFamily="34" charset="-122"/>
              </a:rPr>
              <a:t>区别是：不</a:t>
            </a:r>
            <a:r>
              <a:rPr lang="zh-CN" altLang="en-US" sz="2000" b="1" dirty="0">
                <a:latin typeface="微软雅黑" panose="020B0503020204020204" pitchFamily="34" charset="-122"/>
                <a:ea typeface="微软雅黑" panose="020B0503020204020204" pitchFamily="34" charset="-122"/>
              </a:rPr>
              <a:t>使用集中式的目录服务器，而是使用</a:t>
            </a:r>
            <a:r>
              <a:rPr lang="zh-CN" altLang="en-US" sz="2000" b="1" dirty="0">
                <a:solidFill>
                  <a:srgbClr val="CC00CC"/>
                </a:solidFill>
                <a:latin typeface="微软雅黑" panose="020B0503020204020204" pitchFamily="34" charset="-122"/>
                <a:ea typeface="微软雅黑" panose="020B0503020204020204" pitchFamily="34" charset="-122"/>
              </a:rPr>
              <a:t>洪泛法</a:t>
            </a:r>
            <a:r>
              <a:rPr lang="zh-CN" altLang="en-US" sz="2000" b="1" dirty="0">
                <a:latin typeface="微软雅黑" panose="020B0503020204020204" pitchFamily="34" charset="-122"/>
                <a:ea typeface="微软雅黑" panose="020B0503020204020204" pitchFamily="34" charset="-122"/>
              </a:rPr>
              <a:t>在大量 </a:t>
            </a:r>
            <a:r>
              <a:rPr lang="en-US" altLang="zh-CN" sz="2000" b="1" dirty="0">
                <a:latin typeface="微软雅黑" panose="020B0503020204020204" pitchFamily="34" charset="-122"/>
                <a:ea typeface="微软雅黑" panose="020B0503020204020204" pitchFamily="34" charset="-122"/>
              </a:rPr>
              <a:t>Gnutella </a:t>
            </a:r>
            <a:r>
              <a:rPr lang="zh-CN" altLang="en-US" sz="2000" b="1" dirty="0">
                <a:latin typeface="微软雅黑" panose="020B0503020204020204" pitchFamily="34" charset="-122"/>
                <a:ea typeface="微软雅黑" panose="020B0503020204020204" pitchFamily="34" charset="-122"/>
              </a:rPr>
              <a:t>用户之间进行查询。</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为了不使查询的通信量过大，</a:t>
            </a:r>
            <a:r>
              <a:rPr lang="en-US" altLang="zh-CN" sz="2000" b="1" dirty="0">
                <a:latin typeface="微软雅黑" panose="020B0503020204020204" pitchFamily="34" charset="-122"/>
                <a:ea typeface="微软雅黑" panose="020B0503020204020204" pitchFamily="34" charset="-122"/>
              </a:rPr>
              <a:t>Gnutella </a:t>
            </a:r>
            <a:r>
              <a:rPr lang="zh-CN" altLang="en-US" sz="2000" b="1" dirty="0">
                <a:latin typeface="微软雅黑" panose="020B0503020204020204" pitchFamily="34" charset="-122"/>
                <a:ea typeface="微软雅黑" panose="020B0503020204020204" pitchFamily="34" charset="-122"/>
              </a:rPr>
              <a:t>设计了一种有限范围的洪泛</a:t>
            </a:r>
            <a:r>
              <a:rPr lang="zh-CN" altLang="en-US" sz="2000" b="1" dirty="0" smtClean="0">
                <a:latin typeface="微软雅黑" panose="020B0503020204020204" pitchFamily="34" charset="-122"/>
                <a:ea typeface="微软雅黑" panose="020B0503020204020204" pitchFamily="34" charset="-122"/>
              </a:rPr>
              <a:t>查询，以</a:t>
            </a:r>
            <a:r>
              <a:rPr lang="zh-CN" altLang="en-US" sz="2000" b="1" dirty="0">
                <a:latin typeface="微软雅黑" panose="020B0503020204020204" pitchFamily="34" charset="-122"/>
                <a:ea typeface="微软雅黑" panose="020B0503020204020204" pitchFamily="34" charset="-122"/>
              </a:rPr>
              <a:t>减少倾注到互联网的查询流量，</a:t>
            </a:r>
            <a:r>
              <a:rPr lang="zh-CN" altLang="en-US" sz="2000" b="1" dirty="0" smtClean="0">
                <a:latin typeface="微软雅黑" panose="020B0503020204020204" pitchFamily="34" charset="-122"/>
                <a:ea typeface="微软雅黑" panose="020B0503020204020204" pitchFamily="34" charset="-122"/>
              </a:rPr>
              <a:t>但也</a:t>
            </a:r>
            <a:r>
              <a:rPr lang="zh-CN" altLang="en-US" sz="2000" b="1" dirty="0">
                <a:latin typeface="微软雅黑" panose="020B0503020204020204" pitchFamily="34" charset="-122"/>
                <a:ea typeface="微软雅黑" panose="020B0503020204020204" pitchFamily="34" charset="-122"/>
              </a:rPr>
              <a:t>影响到查询定位的准确性。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14056"/>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378052" y="780929"/>
            <a:ext cx="2387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6.2.1  </a:t>
            </a:r>
            <a:r>
              <a:rPr lang="en-US" altLang="zh-CN" sz="2400" b="1" dirty="0">
                <a:solidFill>
                  <a:schemeClr val="bg1"/>
                </a:solidFill>
                <a:latin typeface="微软雅黑" panose="020B0503020204020204" pitchFamily="34" charset="-122"/>
                <a:ea typeface="微软雅黑" panose="020B0503020204020204" pitchFamily="34" charset="-122"/>
              </a:rPr>
              <a:t>FTP </a:t>
            </a:r>
            <a:r>
              <a:rPr lang="zh-CN" altLang="en-US" sz="2400" b="1" dirty="0" smtClean="0">
                <a:solidFill>
                  <a:schemeClr val="bg1"/>
                </a:solidFill>
                <a:latin typeface="微软雅黑" panose="020B0503020204020204" pitchFamily="34" charset="-122"/>
                <a:ea typeface="微软雅黑" panose="020B0503020204020204" pitchFamily="34" charset="-122"/>
              </a:rPr>
              <a:t>概述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545143" y="1254513"/>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文件传送协议</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FTP (File Transfer Protocol) </a:t>
            </a:r>
            <a:r>
              <a:rPr lang="zh-CN" altLang="en-US" sz="2000" b="1" dirty="0">
                <a:latin typeface="微软雅黑" panose="020B0503020204020204" pitchFamily="34" charset="-122"/>
                <a:ea typeface="微软雅黑" panose="020B0503020204020204" pitchFamily="34" charset="-122"/>
              </a:rPr>
              <a:t>是互联网上使用得最广泛的文件传送协议。</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提供</a:t>
            </a:r>
            <a:r>
              <a:rPr lang="zh-CN" altLang="en-US" sz="2000" b="1" dirty="0">
                <a:solidFill>
                  <a:srgbClr val="0000FF"/>
                </a:solidFill>
                <a:latin typeface="微软雅黑" panose="020B0503020204020204" pitchFamily="34" charset="-122"/>
                <a:ea typeface="微软雅黑" panose="020B0503020204020204" pitchFamily="34" charset="-122"/>
              </a:rPr>
              <a:t>交互式</a:t>
            </a:r>
            <a:r>
              <a:rPr lang="zh-CN" altLang="en-US" sz="2000" b="1" dirty="0">
                <a:latin typeface="微软雅黑" panose="020B0503020204020204" pitchFamily="34" charset="-122"/>
                <a:ea typeface="微软雅黑" panose="020B0503020204020204" pitchFamily="34" charset="-122"/>
              </a:rPr>
              <a:t>的访问，允许客户指明文件的类型与格式，并允许文件具有存取权限。</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屏蔽了各计算机系统的细节，因而适合于在异构网络中任意计算机之间传送文件。</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RFC 959 </a:t>
            </a:r>
            <a:r>
              <a:rPr lang="zh-CN" altLang="en-US" sz="2000" b="1" dirty="0">
                <a:latin typeface="微软雅黑" panose="020B0503020204020204" pitchFamily="34" charset="-122"/>
                <a:ea typeface="微软雅黑" panose="020B0503020204020204" pitchFamily="34" charset="-122"/>
              </a:rPr>
              <a:t>很早就成为了互联网的正式标准。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3580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406996" y="802590"/>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anose="020B0503020204020204" pitchFamily="34" charset="-122"/>
                <a:ea typeface="微软雅黑" panose="020B0503020204020204" pitchFamily="34" charset="-122"/>
              </a:rPr>
              <a:t>eMule</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的其他特点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196891"/>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err="1">
                <a:latin typeface="微软雅黑" panose="020B0503020204020204" pitchFamily="34" charset="-122"/>
                <a:ea typeface="微软雅黑" panose="020B0503020204020204" pitchFamily="34" charset="-122"/>
              </a:rPr>
              <a:t>eMule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使用了一些服务器。这些服务器并不是保存音频</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视频文件，而是保存用户的有关信息，因而可以告诉用户从哪些地方可以下载到所需的文件。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err="1">
                <a:latin typeface="微软雅黑" panose="020B0503020204020204" pitchFamily="34" charset="-122"/>
                <a:ea typeface="微软雅黑" panose="020B0503020204020204" pitchFamily="34" charset="-122"/>
              </a:rPr>
              <a:t>eMule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使用了专门定义的文件夹，让用户存放可以和其他用户共享的文件。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err="1">
                <a:latin typeface="微软雅黑" panose="020B0503020204020204" pitchFamily="34" charset="-122"/>
                <a:ea typeface="微软雅黑" panose="020B0503020204020204" pitchFamily="34" charset="-122"/>
              </a:rPr>
              <a:t>eMule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的下载文件规则是鼓励用户向其他用户上传文件。用户上传文件越多，其下载文件的优先级就越高（因而下载就越快）。</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110639" y="1115568"/>
            <a:ext cx="5495100" cy="3201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49"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9242" y="2360753"/>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1"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27984" y="35970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2"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6136" y="345299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3"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32240" y="309295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4"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56376" y="35970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5"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56376" y="165279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6"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28384" y="2444878"/>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7"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53912" y="1248174"/>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0" name="图片 36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6711" y="1312317"/>
            <a:ext cx="485811" cy="680135"/>
          </a:xfrm>
          <a:prstGeom prst="rect">
            <a:avLst/>
          </a:prstGeom>
        </p:spPr>
      </p:pic>
      <p:sp>
        <p:nvSpPr>
          <p:cNvPr id="2" name="AutoShape 5"/>
          <p:cNvSpPr>
            <a:spLocks noChangeArrowheads="1"/>
          </p:cNvSpPr>
          <p:nvPr/>
        </p:nvSpPr>
        <p:spPr bwMode="auto">
          <a:xfrm>
            <a:off x="556963" y="64377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025898" y="610566"/>
            <a:ext cx="3110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的比特洪流 </a:t>
            </a:r>
            <a:r>
              <a:rPr lang="en-US" altLang="zh-CN" sz="2000" b="1" dirty="0" smtClean="0">
                <a:solidFill>
                  <a:schemeClr val="bg1"/>
                </a:solidFill>
                <a:latin typeface="微软雅黑" panose="020B0503020204020204" pitchFamily="34" charset="-122"/>
                <a:ea typeface="微软雅黑" panose="020B0503020204020204" pitchFamily="34" charset="-122"/>
              </a:rPr>
              <a:t>BT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98418" y="1116379"/>
            <a:ext cx="2612221" cy="3167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705" indent="-179705" eaLnBrk="0" hangingPunct="0">
              <a:lnSpc>
                <a:spcPts val="2200"/>
              </a:lnSpc>
              <a:buClr>
                <a:srgbClr val="0070C0"/>
              </a:buClr>
              <a:buFont typeface="Wingdings" panose="05000000000000000000" pitchFamily="2" charset="2"/>
              <a:buChar char="l"/>
            </a:pPr>
            <a:r>
              <a:rPr lang="en-US" altLang="zh-CN" sz="1400" b="1" dirty="0" err="1">
                <a:latin typeface="微软雅黑" panose="020B0503020204020204" pitchFamily="34" charset="-122"/>
                <a:ea typeface="微软雅黑" panose="020B0503020204020204" pitchFamily="34" charset="-122"/>
              </a:rPr>
              <a:t>BitTorrent</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所有对等方集合称为一个</a:t>
            </a:r>
            <a:r>
              <a:rPr lang="zh-CN" altLang="en-US" sz="1400" b="1" dirty="0">
                <a:solidFill>
                  <a:srgbClr val="0000FF"/>
                </a:solidFill>
                <a:latin typeface="微软雅黑" panose="020B0503020204020204" pitchFamily="34" charset="-122"/>
                <a:ea typeface="微软雅黑" panose="020B0503020204020204" pitchFamily="34" charset="-122"/>
              </a:rPr>
              <a:t>洪流 </a:t>
            </a:r>
            <a:r>
              <a:rPr lang="en-US" altLang="zh-CN" sz="1400" b="1" dirty="0">
                <a:latin typeface="微软雅黑" panose="020B0503020204020204" pitchFamily="34" charset="-122"/>
                <a:ea typeface="微软雅黑" panose="020B0503020204020204" pitchFamily="34" charset="-122"/>
              </a:rPr>
              <a:t>(torrent)</a:t>
            </a:r>
            <a:r>
              <a:rPr lang="zh-CN" altLang="en-US" sz="1400" b="1" dirty="0" smtClean="0">
                <a:latin typeface="微软雅黑" panose="020B0503020204020204" pitchFamily="34" charset="-122"/>
                <a:ea typeface="微软雅黑" panose="020B0503020204020204" pitchFamily="34" charset="-122"/>
              </a:rPr>
              <a:t>，</a:t>
            </a:r>
            <a:endParaRPr lang="en-US" altLang="zh-CN" sz="1400" b="1" dirty="0" smtClean="0">
              <a:latin typeface="微软雅黑" panose="020B0503020204020204" pitchFamily="34" charset="-122"/>
              <a:ea typeface="微软雅黑" panose="020B0503020204020204" pitchFamily="34" charset="-122"/>
            </a:endParaRPr>
          </a:p>
          <a:p>
            <a:pPr marL="179705" indent="-179705" eaLnBrk="0" hangingPunct="0">
              <a:lnSpc>
                <a:spcPts val="2200"/>
              </a:lnSpc>
              <a:buClr>
                <a:srgbClr val="0070C0"/>
              </a:buClr>
              <a:buFont typeface="Wingdings" panose="05000000000000000000" pitchFamily="2" charset="2"/>
              <a:buChar char="l"/>
            </a:pPr>
            <a:r>
              <a:rPr lang="zh-CN" altLang="en-US" sz="1400" b="1" dirty="0" smtClean="0">
                <a:latin typeface="微软雅黑" panose="020B0503020204020204" pitchFamily="34" charset="-122"/>
                <a:ea typeface="微软雅黑" panose="020B0503020204020204" pitchFamily="34" charset="-122"/>
              </a:rPr>
              <a:t>下载</a:t>
            </a:r>
            <a:r>
              <a:rPr lang="zh-CN" altLang="en-US" sz="1400" b="1" dirty="0">
                <a:latin typeface="微软雅黑" panose="020B0503020204020204" pitchFamily="34" charset="-122"/>
                <a:ea typeface="微软雅黑" panose="020B0503020204020204" pitchFamily="34" charset="-122"/>
              </a:rPr>
              <a:t>文件的数据单元为长度固定的</a:t>
            </a:r>
            <a:r>
              <a:rPr lang="zh-CN" altLang="en-US" sz="1400" b="1" dirty="0">
                <a:solidFill>
                  <a:srgbClr val="0000FF"/>
                </a:solidFill>
                <a:latin typeface="微软雅黑" panose="020B0503020204020204" pitchFamily="34" charset="-122"/>
                <a:ea typeface="微软雅黑" panose="020B0503020204020204" pitchFamily="34" charset="-122"/>
              </a:rPr>
              <a:t>文件块</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(chunk)</a:t>
            </a:r>
            <a:r>
              <a:rPr lang="zh-CN" altLang="en-US" sz="1400" b="1" dirty="0" smtClean="0">
                <a:latin typeface="微软雅黑" panose="020B0503020204020204" pitchFamily="34" charset="-122"/>
                <a:ea typeface="微软雅黑" panose="020B0503020204020204" pitchFamily="34" charset="-122"/>
              </a:rPr>
              <a:t>。</a:t>
            </a:r>
            <a:endParaRPr lang="en-US" altLang="zh-CN" sz="1400" b="1" dirty="0" smtClean="0">
              <a:latin typeface="微软雅黑" panose="020B0503020204020204" pitchFamily="34" charset="-122"/>
              <a:ea typeface="微软雅黑" panose="020B0503020204020204" pitchFamily="34" charset="-122"/>
            </a:endParaRPr>
          </a:p>
          <a:p>
            <a:pPr marL="179705" indent="-179705" eaLnBrk="0" hangingPunct="0">
              <a:lnSpc>
                <a:spcPts val="2200"/>
              </a:lnSpc>
              <a:buClr>
                <a:srgbClr val="0070C0"/>
              </a:buClr>
              <a:buFont typeface="Wingdings" panose="05000000000000000000" pitchFamily="2" charset="2"/>
              <a:buChar char="l"/>
            </a:pPr>
            <a:r>
              <a:rPr lang="zh-CN" altLang="en-US" sz="1400" b="1" dirty="0" smtClean="0">
                <a:latin typeface="微软雅黑" panose="020B0503020204020204" pitchFamily="34" charset="-122"/>
                <a:ea typeface="微软雅黑" panose="020B0503020204020204" pitchFamily="34" charset="-122"/>
              </a:rPr>
              <a:t>基础</a:t>
            </a:r>
            <a:r>
              <a:rPr lang="zh-CN" altLang="en-US" sz="1400" b="1" dirty="0">
                <a:latin typeface="微软雅黑" panose="020B0503020204020204" pitchFamily="34" charset="-122"/>
                <a:ea typeface="微软雅黑" panose="020B0503020204020204" pitchFamily="34" charset="-122"/>
              </a:rPr>
              <a:t>设施结点，叫做</a:t>
            </a:r>
            <a:r>
              <a:rPr lang="zh-CN" altLang="en-US" sz="1400" b="1" dirty="0">
                <a:solidFill>
                  <a:srgbClr val="0000FF"/>
                </a:solidFill>
                <a:latin typeface="微软雅黑" panose="020B0503020204020204" pitchFamily="34" charset="-122"/>
                <a:ea typeface="微软雅黑" panose="020B0503020204020204" pitchFamily="34" charset="-122"/>
              </a:rPr>
              <a:t>追踪器</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(tracker)</a:t>
            </a:r>
            <a:r>
              <a:rPr lang="zh-CN" altLang="en-US" sz="1400" b="1" dirty="0" smtClean="0">
                <a:latin typeface="微软雅黑" panose="020B0503020204020204" pitchFamily="34" charset="-122"/>
                <a:ea typeface="微软雅黑" panose="020B0503020204020204" pitchFamily="34" charset="-122"/>
              </a:rPr>
              <a:t>。</a:t>
            </a:r>
            <a:endParaRPr lang="en-US" altLang="zh-CN" sz="1400" b="1" dirty="0" smtClean="0">
              <a:latin typeface="微软雅黑" panose="020B0503020204020204" pitchFamily="34" charset="-122"/>
              <a:ea typeface="微软雅黑" panose="020B0503020204020204" pitchFamily="34" charset="-122"/>
            </a:endParaRPr>
          </a:p>
          <a:p>
            <a:pPr marL="179705" indent="-179705" eaLnBrk="0" hangingPunct="0">
              <a:lnSpc>
                <a:spcPts val="2200"/>
              </a:lnSpc>
              <a:buClr>
                <a:srgbClr val="0070C0"/>
              </a:buClr>
              <a:buFont typeface="Wingdings" panose="05000000000000000000" pitchFamily="2" charset="2"/>
              <a:buChar char="l"/>
            </a:pP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就和这些对等方建立了 </a:t>
            </a:r>
            <a:r>
              <a:rPr lang="en-US" altLang="zh-CN" sz="1400" b="1" dirty="0">
                <a:latin typeface="微软雅黑" panose="020B0503020204020204" pitchFamily="34" charset="-122"/>
                <a:ea typeface="微软雅黑" panose="020B0503020204020204" pitchFamily="34" charset="-122"/>
              </a:rPr>
              <a:t>TCP </a:t>
            </a:r>
            <a:r>
              <a:rPr lang="zh-CN" altLang="en-US" sz="1400" b="1" dirty="0">
                <a:latin typeface="微软雅黑" panose="020B0503020204020204" pitchFamily="34" charset="-122"/>
                <a:ea typeface="微软雅黑" panose="020B0503020204020204" pitchFamily="34" charset="-122"/>
              </a:rPr>
              <a:t>连接。所有与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建立了 </a:t>
            </a:r>
            <a:r>
              <a:rPr lang="en-US" altLang="zh-CN" sz="1400" b="1" dirty="0">
                <a:latin typeface="微软雅黑" panose="020B0503020204020204" pitchFamily="34" charset="-122"/>
                <a:ea typeface="微软雅黑" panose="020B0503020204020204" pitchFamily="34" charset="-122"/>
              </a:rPr>
              <a:t>TCP </a:t>
            </a:r>
            <a:r>
              <a:rPr lang="zh-CN" altLang="en-US" sz="1400" b="1" dirty="0">
                <a:latin typeface="微软雅黑" panose="020B0503020204020204" pitchFamily="34" charset="-122"/>
                <a:ea typeface="微软雅黑" panose="020B0503020204020204" pitchFamily="34" charset="-122"/>
              </a:rPr>
              <a:t>连接的对等方为“相邻对等方”</a:t>
            </a:r>
            <a:r>
              <a:rPr lang="en-US" altLang="zh-CN" sz="1400" b="1" dirty="0">
                <a:latin typeface="微软雅黑" panose="020B0503020204020204" pitchFamily="34" charset="-122"/>
                <a:ea typeface="微软雅黑" panose="020B0503020204020204" pitchFamily="34" charset="-122"/>
              </a:rPr>
              <a:t>(neighboring peers)</a:t>
            </a:r>
            <a:r>
              <a:rPr lang="zh-CN" altLang="en-US" sz="1400" b="1" dirty="0" smtClean="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459" name="Text Box 457"/>
          <p:cNvSpPr txBox="1">
            <a:spLocks noChangeArrowheads="1"/>
          </p:cNvSpPr>
          <p:nvPr/>
        </p:nvSpPr>
        <p:spPr bwMode="auto">
          <a:xfrm>
            <a:off x="4876873" y="2360862"/>
            <a:ext cx="10823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交换文件块</a:t>
            </a:r>
            <a:endParaRPr kumimoji="1"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461" name="Text Box 459"/>
          <p:cNvSpPr txBox="1">
            <a:spLocks noChangeArrowheads="1"/>
          </p:cNvSpPr>
          <p:nvPr/>
        </p:nvSpPr>
        <p:spPr bwMode="auto">
          <a:xfrm>
            <a:off x="4596810" y="152692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追踪器</a:t>
            </a:r>
            <a:endParaRPr kumimoji="1"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2727" name="Line 2725"/>
          <p:cNvSpPr>
            <a:spLocks noChangeShapeType="1"/>
          </p:cNvSpPr>
          <p:nvPr/>
        </p:nvSpPr>
        <p:spPr bwMode="auto">
          <a:xfrm rot="816166">
            <a:off x="3857631" y="3027393"/>
            <a:ext cx="2015690" cy="24857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28" name="Text Box 2726"/>
          <p:cNvSpPr txBox="1">
            <a:spLocks noChangeArrowheads="1"/>
          </p:cNvSpPr>
          <p:nvPr/>
        </p:nvSpPr>
        <p:spPr bwMode="auto">
          <a:xfrm>
            <a:off x="3110639" y="2360753"/>
            <a:ext cx="3193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en-US" altLang="zh-CN" sz="1400" b="1" dirty="0">
                <a:solidFill>
                  <a:sysClr val="windowText" lastClr="000000"/>
                </a:solidFill>
                <a:latin typeface="微软雅黑" panose="020B0503020204020204" pitchFamily="34" charset="-122"/>
                <a:ea typeface="微软雅黑" panose="020B0503020204020204" pitchFamily="34" charset="-122"/>
              </a:rPr>
              <a:t>A</a:t>
            </a:r>
            <a:endParaRPr kumimoji="1" lang="en-US" altLang="zh-CN" sz="1400" b="1" i="1" dirty="0">
              <a:solidFill>
                <a:sysClr val="windowText" lastClr="000000"/>
              </a:solidFill>
              <a:latin typeface="微软雅黑" panose="020B0503020204020204" pitchFamily="34" charset="-122"/>
              <a:ea typeface="微软雅黑" panose="020B0503020204020204" pitchFamily="34" charset="-122"/>
            </a:endParaRPr>
          </a:p>
        </p:txBody>
      </p:sp>
      <p:sp>
        <p:nvSpPr>
          <p:cNvPr id="2729" name="Line 2727"/>
          <p:cNvSpPr>
            <a:spLocks noChangeShapeType="1"/>
          </p:cNvSpPr>
          <p:nvPr/>
        </p:nvSpPr>
        <p:spPr bwMode="auto">
          <a:xfrm rot="816166" flipV="1">
            <a:off x="4034334" y="2269604"/>
            <a:ext cx="3996187" cy="821086"/>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30" name="Line 2728"/>
          <p:cNvSpPr>
            <a:spLocks noChangeShapeType="1"/>
          </p:cNvSpPr>
          <p:nvPr/>
        </p:nvSpPr>
        <p:spPr bwMode="auto">
          <a:xfrm rot="816166" flipV="1">
            <a:off x="4026584" y="1532455"/>
            <a:ext cx="2258355" cy="1194749"/>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31" name="Line 2729"/>
          <p:cNvSpPr>
            <a:spLocks noChangeShapeType="1"/>
          </p:cNvSpPr>
          <p:nvPr/>
        </p:nvSpPr>
        <p:spPr bwMode="auto">
          <a:xfrm rot="816166" flipV="1">
            <a:off x="3732390" y="1844056"/>
            <a:ext cx="370744" cy="731853"/>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38" name="Line 3637"/>
          <p:cNvSpPr>
            <a:spLocks noChangeShapeType="1"/>
          </p:cNvSpPr>
          <p:nvPr/>
        </p:nvSpPr>
        <p:spPr bwMode="auto">
          <a:xfrm rot="816166">
            <a:off x="6476590" y="2036810"/>
            <a:ext cx="1703238" cy="134908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39" name="Line 3638"/>
          <p:cNvSpPr>
            <a:spLocks noChangeShapeType="1"/>
          </p:cNvSpPr>
          <p:nvPr/>
        </p:nvSpPr>
        <p:spPr bwMode="auto">
          <a:xfrm rot="816166" flipV="1">
            <a:off x="6866178" y="1707627"/>
            <a:ext cx="1090939" cy="107523"/>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0" name="Line 3639"/>
          <p:cNvSpPr>
            <a:spLocks noChangeShapeType="1"/>
          </p:cNvSpPr>
          <p:nvPr/>
        </p:nvSpPr>
        <p:spPr bwMode="auto">
          <a:xfrm rot="816166" flipH="1">
            <a:off x="5177790" y="1722657"/>
            <a:ext cx="1152312" cy="2142376"/>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1" name="Line 3640"/>
          <p:cNvSpPr>
            <a:spLocks noChangeShapeType="1"/>
          </p:cNvSpPr>
          <p:nvPr/>
        </p:nvSpPr>
        <p:spPr bwMode="auto">
          <a:xfrm rot="816166">
            <a:off x="6817907" y="1950652"/>
            <a:ext cx="1277756" cy="419728"/>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2" name="Line 3641"/>
          <p:cNvSpPr>
            <a:spLocks noChangeShapeType="1"/>
          </p:cNvSpPr>
          <p:nvPr/>
        </p:nvSpPr>
        <p:spPr bwMode="auto">
          <a:xfrm rot="816166" flipV="1">
            <a:off x="6338869" y="3360946"/>
            <a:ext cx="462178" cy="297134"/>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3" name="Line 3642"/>
          <p:cNvSpPr>
            <a:spLocks noChangeShapeType="1"/>
          </p:cNvSpPr>
          <p:nvPr/>
        </p:nvSpPr>
        <p:spPr bwMode="auto">
          <a:xfrm rot="816166" flipV="1">
            <a:off x="4951085" y="3658080"/>
            <a:ext cx="807871" cy="298291"/>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4" name="Line 3643"/>
          <p:cNvSpPr>
            <a:spLocks noChangeShapeType="1"/>
          </p:cNvSpPr>
          <p:nvPr/>
        </p:nvSpPr>
        <p:spPr bwMode="auto">
          <a:xfrm rot="816166">
            <a:off x="7106660" y="3621082"/>
            <a:ext cx="884274" cy="159551"/>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5" name="Line 3644"/>
          <p:cNvSpPr>
            <a:spLocks noChangeShapeType="1"/>
          </p:cNvSpPr>
          <p:nvPr/>
        </p:nvSpPr>
        <p:spPr bwMode="auto">
          <a:xfrm rot="816166" flipH="1" flipV="1">
            <a:off x="8239901" y="3010700"/>
            <a:ext cx="70846" cy="59895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6" name="Line 3645"/>
          <p:cNvSpPr>
            <a:spLocks noChangeShapeType="1"/>
          </p:cNvSpPr>
          <p:nvPr/>
        </p:nvSpPr>
        <p:spPr bwMode="auto">
          <a:xfrm rot="816166" flipH="1">
            <a:off x="7388475" y="2016323"/>
            <a:ext cx="457168" cy="1152698"/>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47" name="Text Box 3646"/>
          <p:cNvSpPr txBox="1">
            <a:spLocks noChangeArrowheads="1"/>
          </p:cNvSpPr>
          <p:nvPr/>
        </p:nvSpPr>
        <p:spPr bwMode="auto">
          <a:xfrm>
            <a:off x="3270551" y="1568888"/>
            <a:ext cx="7232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获得</a:t>
            </a:r>
            <a:endParaRPr kumimoji="1" lang="zh-CN" altLang="en-US" sz="1400" b="1" dirty="0">
              <a:solidFill>
                <a:sysClr val="windowText" lastClr="000000"/>
              </a:solidFill>
              <a:latin typeface="微软雅黑" panose="020B0503020204020204" pitchFamily="34" charset="-122"/>
              <a:ea typeface="微软雅黑" panose="020B0503020204020204" pitchFamily="34" charset="-122"/>
            </a:endParaRPr>
          </a:p>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对等方</a:t>
            </a:r>
            <a:endParaRPr kumimoji="1" lang="zh-CN" altLang="en-US" sz="1400" b="1" dirty="0">
              <a:solidFill>
                <a:sysClr val="windowText" lastClr="000000"/>
              </a:solidFill>
              <a:latin typeface="微软雅黑" panose="020B0503020204020204" pitchFamily="34" charset="-122"/>
              <a:ea typeface="微软雅黑" panose="020B0503020204020204" pitchFamily="34" charset="-122"/>
            </a:endParaRPr>
          </a:p>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列表</a:t>
            </a:r>
            <a:endParaRPr kumimoji="1"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15568"/>
            <a:ext cx="8048776" cy="3201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ectangle 303"/>
          <p:cNvSpPr>
            <a:spLocks noChangeArrowheads="1"/>
          </p:cNvSpPr>
          <p:nvPr/>
        </p:nvSpPr>
        <p:spPr bwMode="auto">
          <a:xfrm>
            <a:off x="2187660" y="2553000"/>
            <a:ext cx="1905000" cy="348480"/>
          </a:xfrm>
          <a:prstGeom prst="rect">
            <a:avLst/>
          </a:prstGeom>
          <a:solidFill>
            <a:schemeClr val="bg1"/>
          </a:solidFill>
          <a:ln w="9525">
            <a:solidFill>
              <a:srgbClr val="00000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5" name="Rectangle 304"/>
          <p:cNvSpPr>
            <a:spLocks noChangeArrowheads="1"/>
          </p:cNvSpPr>
          <p:nvPr/>
        </p:nvSpPr>
        <p:spPr bwMode="auto">
          <a:xfrm>
            <a:off x="5003878" y="2553000"/>
            <a:ext cx="1905000" cy="348480"/>
          </a:xfrm>
          <a:prstGeom prst="rect">
            <a:avLst/>
          </a:prstGeom>
          <a:solidFill>
            <a:schemeClr val="bg1"/>
          </a:solidFill>
          <a:ln w="9525">
            <a:solidFill>
              <a:srgbClr val="00000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6" name="Rectangle 305"/>
          <p:cNvSpPr>
            <a:spLocks noChangeArrowheads="1"/>
          </p:cNvSpPr>
          <p:nvPr/>
        </p:nvSpPr>
        <p:spPr bwMode="auto">
          <a:xfrm>
            <a:off x="3597275" y="3583612"/>
            <a:ext cx="1905000" cy="348480"/>
          </a:xfrm>
          <a:prstGeom prst="rect">
            <a:avLst/>
          </a:prstGeom>
          <a:solidFill>
            <a:schemeClr val="bg1"/>
          </a:solidFill>
          <a:ln w="9525">
            <a:solidFill>
              <a:srgbClr val="00000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0" name="Rectangle 305"/>
          <p:cNvSpPr>
            <a:spLocks noChangeArrowheads="1"/>
          </p:cNvSpPr>
          <p:nvPr/>
        </p:nvSpPr>
        <p:spPr bwMode="auto">
          <a:xfrm>
            <a:off x="3651250" y="1675982"/>
            <a:ext cx="1905000" cy="348480"/>
          </a:xfrm>
          <a:prstGeom prst="rect">
            <a:avLst/>
          </a:prstGeom>
          <a:solidFill>
            <a:schemeClr val="bg1"/>
          </a:solidFill>
          <a:ln w="9525">
            <a:solidFill>
              <a:srgbClr val="00000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 name="AutoShape 5"/>
          <p:cNvSpPr>
            <a:spLocks noChangeArrowheads="1"/>
          </p:cNvSpPr>
          <p:nvPr/>
        </p:nvSpPr>
        <p:spPr bwMode="auto">
          <a:xfrm>
            <a:off x="556963" y="64377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025898" y="610566"/>
            <a:ext cx="3110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的比特洪流 </a:t>
            </a:r>
            <a:r>
              <a:rPr lang="en-US" altLang="zh-CN" sz="2000" b="1" dirty="0" smtClean="0">
                <a:solidFill>
                  <a:schemeClr val="bg1"/>
                </a:solidFill>
                <a:latin typeface="微软雅黑" panose="020B0503020204020204" pitchFamily="34" charset="-122"/>
                <a:ea typeface="微软雅黑" panose="020B0503020204020204" pitchFamily="34" charset="-122"/>
              </a:rPr>
              <a:t>BT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Rectangle 260"/>
          <p:cNvSpPr>
            <a:spLocks noChangeArrowheads="1"/>
          </p:cNvSpPr>
          <p:nvPr/>
        </p:nvSpPr>
        <p:spPr bwMode="auto">
          <a:xfrm>
            <a:off x="23400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Rectangle 261"/>
          <p:cNvSpPr>
            <a:spLocks noChangeArrowheads="1"/>
          </p:cNvSpPr>
          <p:nvPr/>
        </p:nvSpPr>
        <p:spPr bwMode="auto">
          <a:xfrm>
            <a:off x="26448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4" name="Rectangle 262"/>
          <p:cNvSpPr>
            <a:spLocks noChangeArrowheads="1"/>
          </p:cNvSpPr>
          <p:nvPr/>
        </p:nvSpPr>
        <p:spPr bwMode="auto">
          <a:xfrm>
            <a:off x="274328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5" name="Rectangle 263"/>
          <p:cNvSpPr>
            <a:spLocks noChangeArrowheads="1"/>
          </p:cNvSpPr>
          <p:nvPr/>
        </p:nvSpPr>
        <p:spPr bwMode="auto">
          <a:xfrm>
            <a:off x="29496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Rectangle 265"/>
          <p:cNvSpPr>
            <a:spLocks noChangeArrowheads="1"/>
          </p:cNvSpPr>
          <p:nvPr/>
        </p:nvSpPr>
        <p:spPr bwMode="auto">
          <a:xfrm>
            <a:off x="321001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Rectangle 266"/>
          <p:cNvSpPr>
            <a:spLocks noChangeArrowheads="1"/>
          </p:cNvSpPr>
          <p:nvPr/>
        </p:nvSpPr>
        <p:spPr bwMode="auto">
          <a:xfrm>
            <a:off x="34068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8" name="Rectangle 267"/>
          <p:cNvSpPr>
            <a:spLocks noChangeArrowheads="1"/>
          </p:cNvSpPr>
          <p:nvPr/>
        </p:nvSpPr>
        <p:spPr bwMode="auto">
          <a:xfrm>
            <a:off x="380373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9" name="Rectangle 268"/>
          <p:cNvSpPr>
            <a:spLocks noChangeArrowheads="1"/>
          </p:cNvSpPr>
          <p:nvPr/>
        </p:nvSpPr>
        <p:spPr bwMode="auto">
          <a:xfrm>
            <a:off x="504832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Rectangle 269"/>
          <p:cNvSpPr>
            <a:spLocks noChangeArrowheads="1"/>
          </p:cNvSpPr>
          <p:nvPr/>
        </p:nvSpPr>
        <p:spPr bwMode="auto">
          <a:xfrm>
            <a:off x="52277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Rectangle 270"/>
          <p:cNvSpPr>
            <a:spLocks noChangeArrowheads="1"/>
          </p:cNvSpPr>
          <p:nvPr/>
        </p:nvSpPr>
        <p:spPr bwMode="auto">
          <a:xfrm>
            <a:off x="57658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2" name="Rectangle 271"/>
          <p:cNvSpPr>
            <a:spLocks noChangeArrowheads="1"/>
          </p:cNvSpPr>
          <p:nvPr/>
        </p:nvSpPr>
        <p:spPr bwMode="auto">
          <a:xfrm>
            <a:off x="620879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3" name="Rectangle 272"/>
          <p:cNvSpPr>
            <a:spLocks noChangeArrowheads="1"/>
          </p:cNvSpPr>
          <p:nvPr/>
        </p:nvSpPr>
        <p:spPr bwMode="auto">
          <a:xfrm>
            <a:off x="647549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4" name="Rectangle 273"/>
          <p:cNvSpPr>
            <a:spLocks noChangeArrowheads="1"/>
          </p:cNvSpPr>
          <p:nvPr/>
        </p:nvSpPr>
        <p:spPr bwMode="auto">
          <a:xfrm>
            <a:off x="66374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5" name="Rectangle 274"/>
          <p:cNvSpPr>
            <a:spLocks noChangeArrowheads="1"/>
          </p:cNvSpPr>
          <p:nvPr/>
        </p:nvSpPr>
        <p:spPr bwMode="auto">
          <a:xfrm>
            <a:off x="67310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6" name="Rectangle 275"/>
          <p:cNvSpPr>
            <a:spLocks noChangeArrowheads="1"/>
          </p:cNvSpPr>
          <p:nvPr/>
        </p:nvSpPr>
        <p:spPr bwMode="auto">
          <a:xfrm>
            <a:off x="374967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7" name="Rectangle 276"/>
          <p:cNvSpPr>
            <a:spLocks noChangeArrowheads="1"/>
          </p:cNvSpPr>
          <p:nvPr/>
        </p:nvSpPr>
        <p:spPr bwMode="auto">
          <a:xfrm>
            <a:off x="406400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8" name="Rectangle 277"/>
          <p:cNvSpPr>
            <a:spLocks noChangeArrowheads="1"/>
          </p:cNvSpPr>
          <p:nvPr/>
        </p:nvSpPr>
        <p:spPr bwMode="auto">
          <a:xfrm>
            <a:off x="435927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9" name="Rectangle 278"/>
          <p:cNvSpPr>
            <a:spLocks noChangeArrowheads="1"/>
          </p:cNvSpPr>
          <p:nvPr/>
        </p:nvSpPr>
        <p:spPr bwMode="auto">
          <a:xfrm>
            <a:off x="364172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0" name="Rectangle 279"/>
          <p:cNvSpPr>
            <a:spLocks noChangeArrowheads="1"/>
          </p:cNvSpPr>
          <p:nvPr/>
        </p:nvSpPr>
        <p:spPr bwMode="auto">
          <a:xfrm>
            <a:off x="4764088"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1" name="Rectangle 280"/>
          <p:cNvSpPr>
            <a:spLocks noChangeArrowheads="1"/>
          </p:cNvSpPr>
          <p:nvPr/>
        </p:nvSpPr>
        <p:spPr bwMode="auto">
          <a:xfrm>
            <a:off x="493712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2" name="Rectangle 281"/>
          <p:cNvSpPr>
            <a:spLocks noChangeArrowheads="1"/>
          </p:cNvSpPr>
          <p:nvPr/>
        </p:nvSpPr>
        <p:spPr bwMode="auto">
          <a:xfrm>
            <a:off x="521335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3" name="Text Box 284"/>
          <p:cNvSpPr txBox="1">
            <a:spLocks noChangeArrowheads="1"/>
          </p:cNvSpPr>
          <p:nvPr/>
        </p:nvSpPr>
        <p:spPr bwMode="auto">
          <a:xfrm>
            <a:off x="1197060" y="2582582"/>
            <a:ext cx="8082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对等方 </a:t>
            </a:r>
            <a:r>
              <a:rPr lang="en-US" altLang="zh-CN" sz="1200" b="1">
                <a:latin typeface="微软雅黑" panose="020B0503020204020204" pitchFamily="34" charset="-122"/>
                <a:ea typeface="微软雅黑" panose="020B0503020204020204" pitchFamily="34" charset="-122"/>
              </a:rPr>
              <a:t>A</a:t>
            </a:r>
            <a:endParaRPr lang="en-US" altLang="zh-CN" sz="1200" b="1">
              <a:latin typeface="微软雅黑" panose="020B0503020204020204" pitchFamily="34" charset="-122"/>
              <a:ea typeface="微软雅黑" panose="020B0503020204020204" pitchFamily="34" charset="-122"/>
            </a:endParaRPr>
          </a:p>
        </p:txBody>
      </p:sp>
      <p:sp>
        <p:nvSpPr>
          <p:cNvPr id="54" name="Text Box 287"/>
          <p:cNvSpPr txBox="1">
            <a:spLocks noChangeArrowheads="1"/>
          </p:cNvSpPr>
          <p:nvPr/>
        </p:nvSpPr>
        <p:spPr bwMode="auto">
          <a:xfrm>
            <a:off x="6919990" y="2550832"/>
            <a:ext cx="797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对等方 </a:t>
            </a:r>
            <a:r>
              <a:rPr lang="en-US" altLang="zh-CN" sz="1200" b="1">
                <a:latin typeface="微软雅黑" panose="020B0503020204020204" pitchFamily="34" charset="-122"/>
                <a:ea typeface="微软雅黑" panose="020B0503020204020204" pitchFamily="34" charset="-122"/>
              </a:rPr>
              <a:t>C</a:t>
            </a:r>
            <a:endParaRPr lang="en-US" altLang="zh-CN" sz="1200" b="1">
              <a:latin typeface="微软雅黑" panose="020B0503020204020204" pitchFamily="34" charset="-122"/>
              <a:ea typeface="微软雅黑" panose="020B0503020204020204" pitchFamily="34" charset="-122"/>
            </a:endParaRPr>
          </a:p>
        </p:txBody>
      </p:sp>
      <p:sp>
        <p:nvSpPr>
          <p:cNvPr id="55" name="Text Box 290"/>
          <p:cNvSpPr txBox="1">
            <a:spLocks noChangeArrowheads="1"/>
          </p:cNvSpPr>
          <p:nvPr/>
        </p:nvSpPr>
        <p:spPr bwMode="auto">
          <a:xfrm>
            <a:off x="2584450" y="3675652"/>
            <a:ext cx="8146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对等方 </a:t>
            </a:r>
            <a:r>
              <a:rPr lang="en-US" altLang="zh-CN" sz="1200" b="1">
                <a:latin typeface="微软雅黑" panose="020B0503020204020204" pitchFamily="34" charset="-122"/>
                <a:ea typeface="微软雅黑" panose="020B0503020204020204" pitchFamily="34" charset="-122"/>
              </a:rPr>
              <a:t>D</a:t>
            </a:r>
            <a:endParaRPr lang="en-US" altLang="zh-CN" sz="1200" b="1">
              <a:latin typeface="微软雅黑" panose="020B0503020204020204" pitchFamily="34" charset="-122"/>
              <a:ea typeface="微软雅黑" panose="020B0503020204020204" pitchFamily="34" charset="-122"/>
            </a:endParaRPr>
          </a:p>
        </p:txBody>
      </p:sp>
      <p:sp>
        <p:nvSpPr>
          <p:cNvPr id="56" name="Text Box 293"/>
          <p:cNvSpPr txBox="1">
            <a:spLocks noChangeArrowheads="1"/>
          </p:cNvSpPr>
          <p:nvPr/>
        </p:nvSpPr>
        <p:spPr bwMode="auto">
          <a:xfrm>
            <a:off x="4065588" y="1357902"/>
            <a:ext cx="7986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对等方 </a:t>
            </a:r>
            <a:r>
              <a:rPr lang="en-US" altLang="zh-CN" sz="1200" b="1">
                <a:latin typeface="微软雅黑" panose="020B0503020204020204" pitchFamily="34" charset="-122"/>
                <a:ea typeface="微软雅黑" panose="020B0503020204020204" pitchFamily="34" charset="-122"/>
              </a:rPr>
              <a:t>B</a:t>
            </a:r>
            <a:endParaRPr lang="en-US" altLang="zh-CN" sz="1200" b="1">
              <a:latin typeface="微软雅黑" panose="020B0503020204020204" pitchFamily="34" charset="-122"/>
              <a:ea typeface="微软雅黑" panose="020B0503020204020204" pitchFamily="34" charset="-122"/>
            </a:endParaRPr>
          </a:p>
        </p:txBody>
      </p:sp>
      <p:sp>
        <p:nvSpPr>
          <p:cNvPr id="57" name="Line 294"/>
          <p:cNvSpPr>
            <a:spLocks noChangeShapeType="1"/>
          </p:cNvSpPr>
          <p:nvPr/>
        </p:nvSpPr>
        <p:spPr bwMode="auto">
          <a:xfrm>
            <a:off x="4565650" y="2024462"/>
            <a:ext cx="0" cy="1574990"/>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8" name="Line 295"/>
          <p:cNvSpPr>
            <a:spLocks noChangeShapeType="1"/>
          </p:cNvSpPr>
          <p:nvPr/>
        </p:nvSpPr>
        <p:spPr bwMode="auto">
          <a:xfrm flipH="1">
            <a:off x="3263984" y="2041440"/>
            <a:ext cx="647615" cy="509392"/>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9" name="Line 296"/>
          <p:cNvSpPr>
            <a:spLocks noChangeShapeType="1"/>
          </p:cNvSpPr>
          <p:nvPr/>
        </p:nvSpPr>
        <p:spPr bwMode="auto">
          <a:xfrm>
            <a:off x="5327650" y="2041440"/>
            <a:ext cx="685800" cy="509392"/>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0" name="Line 298"/>
          <p:cNvSpPr>
            <a:spLocks noChangeShapeType="1"/>
          </p:cNvSpPr>
          <p:nvPr/>
        </p:nvSpPr>
        <p:spPr bwMode="auto">
          <a:xfrm flipH="1">
            <a:off x="4087869" y="2740037"/>
            <a:ext cx="930353" cy="0"/>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1" name="Line 300"/>
          <p:cNvSpPr>
            <a:spLocks noChangeShapeType="1"/>
          </p:cNvSpPr>
          <p:nvPr/>
        </p:nvSpPr>
        <p:spPr bwMode="auto">
          <a:xfrm flipH="1" flipV="1">
            <a:off x="3263983" y="2901480"/>
            <a:ext cx="592741" cy="700602"/>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2" name="Line 301"/>
          <p:cNvSpPr>
            <a:spLocks noChangeShapeType="1"/>
          </p:cNvSpPr>
          <p:nvPr/>
        </p:nvSpPr>
        <p:spPr bwMode="auto">
          <a:xfrm flipV="1">
            <a:off x="5099050" y="2901480"/>
            <a:ext cx="571500" cy="697972"/>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3" name="Line 302"/>
          <p:cNvSpPr>
            <a:spLocks noChangeShapeType="1"/>
          </p:cNvSpPr>
          <p:nvPr/>
        </p:nvSpPr>
        <p:spPr bwMode="auto">
          <a:xfrm flipH="1">
            <a:off x="5335665" y="2901480"/>
            <a:ext cx="582613" cy="682132"/>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7" name="Rectangle 306"/>
          <p:cNvSpPr>
            <a:spLocks noChangeArrowheads="1"/>
          </p:cNvSpPr>
          <p:nvPr/>
        </p:nvSpPr>
        <p:spPr bwMode="auto">
          <a:xfrm>
            <a:off x="7002463" y="176277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8" name="Text Box 307"/>
          <p:cNvSpPr txBox="1">
            <a:spLocks noChangeArrowheads="1"/>
          </p:cNvSpPr>
          <p:nvPr/>
        </p:nvSpPr>
        <p:spPr bwMode="auto">
          <a:xfrm>
            <a:off x="7232650" y="176277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数据块</a:t>
            </a:r>
            <a:endParaRPr lang="zh-CN" altLang="en-US" sz="1200" b="1">
              <a:latin typeface="微软雅黑" panose="020B0503020204020204" pitchFamily="34" charset="-122"/>
              <a:ea typeface="微软雅黑" panose="020B0503020204020204" pitchFamily="34" charset="-122"/>
            </a:endParaRPr>
          </a:p>
        </p:txBody>
      </p:sp>
      <p:sp>
        <p:nvSpPr>
          <p:cNvPr id="69" name="Text Box 308"/>
          <p:cNvSpPr txBox="1">
            <a:spLocks noChangeArrowheads="1"/>
          </p:cNvSpPr>
          <p:nvPr/>
        </p:nvSpPr>
        <p:spPr bwMode="auto">
          <a:xfrm>
            <a:off x="7232650" y="138177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latin typeface="微软雅黑" panose="020B0503020204020204" pitchFamily="34" charset="-122"/>
                <a:ea typeface="微软雅黑" panose="020B0503020204020204" pitchFamily="34" charset="-122"/>
              </a:rPr>
              <a:t>图例：</a:t>
            </a:r>
            <a:endParaRPr lang="zh-CN" altLang="en-US" sz="1200" b="1">
              <a:latin typeface="微软雅黑" panose="020B0503020204020204" pitchFamily="34" charset="-122"/>
              <a:ea typeface="微软雅黑" panose="020B0503020204020204" pitchFamily="34" charset="-122"/>
            </a:endParaRPr>
          </a:p>
        </p:txBody>
      </p:sp>
      <p:sp>
        <p:nvSpPr>
          <p:cNvPr id="70" name="Line 310"/>
          <p:cNvSpPr>
            <a:spLocks noChangeShapeType="1"/>
          </p:cNvSpPr>
          <p:nvPr/>
        </p:nvSpPr>
        <p:spPr bwMode="auto">
          <a:xfrm>
            <a:off x="6875463" y="2251722"/>
            <a:ext cx="304800" cy="0"/>
          </a:xfrm>
          <a:prstGeom prst="line">
            <a:avLst/>
          </a:prstGeom>
          <a:noFill/>
          <a:ln w="9525">
            <a:solidFill>
              <a:srgbClr val="CC00CC"/>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Text Box 311"/>
          <p:cNvSpPr txBox="1">
            <a:spLocks noChangeArrowheads="1"/>
          </p:cNvSpPr>
          <p:nvPr/>
        </p:nvSpPr>
        <p:spPr bwMode="auto">
          <a:xfrm>
            <a:off x="7156451" y="2099102"/>
            <a:ext cx="11257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dirty="0">
                <a:latin typeface="微软雅黑" panose="020B0503020204020204" pitchFamily="34" charset="-122"/>
                <a:ea typeface="微软雅黑" panose="020B0503020204020204" pitchFamily="34" charset="-122"/>
              </a:rPr>
              <a:t>数据块传送</a:t>
            </a:r>
            <a:endParaRPr lang="zh-CN" altLang="en-US" sz="1200" b="1" dirty="0">
              <a:latin typeface="微软雅黑" panose="020B0503020204020204" pitchFamily="34" charset="-122"/>
              <a:ea typeface="微软雅黑" panose="020B0503020204020204" pitchFamily="34" charset="-122"/>
            </a:endParaRPr>
          </a:p>
        </p:txBody>
      </p:sp>
      <p:sp>
        <p:nvSpPr>
          <p:cNvPr id="72" name="矩形 71"/>
          <p:cNvSpPr/>
          <p:nvPr/>
        </p:nvSpPr>
        <p:spPr>
          <a:xfrm>
            <a:off x="6775450" y="1686572"/>
            <a:ext cx="1600200" cy="685800"/>
          </a:xfrm>
          <a:prstGeom prst="rect">
            <a:avLst/>
          </a:prstGeom>
          <a:noFill/>
          <a:ln w="12700" cap="flat" cmpd="sng" algn="ctr">
            <a:solidFill>
              <a:schemeClr val="tx1"/>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3" name="Rectangle 275"/>
          <p:cNvSpPr>
            <a:spLocks noChangeArrowheads="1"/>
          </p:cNvSpPr>
          <p:nvPr/>
        </p:nvSpPr>
        <p:spPr bwMode="auto">
          <a:xfrm>
            <a:off x="40005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4" name="Rectangle 276"/>
          <p:cNvSpPr>
            <a:spLocks noChangeArrowheads="1"/>
          </p:cNvSpPr>
          <p:nvPr/>
        </p:nvSpPr>
        <p:spPr bwMode="auto">
          <a:xfrm>
            <a:off x="411797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277"/>
          <p:cNvSpPr>
            <a:spLocks noChangeArrowheads="1"/>
          </p:cNvSpPr>
          <p:nvPr/>
        </p:nvSpPr>
        <p:spPr bwMode="auto">
          <a:xfrm>
            <a:off x="46418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6" name="Rectangle 278"/>
          <p:cNvSpPr>
            <a:spLocks noChangeArrowheads="1"/>
          </p:cNvSpPr>
          <p:nvPr/>
        </p:nvSpPr>
        <p:spPr bwMode="auto">
          <a:xfrm>
            <a:off x="36957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7" name="Rectangle 279"/>
          <p:cNvSpPr>
            <a:spLocks noChangeArrowheads="1"/>
          </p:cNvSpPr>
          <p:nvPr/>
        </p:nvSpPr>
        <p:spPr bwMode="auto">
          <a:xfrm>
            <a:off x="4818063"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8" name="Rectangle 280"/>
          <p:cNvSpPr>
            <a:spLocks noChangeArrowheads="1"/>
          </p:cNvSpPr>
          <p:nvPr/>
        </p:nvSpPr>
        <p:spPr bwMode="auto">
          <a:xfrm>
            <a:off x="49149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9" name="Rectangle 281"/>
          <p:cNvSpPr>
            <a:spLocks noChangeArrowheads="1"/>
          </p:cNvSpPr>
          <p:nvPr/>
        </p:nvSpPr>
        <p:spPr bwMode="auto">
          <a:xfrm>
            <a:off x="526732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1" name="Rectangle 278"/>
          <p:cNvSpPr>
            <a:spLocks noChangeArrowheads="1"/>
          </p:cNvSpPr>
          <p:nvPr/>
        </p:nvSpPr>
        <p:spPr bwMode="auto">
          <a:xfrm>
            <a:off x="38036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2" name="Rectangle 278"/>
          <p:cNvSpPr>
            <a:spLocks noChangeArrowheads="1"/>
          </p:cNvSpPr>
          <p:nvPr/>
        </p:nvSpPr>
        <p:spPr bwMode="auto">
          <a:xfrm>
            <a:off x="42291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3" name="Rectangle 278"/>
          <p:cNvSpPr>
            <a:spLocks noChangeArrowheads="1"/>
          </p:cNvSpPr>
          <p:nvPr/>
        </p:nvSpPr>
        <p:spPr bwMode="auto">
          <a:xfrm>
            <a:off x="43370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4" name="Rectangle 269"/>
          <p:cNvSpPr>
            <a:spLocks noChangeArrowheads="1"/>
          </p:cNvSpPr>
          <p:nvPr/>
        </p:nvSpPr>
        <p:spPr bwMode="auto">
          <a:xfrm>
            <a:off x="53801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5" name="Rectangle 281"/>
          <p:cNvSpPr>
            <a:spLocks noChangeArrowheads="1"/>
          </p:cNvSpPr>
          <p:nvPr/>
        </p:nvSpPr>
        <p:spPr bwMode="auto">
          <a:xfrm>
            <a:off x="50990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6" name="Rectangle 281"/>
          <p:cNvSpPr>
            <a:spLocks noChangeArrowheads="1"/>
          </p:cNvSpPr>
          <p:nvPr/>
        </p:nvSpPr>
        <p:spPr bwMode="auto">
          <a:xfrm>
            <a:off x="541972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7" name="Rectangle 270"/>
          <p:cNvSpPr>
            <a:spLocks noChangeArrowheads="1"/>
          </p:cNvSpPr>
          <p:nvPr/>
        </p:nvSpPr>
        <p:spPr bwMode="auto">
          <a:xfrm>
            <a:off x="59182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8" name="Rectangle 277"/>
          <p:cNvSpPr>
            <a:spLocks noChangeArrowheads="1"/>
          </p:cNvSpPr>
          <p:nvPr/>
        </p:nvSpPr>
        <p:spPr bwMode="auto">
          <a:xfrm>
            <a:off x="44894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9" name="Rectangle 281"/>
          <p:cNvSpPr>
            <a:spLocks noChangeArrowheads="1"/>
          </p:cNvSpPr>
          <p:nvPr/>
        </p:nvSpPr>
        <p:spPr bwMode="auto">
          <a:xfrm>
            <a:off x="532765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 name="AutoShape 5"/>
          <p:cNvSpPr>
            <a:spLocks noChangeArrowheads="1"/>
          </p:cNvSpPr>
          <p:nvPr/>
        </p:nvSpPr>
        <p:spPr bwMode="auto">
          <a:xfrm>
            <a:off x="556963" y="126910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784" name="Rectangle 6"/>
          <p:cNvSpPr>
            <a:spLocks noChangeArrowheads="1"/>
          </p:cNvSpPr>
          <p:nvPr/>
        </p:nvSpPr>
        <p:spPr bwMode="auto">
          <a:xfrm>
            <a:off x="4030179" y="1235898"/>
            <a:ext cx="1102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BT </a:t>
            </a:r>
            <a:r>
              <a:rPr lang="zh-CN" altLang="en-US" sz="2000" b="1" dirty="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785" name="Rectangle 68"/>
          <p:cNvSpPr>
            <a:spLocks noChangeArrowheads="1"/>
          </p:cNvSpPr>
          <p:nvPr/>
        </p:nvSpPr>
        <p:spPr bwMode="auto">
          <a:xfrm>
            <a:off x="556963" y="1593623"/>
            <a:ext cx="81740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C00CC"/>
                </a:solidFill>
                <a:latin typeface="微软雅黑" panose="020B0503020204020204" pitchFamily="34" charset="-122"/>
                <a:ea typeface="微软雅黑" panose="020B0503020204020204" pitchFamily="34" charset="-122"/>
              </a:rPr>
              <a:t>问题</a:t>
            </a:r>
            <a:r>
              <a:rPr lang="zh-CN" altLang="en-US" sz="2000" b="1" dirty="0">
                <a:latin typeface="微软雅黑" panose="020B0503020204020204" pitchFamily="34" charset="-122"/>
                <a:ea typeface="微软雅黑" panose="020B0503020204020204" pitchFamily="34" charset="-122"/>
              </a:rPr>
              <a:t>：哪些文件块是首先需要向其相邻对等方请求的？</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使用</a:t>
            </a:r>
            <a:r>
              <a:rPr lang="zh-CN" altLang="en-US" sz="2000" b="1" dirty="0">
                <a:solidFill>
                  <a:srgbClr val="0000FF"/>
                </a:solidFill>
                <a:latin typeface="微软雅黑" panose="020B0503020204020204" pitchFamily="34" charset="-122"/>
                <a:ea typeface="微软雅黑" panose="020B0503020204020204" pitchFamily="34" charset="-122"/>
              </a:rPr>
              <a:t>最稀有的优先 </a:t>
            </a:r>
            <a:r>
              <a:rPr lang="en-US" altLang="zh-CN" sz="2000" b="1" dirty="0">
                <a:latin typeface="微软雅黑" panose="020B0503020204020204" pitchFamily="34" charset="-122"/>
                <a:ea typeface="微软雅黑" panose="020B0503020204020204" pitchFamily="34" charset="-122"/>
              </a:rPr>
              <a:t>(rarest first) </a:t>
            </a:r>
            <a:r>
              <a:rPr lang="zh-CN" altLang="en-US" sz="2000" b="1" dirty="0">
                <a:latin typeface="微软雅黑" panose="020B0503020204020204" pitchFamily="34" charset="-122"/>
                <a:ea typeface="微软雅黑" panose="020B0503020204020204" pitchFamily="34" charset="-122"/>
              </a:rPr>
              <a:t>的技术，首先向其相邻对等方请求对应的文件块</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所谓</a:t>
            </a:r>
            <a:r>
              <a:rPr lang="zh-CN" altLang="en-US" sz="2000" b="1" dirty="0">
                <a:solidFill>
                  <a:srgbClr val="0000FF"/>
                </a:solidFill>
                <a:latin typeface="微软雅黑" panose="020B0503020204020204" pitchFamily="34" charset="-122"/>
                <a:ea typeface="微软雅黑" panose="020B0503020204020204" pitchFamily="34" charset="-122"/>
              </a:rPr>
              <a:t>稀有</a:t>
            </a:r>
            <a:r>
              <a:rPr lang="zh-CN" altLang="en-US" sz="2000" b="1" dirty="0">
                <a:latin typeface="微软雅黑" panose="020B0503020204020204" pitchFamily="34" charset="-122"/>
                <a:ea typeface="微软雅黑" panose="020B0503020204020204" pitchFamily="34" charset="-122"/>
              </a:rPr>
              <a:t>是指：如果</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所缺少的文件块在相邻对等方中的副本很少，那就是“很稀有的”</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 name="AutoShape 5"/>
          <p:cNvSpPr>
            <a:spLocks noChangeArrowheads="1"/>
          </p:cNvSpPr>
          <p:nvPr/>
        </p:nvSpPr>
        <p:spPr bwMode="auto">
          <a:xfrm>
            <a:off x="556963" y="146378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784" name="Rectangle 6"/>
          <p:cNvSpPr>
            <a:spLocks noChangeArrowheads="1"/>
          </p:cNvSpPr>
          <p:nvPr/>
        </p:nvSpPr>
        <p:spPr bwMode="auto">
          <a:xfrm>
            <a:off x="4030179" y="1430576"/>
            <a:ext cx="1102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BT </a:t>
            </a:r>
            <a:r>
              <a:rPr lang="zh-CN" altLang="en-US" sz="2000" b="1" dirty="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785" name="Rectangle 68"/>
          <p:cNvSpPr>
            <a:spLocks noChangeArrowheads="1"/>
          </p:cNvSpPr>
          <p:nvPr/>
        </p:nvSpPr>
        <p:spPr bwMode="auto">
          <a:xfrm>
            <a:off x="556963" y="1788301"/>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C00CC"/>
                </a:solidFill>
                <a:latin typeface="微软雅黑" panose="020B0503020204020204" pitchFamily="34" charset="-122"/>
                <a:ea typeface="微软雅黑" panose="020B0503020204020204" pitchFamily="34" charset="-122"/>
              </a:rPr>
              <a:t>问题</a:t>
            </a:r>
            <a:r>
              <a:rPr lang="zh-CN" altLang="en-US" sz="2000" b="1" dirty="0">
                <a:latin typeface="微软雅黑" panose="020B0503020204020204" pitchFamily="34" charset="-122"/>
                <a:ea typeface="微软雅黑" panose="020B0503020204020204" pitchFamily="34" charset="-122"/>
              </a:rPr>
              <a:t>：在很多向</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请求文件块的相邻对等方中，</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应当向哪些相邻对等方发送所请求的文件块？</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凡</a:t>
            </a:r>
            <a:r>
              <a:rPr lang="zh-CN" altLang="en-US" sz="2000" b="1" dirty="0">
                <a:latin typeface="微软雅黑" panose="020B0503020204020204" pitchFamily="34" charset="-122"/>
                <a:ea typeface="微软雅黑" panose="020B0503020204020204" pitchFamily="34" charset="-122"/>
              </a:rPr>
              <a:t>当前以最高数据率向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传送文件块的某相邻对等方，</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就优先把所请求的文件块传送给该相邻对等方。</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56963" y="1540730"/>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4" name="Rectangle 6"/>
          <p:cNvSpPr>
            <a:spLocks noChangeArrowheads="1"/>
          </p:cNvSpPr>
          <p:nvPr/>
        </p:nvSpPr>
        <p:spPr bwMode="auto">
          <a:xfrm>
            <a:off x="2596943" y="1498459"/>
            <a:ext cx="395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6.9.3  P2P </a:t>
            </a:r>
            <a:r>
              <a:rPr lang="zh-CN" altLang="en-US" sz="2400" b="1" dirty="0">
                <a:solidFill>
                  <a:schemeClr val="bg1"/>
                </a:solidFill>
                <a:latin typeface="微软雅黑" panose="020B0503020204020204" pitchFamily="34" charset="-122"/>
                <a:ea typeface="微软雅黑" panose="020B0503020204020204" pitchFamily="34" charset="-122"/>
              </a:rPr>
              <a:t>文件分发的分析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Rectangle 68"/>
          <p:cNvSpPr>
            <a:spLocks noChangeArrowheads="1"/>
          </p:cNvSpPr>
          <p:nvPr/>
        </p:nvSpPr>
        <p:spPr bwMode="auto">
          <a:xfrm>
            <a:off x="483809" y="1953235"/>
            <a:ext cx="8029569" cy="1208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900"/>
              </a:lnSpc>
              <a:buClr>
                <a:srgbClr val="0070C0"/>
              </a:buClr>
            </a:pPr>
            <a:r>
              <a:rPr lang="zh-CN" altLang="en-US" sz="2000" b="1" dirty="0" smtClean="0">
                <a:latin typeface="微软雅黑" panose="020B0503020204020204" pitchFamily="34" charset="-122"/>
                <a:ea typeface="微软雅黑" panose="020B0503020204020204" pitchFamily="34" charset="-122"/>
              </a:rPr>
              <a:t>一些概念</a:t>
            </a:r>
            <a:endParaRPr lang="en-US" altLang="zh-CN" sz="2000" b="1" dirty="0" smtClean="0">
              <a:latin typeface="微软雅黑" panose="020B0503020204020204" pitchFamily="34" charset="-122"/>
              <a:ea typeface="微软雅黑" panose="020B0503020204020204" pitchFamily="34" charset="-122"/>
            </a:endParaRPr>
          </a:p>
          <a:p>
            <a:pPr marL="285750" indent="-285750" eaLnBrk="0" hangingPunct="0">
              <a:lnSpc>
                <a:spcPts val="29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从互联网传送数据到主机，叫做</a:t>
            </a:r>
            <a:r>
              <a:rPr lang="zh-CN" altLang="en-US" sz="2000" b="1" dirty="0" smtClean="0">
                <a:solidFill>
                  <a:srgbClr val="0000FF"/>
                </a:solidFill>
                <a:latin typeface="微软雅黑" panose="020B0503020204020204" pitchFamily="34" charset="-122"/>
                <a:ea typeface="微软雅黑" panose="020B0503020204020204" pitchFamily="34" charset="-122"/>
              </a:rPr>
              <a:t>下载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download)</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29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从</a:t>
            </a:r>
            <a:r>
              <a:rPr lang="zh-CN" altLang="en-US" sz="2000" b="1" dirty="0">
                <a:latin typeface="微软雅黑" panose="020B0503020204020204" pitchFamily="34" charset="-122"/>
                <a:ea typeface="微软雅黑" panose="020B0503020204020204" pitchFamily="34" charset="-122"/>
              </a:rPr>
              <a:t>主机向互联网传送，则称为</a:t>
            </a:r>
            <a:r>
              <a:rPr lang="zh-CN" altLang="en-US" sz="2000" b="1" dirty="0">
                <a:solidFill>
                  <a:srgbClr val="0000FF"/>
                </a:solidFill>
                <a:latin typeface="微软雅黑" panose="020B0503020204020204" pitchFamily="34" charset="-122"/>
                <a:ea typeface="微软雅黑" panose="020B0503020204020204" pitchFamily="34" charset="-122"/>
              </a:rPr>
              <a:t>上</a:t>
            </a:r>
            <a:r>
              <a:rPr lang="zh-CN" altLang="en-US" sz="2000" b="1" dirty="0" smtClean="0">
                <a:solidFill>
                  <a:srgbClr val="0000FF"/>
                </a:solidFill>
                <a:latin typeface="微软雅黑" panose="020B0503020204020204" pitchFamily="34" charset="-122"/>
                <a:ea typeface="微软雅黑" panose="020B0503020204020204" pitchFamily="34" charset="-122"/>
              </a:rPr>
              <a:t>传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upload</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上载</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025899" y="1078992"/>
            <a:ext cx="5579840"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1929" y="2252778"/>
            <a:ext cx="485811" cy="680135"/>
          </a:xfrm>
          <a:prstGeom prst="rect">
            <a:avLst/>
          </a:prstGeom>
        </p:spPr>
      </p:pic>
      <p:pic>
        <p:nvPicPr>
          <p:cNvPr id="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9099" y="2123431"/>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127560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134761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3363838"/>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8" y="379588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3363838"/>
            <a:ext cx="499399" cy="4994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5"/>
          <p:cNvSpPr>
            <a:spLocks noChangeArrowheads="1"/>
          </p:cNvSpPr>
          <p:nvPr/>
        </p:nvSpPr>
        <p:spPr bwMode="auto">
          <a:xfrm>
            <a:off x="556963" y="58503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4" name="Rectangle 6"/>
          <p:cNvSpPr>
            <a:spLocks noChangeArrowheads="1"/>
          </p:cNvSpPr>
          <p:nvPr/>
        </p:nvSpPr>
        <p:spPr bwMode="auto">
          <a:xfrm>
            <a:off x="2596943" y="542764"/>
            <a:ext cx="395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6.9.3  P2P </a:t>
            </a:r>
            <a:r>
              <a:rPr lang="zh-CN" altLang="en-US" sz="2400" b="1" dirty="0">
                <a:solidFill>
                  <a:schemeClr val="bg1"/>
                </a:solidFill>
                <a:latin typeface="微软雅黑" panose="020B0503020204020204" pitchFamily="34" charset="-122"/>
                <a:ea typeface="微软雅黑" panose="020B0503020204020204" pitchFamily="34" charset="-122"/>
              </a:rPr>
              <a:t>文件分发的分析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Rectangle 68"/>
          <p:cNvSpPr>
            <a:spLocks noChangeArrowheads="1"/>
          </p:cNvSpPr>
          <p:nvPr/>
        </p:nvSpPr>
        <p:spPr bwMode="auto">
          <a:xfrm>
            <a:off x="483810" y="997540"/>
            <a:ext cx="2579430"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台主机从服务器下载一个大文件，其长度为 </a:t>
            </a:r>
            <a:r>
              <a:rPr lang="en-US" altLang="zh-CN" sz="2000" b="1" i="1" dirty="0">
                <a:latin typeface="微软雅黑" panose="020B0503020204020204" pitchFamily="34" charset="-122"/>
                <a:ea typeface="微软雅黑" panose="020B0503020204020204" pitchFamily="34" charset="-122"/>
              </a:rPr>
              <a:t>F</a:t>
            </a:r>
            <a:r>
              <a:rPr lang="en-US" altLang="zh-CN" sz="2000" b="1" dirty="0">
                <a:latin typeface="微软雅黑" panose="020B0503020204020204" pitchFamily="34" charset="-122"/>
                <a:ea typeface="微软雅黑" panose="020B0503020204020204" pitchFamily="34" charset="-122"/>
              </a:rPr>
              <a:t> bit</a:t>
            </a:r>
            <a:r>
              <a:rPr lang="zh-CN" altLang="en-US" sz="2000" b="1" dirty="0">
                <a:latin typeface="微软雅黑" panose="020B0503020204020204" pitchFamily="34" charset="-122"/>
                <a:ea typeface="微软雅黑" panose="020B0503020204020204" pitchFamily="34" charset="-122"/>
              </a:rPr>
              <a:t>。假定主机与互联网连接的链路的上传速率和下载速率分别为 </a:t>
            </a:r>
            <a:r>
              <a:rPr lang="en-US" altLang="zh-CN" sz="2000" b="1" i="1" dirty="0" err="1">
                <a:latin typeface="微软雅黑" panose="020B0503020204020204" pitchFamily="34" charset="-122"/>
                <a:ea typeface="微软雅黑" panose="020B0503020204020204" pitchFamily="34" charset="-122"/>
              </a:rPr>
              <a:t>u</a:t>
            </a:r>
            <a:r>
              <a:rPr lang="en-US" altLang="zh-CN" sz="2000" b="1" i="1" baseline="-25000" dirty="0" err="1">
                <a:latin typeface="微软雅黑" panose="020B0503020204020204" pitchFamily="34" charset="-122"/>
                <a:ea typeface="微软雅黑" panose="020B0503020204020204" pitchFamily="34" charset="-122"/>
              </a:rPr>
              <a:t>i</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和 </a:t>
            </a:r>
            <a:r>
              <a:rPr lang="en-US" altLang="zh-CN" sz="2000" b="1" i="1" dirty="0">
                <a:latin typeface="微软雅黑" panose="020B0503020204020204" pitchFamily="34" charset="-122"/>
                <a:ea typeface="微软雅黑" panose="020B0503020204020204" pitchFamily="34" charset="-122"/>
              </a:rPr>
              <a:t>d</a:t>
            </a:r>
            <a:r>
              <a:rPr lang="en-US" altLang="zh-CN" sz="2000" b="1" i="1" baseline="-25000" dirty="0">
                <a:latin typeface="微软雅黑" panose="020B0503020204020204" pitchFamily="34" charset="-122"/>
                <a:ea typeface="微软雅黑" panose="020B0503020204020204" pitchFamily="34" charset="-122"/>
              </a:rPr>
              <a:t>i</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，单位都是 </a:t>
            </a:r>
            <a:r>
              <a:rPr lang="en-US" altLang="zh-CN" sz="2000" b="1" dirty="0">
                <a:latin typeface="微软雅黑" panose="020B0503020204020204" pitchFamily="34" charset="-122"/>
                <a:ea typeface="微软雅黑" panose="020B0503020204020204" pitchFamily="34" charset="-122"/>
              </a:rPr>
              <a:t>bit/s</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16" name="Group 457"/>
          <p:cNvGrpSpPr/>
          <p:nvPr/>
        </p:nvGrpSpPr>
        <p:grpSpPr bwMode="auto">
          <a:xfrm>
            <a:off x="4455943" y="1763255"/>
            <a:ext cx="2715518" cy="1471274"/>
            <a:chOff x="1776" y="2768"/>
            <a:chExt cx="1824" cy="736"/>
          </a:xfrm>
          <a:solidFill>
            <a:schemeClr val="bg1">
              <a:lumMod val="95000"/>
            </a:schemeClr>
          </a:solidFill>
          <a:effectLst>
            <a:outerShdw blurRad="50800" dist="38100" dir="2700000" algn="tl" rotWithShape="0">
              <a:prstClr val="black">
                <a:alpha val="40000"/>
              </a:prstClr>
            </a:outerShdw>
          </a:effectLst>
        </p:grpSpPr>
        <p:grpSp>
          <p:nvGrpSpPr>
            <p:cNvPr id="17" name="Group 458"/>
            <p:cNvGrpSpPr/>
            <p:nvPr/>
          </p:nvGrpSpPr>
          <p:grpSpPr bwMode="auto">
            <a:xfrm>
              <a:off x="1787" y="2783"/>
              <a:ext cx="1813" cy="721"/>
              <a:chOff x="1787" y="2783"/>
              <a:chExt cx="1813" cy="721"/>
            </a:xfrm>
            <a:grpFill/>
          </p:grpSpPr>
          <p:sp>
            <p:nvSpPr>
              <p:cNvPr id="27" name="Oval 459"/>
              <p:cNvSpPr>
                <a:spLocks noChangeArrowheads="1"/>
              </p:cNvSpPr>
              <p:nvPr/>
            </p:nvSpPr>
            <p:spPr bwMode="auto">
              <a:xfrm>
                <a:off x="2413" y="2783"/>
                <a:ext cx="780"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8" name="Oval 460"/>
              <p:cNvSpPr>
                <a:spLocks noChangeArrowheads="1"/>
              </p:cNvSpPr>
              <p:nvPr/>
            </p:nvSpPr>
            <p:spPr bwMode="auto">
              <a:xfrm>
                <a:off x="1974" y="2863"/>
                <a:ext cx="593"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9" name="Oval 461"/>
              <p:cNvSpPr>
                <a:spLocks noChangeArrowheads="1"/>
              </p:cNvSpPr>
              <p:nvPr/>
            </p:nvSpPr>
            <p:spPr bwMode="auto">
              <a:xfrm>
                <a:off x="1787" y="3045"/>
                <a:ext cx="396" cy="233"/>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0" name="Oval 462"/>
              <p:cNvSpPr>
                <a:spLocks noChangeArrowheads="1"/>
              </p:cNvSpPr>
              <p:nvPr/>
            </p:nvSpPr>
            <p:spPr bwMode="auto">
              <a:xfrm>
                <a:off x="1908" y="3154"/>
                <a:ext cx="604" cy="25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Oval 463"/>
              <p:cNvSpPr>
                <a:spLocks noChangeArrowheads="1"/>
              </p:cNvSpPr>
              <p:nvPr/>
            </p:nvSpPr>
            <p:spPr bwMode="auto">
              <a:xfrm>
                <a:off x="2347" y="3198"/>
                <a:ext cx="912" cy="30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2" name="Oval 464"/>
              <p:cNvSpPr>
                <a:spLocks noChangeArrowheads="1"/>
              </p:cNvSpPr>
              <p:nvPr/>
            </p:nvSpPr>
            <p:spPr bwMode="auto">
              <a:xfrm>
                <a:off x="2941" y="2870"/>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3" name="Oval 465"/>
              <p:cNvSpPr>
                <a:spLocks noChangeArrowheads="1"/>
              </p:cNvSpPr>
              <p:nvPr/>
            </p:nvSpPr>
            <p:spPr bwMode="auto">
              <a:xfrm>
                <a:off x="3029" y="3023"/>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Oval 466"/>
              <p:cNvSpPr>
                <a:spLocks noChangeArrowheads="1"/>
              </p:cNvSpPr>
              <p:nvPr/>
            </p:nvSpPr>
            <p:spPr bwMode="auto">
              <a:xfrm>
                <a:off x="2974" y="3074"/>
                <a:ext cx="571"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5" name="Oval 467"/>
              <p:cNvSpPr>
                <a:spLocks noChangeArrowheads="1"/>
              </p:cNvSpPr>
              <p:nvPr/>
            </p:nvSpPr>
            <p:spPr bwMode="auto">
              <a:xfrm>
                <a:off x="2117" y="2957"/>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18" name="Oval 468"/>
            <p:cNvSpPr>
              <a:spLocks noChangeArrowheads="1"/>
            </p:cNvSpPr>
            <p:nvPr/>
          </p:nvSpPr>
          <p:spPr bwMode="auto">
            <a:xfrm>
              <a:off x="2402" y="2768"/>
              <a:ext cx="780"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9" name="Oval 469"/>
            <p:cNvSpPr>
              <a:spLocks noChangeArrowheads="1"/>
            </p:cNvSpPr>
            <p:nvPr/>
          </p:nvSpPr>
          <p:spPr bwMode="auto">
            <a:xfrm>
              <a:off x="1963" y="2848"/>
              <a:ext cx="593" cy="29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0" name="Oval 470"/>
            <p:cNvSpPr>
              <a:spLocks noChangeArrowheads="1"/>
            </p:cNvSpPr>
            <p:nvPr/>
          </p:nvSpPr>
          <p:spPr bwMode="auto">
            <a:xfrm>
              <a:off x="1776" y="3030"/>
              <a:ext cx="396" cy="234"/>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1" name="Oval 471"/>
            <p:cNvSpPr>
              <a:spLocks noChangeArrowheads="1"/>
            </p:cNvSpPr>
            <p:nvPr/>
          </p:nvSpPr>
          <p:spPr bwMode="auto">
            <a:xfrm>
              <a:off x="1897" y="3140"/>
              <a:ext cx="604" cy="25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Oval 472"/>
            <p:cNvSpPr>
              <a:spLocks noChangeArrowheads="1"/>
            </p:cNvSpPr>
            <p:nvPr/>
          </p:nvSpPr>
          <p:spPr bwMode="auto">
            <a:xfrm>
              <a:off x="2336" y="3183"/>
              <a:ext cx="912" cy="30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Oval 473"/>
            <p:cNvSpPr>
              <a:spLocks noChangeArrowheads="1"/>
            </p:cNvSpPr>
            <p:nvPr/>
          </p:nvSpPr>
          <p:spPr bwMode="auto">
            <a:xfrm>
              <a:off x="2930" y="2855"/>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Oval 474"/>
            <p:cNvSpPr>
              <a:spLocks noChangeArrowheads="1"/>
            </p:cNvSpPr>
            <p:nvPr/>
          </p:nvSpPr>
          <p:spPr bwMode="auto">
            <a:xfrm>
              <a:off x="3018" y="3008"/>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Oval 475"/>
            <p:cNvSpPr>
              <a:spLocks noChangeArrowheads="1"/>
            </p:cNvSpPr>
            <p:nvPr/>
          </p:nvSpPr>
          <p:spPr bwMode="auto">
            <a:xfrm>
              <a:off x="2963" y="3059"/>
              <a:ext cx="571"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6" name="Oval 476"/>
            <p:cNvSpPr>
              <a:spLocks noChangeArrowheads="1"/>
            </p:cNvSpPr>
            <p:nvPr/>
          </p:nvSpPr>
          <p:spPr bwMode="auto">
            <a:xfrm>
              <a:off x="2106" y="2943"/>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36" name="Text Box 477"/>
          <p:cNvSpPr txBox="1">
            <a:spLocks noChangeArrowheads="1"/>
          </p:cNvSpPr>
          <p:nvPr/>
        </p:nvSpPr>
        <p:spPr bwMode="auto">
          <a:xfrm>
            <a:off x="5514942" y="2331284"/>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600" b="1" dirty="0">
                <a:solidFill>
                  <a:sysClr val="windowText" lastClr="000000"/>
                </a:solidFill>
                <a:latin typeface="微软雅黑" panose="020B0503020204020204" pitchFamily="34" charset="-122"/>
                <a:ea typeface="微软雅黑" panose="020B0503020204020204" pitchFamily="34" charset="-122"/>
              </a:rPr>
              <a:t>互联网</a:t>
            </a:r>
            <a:endParaRPr kumimoji="1" lang="zh-CN" altLang="en-US" sz="1600" b="1" dirty="0">
              <a:solidFill>
                <a:sysClr val="windowText" lastClr="000000"/>
              </a:solidFill>
              <a:latin typeface="微软雅黑" panose="020B0503020204020204" pitchFamily="34" charset="-122"/>
              <a:ea typeface="微软雅黑" panose="020B0503020204020204" pitchFamily="34" charset="-122"/>
            </a:endParaRPr>
          </a:p>
        </p:txBody>
      </p:sp>
      <p:sp>
        <p:nvSpPr>
          <p:cNvPr id="37" name="Line 479"/>
          <p:cNvSpPr>
            <a:spLocks noChangeShapeType="1"/>
          </p:cNvSpPr>
          <p:nvPr/>
        </p:nvSpPr>
        <p:spPr bwMode="auto">
          <a:xfrm>
            <a:off x="3635866" y="2326194"/>
            <a:ext cx="820078" cy="172699"/>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8" name="Line 480"/>
          <p:cNvSpPr>
            <a:spLocks noChangeShapeType="1"/>
          </p:cNvSpPr>
          <p:nvPr/>
        </p:nvSpPr>
        <p:spPr bwMode="auto">
          <a:xfrm rot="10800000">
            <a:off x="3533073" y="2413021"/>
            <a:ext cx="872038" cy="17269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9" name="Text Box 482"/>
          <p:cNvSpPr txBox="1">
            <a:spLocks noChangeArrowheads="1"/>
          </p:cNvSpPr>
          <p:nvPr/>
        </p:nvSpPr>
        <p:spPr bwMode="auto">
          <a:xfrm>
            <a:off x="7887628" y="290702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400" b="1" dirty="0">
                <a:solidFill>
                  <a:sysClr val="windowText" lastClr="000000"/>
                </a:solidFill>
                <a:latin typeface="微软雅黑" panose="020B0503020204020204" pitchFamily="34" charset="-122"/>
                <a:ea typeface="微软雅黑" panose="020B0503020204020204" pitchFamily="34" charset="-122"/>
              </a:rPr>
              <a:t>服务器</a:t>
            </a:r>
            <a:endParaRPr kumimoji="1"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40" name="Text Box 2748"/>
          <p:cNvSpPr txBox="1">
            <a:spLocks noChangeArrowheads="1"/>
          </p:cNvSpPr>
          <p:nvPr/>
        </p:nvSpPr>
        <p:spPr bwMode="auto">
          <a:xfrm>
            <a:off x="5787721" y="139305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400" b="1">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41" name="Line 2750"/>
          <p:cNvSpPr>
            <a:spLocks noChangeShapeType="1"/>
          </p:cNvSpPr>
          <p:nvPr/>
        </p:nvSpPr>
        <p:spPr bwMode="auto">
          <a:xfrm rot="816166">
            <a:off x="4773355" y="1601052"/>
            <a:ext cx="820078" cy="172699"/>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2" name="Line 2751"/>
          <p:cNvSpPr>
            <a:spLocks noChangeShapeType="1"/>
          </p:cNvSpPr>
          <p:nvPr/>
        </p:nvSpPr>
        <p:spPr bwMode="auto">
          <a:xfrm rot="11616166">
            <a:off x="4647972" y="1670705"/>
            <a:ext cx="872038" cy="17269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3" name="Line 2753"/>
          <p:cNvSpPr>
            <a:spLocks noChangeShapeType="1"/>
          </p:cNvSpPr>
          <p:nvPr/>
        </p:nvSpPr>
        <p:spPr bwMode="auto">
          <a:xfrm rot="18950026">
            <a:off x="4200657" y="3130530"/>
            <a:ext cx="820078" cy="172698"/>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4" name="Line 2754"/>
          <p:cNvSpPr>
            <a:spLocks noChangeShapeType="1"/>
          </p:cNvSpPr>
          <p:nvPr/>
        </p:nvSpPr>
        <p:spPr bwMode="auto">
          <a:xfrm rot="8150026">
            <a:off x="4191620" y="3238346"/>
            <a:ext cx="872038" cy="172699"/>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5" name="Line 2756"/>
          <p:cNvSpPr>
            <a:spLocks noChangeShapeType="1"/>
          </p:cNvSpPr>
          <p:nvPr/>
        </p:nvSpPr>
        <p:spPr bwMode="auto">
          <a:xfrm rot="13567995">
            <a:off x="5778552" y="3434763"/>
            <a:ext cx="692701" cy="20445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6" name="Line 2757"/>
          <p:cNvSpPr>
            <a:spLocks noChangeShapeType="1"/>
          </p:cNvSpPr>
          <p:nvPr/>
        </p:nvSpPr>
        <p:spPr bwMode="auto">
          <a:xfrm rot="2767995">
            <a:off x="5884250" y="3421405"/>
            <a:ext cx="736591" cy="204454"/>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Line 2759"/>
          <p:cNvSpPr>
            <a:spLocks noChangeShapeType="1"/>
          </p:cNvSpPr>
          <p:nvPr/>
        </p:nvSpPr>
        <p:spPr bwMode="auto">
          <a:xfrm rot="18997895">
            <a:off x="6607799" y="1700282"/>
            <a:ext cx="820078" cy="172699"/>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Line 2760"/>
          <p:cNvSpPr>
            <a:spLocks noChangeShapeType="1"/>
          </p:cNvSpPr>
          <p:nvPr/>
        </p:nvSpPr>
        <p:spPr bwMode="auto">
          <a:xfrm rot="8197895">
            <a:off x="6769329" y="1752760"/>
            <a:ext cx="704860" cy="140257"/>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9" name="Line 2762"/>
          <p:cNvSpPr>
            <a:spLocks noChangeShapeType="1"/>
          </p:cNvSpPr>
          <p:nvPr/>
        </p:nvSpPr>
        <p:spPr bwMode="auto">
          <a:xfrm rot="1048487">
            <a:off x="6967007" y="3119080"/>
            <a:ext cx="820078" cy="172698"/>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0" name="Line 2763"/>
          <p:cNvSpPr>
            <a:spLocks noChangeShapeType="1"/>
          </p:cNvSpPr>
          <p:nvPr/>
        </p:nvSpPr>
        <p:spPr bwMode="auto">
          <a:xfrm rot="11848487">
            <a:off x="6837104" y="3182053"/>
            <a:ext cx="872038" cy="172698"/>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1" name="Line 2764"/>
          <p:cNvSpPr>
            <a:spLocks noChangeShapeType="1"/>
          </p:cNvSpPr>
          <p:nvPr/>
        </p:nvSpPr>
        <p:spPr bwMode="auto">
          <a:xfrm rot="10046881">
            <a:off x="7217774" y="2523146"/>
            <a:ext cx="769247" cy="129762"/>
          </a:xfrm>
          <a:prstGeom prst="line">
            <a:avLst/>
          </a:prstGeom>
          <a:noFill/>
          <a:ln w="5715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 name="Text Box 2765"/>
          <p:cNvSpPr txBox="1">
            <a:spLocks noChangeArrowheads="1"/>
          </p:cNvSpPr>
          <p:nvPr/>
        </p:nvSpPr>
        <p:spPr bwMode="auto">
          <a:xfrm>
            <a:off x="7874492" y="1972449"/>
            <a:ext cx="6447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400" b="1" dirty="0" smtClean="0">
                <a:solidFill>
                  <a:sysClr val="windowText" lastClr="000000"/>
                </a:solidFill>
                <a:latin typeface="微软雅黑" panose="020B0503020204020204" pitchFamily="34" charset="-122"/>
                <a:ea typeface="微软雅黑" panose="020B0503020204020204" pitchFamily="34" charset="-122"/>
              </a:rPr>
              <a:t>文件</a:t>
            </a:r>
            <a:r>
              <a:rPr kumimoji="1" lang="en-US" altLang="zh-CN" sz="1400" b="1" i="1" dirty="0" smtClean="0">
                <a:solidFill>
                  <a:sysClr val="windowText" lastClr="000000"/>
                </a:solidFill>
                <a:latin typeface="微软雅黑" panose="020B0503020204020204" pitchFamily="34" charset="-122"/>
                <a:ea typeface="微软雅黑" panose="020B0503020204020204" pitchFamily="34" charset="-122"/>
              </a:rPr>
              <a:t>F</a:t>
            </a:r>
            <a:endParaRPr kumimoji="1" lang="en-US" altLang="zh-CN" sz="1400" b="1" i="1" dirty="0">
              <a:solidFill>
                <a:sysClr val="windowText" lastClr="000000"/>
              </a:solidFill>
              <a:latin typeface="微软雅黑" panose="020B0503020204020204" pitchFamily="34" charset="-122"/>
              <a:ea typeface="微软雅黑" panose="020B0503020204020204" pitchFamily="34" charset="-122"/>
            </a:endParaRPr>
          </a:p>
        </p:txBody>
      </p:sp>
      <p:sp>
        <p:nvSpPr>
          <p:cNvPr id="53" name="Text Box 2766"/>
          <p:cNvSpPr txBox="1">
            <a:spLocks noChangeArrowheads="1"/>
          </p:cNvSpPr>
          <p:nvPr/>
        </p:nvSpPr>
        <p:spPr bwMode="auto">
          <a:xfrm>
            <a:off x="7493392" y="2252726"/>
            <a:ext cx="3609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u</a:t>
            </a:r>
            <a:r>
              <a:rPr kumimoji="1" lang="en-US" altLang="zh-CN" sz="1400" b="1" i="1" baseline="-25000">
                <a:solidFill>
                  <a:srgbClr val="0000FF"/>
                </a:solidFill>
                <a:latin typeface="微软雅黑" panose="020B0503020204020204" pitchFamily="34" charset="-122"/>
                <a:ea typeface="微软雅黑" panose="020B0503020204020204" pitchFamily="34" charset="-122"/>
              </a:rPr>
              <a:t>s</a:t>
            </a:r>
            <a:endParaRPr kumimoji="1" lang="en-US" altLang="zh-CN" sz="1400" b="1" i="1" baseline="-25000">
              <a:solidFill>
                <a:srgbClr val="0000FF"/>
              </a:solidFill>
              <a:latin typeface="微软雅黑" panose="020B0503020204020204" pitchFamily="34" charset="-122"/>
              <a:ea typeface="微软雅黑" panose="020B0503020204020204" pitchFamily="34" charset="-122"/>
            </a:endParaRPr>
          </a:p>
        </p:txBody>
      </p:sp>
      <p:sp>
        <p:nvSpPr>
          <p:cNvPr id="54" name="Text Box 2767"/>
          <p:cNvSpPr txBox="1">
            <a:spLocks noChangeArrowheads="1"/>
          </p:cNvSpPr>
          <p:nvPr/>
        </p:nvSpPr>
        <p:spPr bwMode="auto">
          <a:xfrm>
            <a:off x="7075610" y="1717219"/>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err="1">
                <a:solidFill>
                  <a:srgbClr val="0000FF"/>
                </a:solidFill>
                <a:latin typeface="微软雅黑" panose="020B0503020204020204" pitchFamily="34" charset="-122"/>
                <a:ea typeface="微软雅黑" panose="020B0503020204020204" pitchFamily="34" charset="-122"/>
              </a:rPr>
              <a:t>u</a:t>
            </a:r>
            <a:r>
              <a:rPr kumimoji="1" lang="en-US" altLang="zh-CN" sz="1400" b="1" i="1" baseline="-25000" dirty="0" err="1">
                <a:solidFill>
                  <a:srgbClr val="0000FF"/>
                </a:solidFill>
                <a:latin typeface="微软雅黑" panose="020B0503020204020204" pitchFamily="34" charset="-122"/>
                <a:ea typeface="微软雅黑" panose="020B0503020204020204" pitchFamily="34" charset="-122"/>
              </a:rPr>
              <a:t>N</a:t>
            </a:r>
            <a:endParaRPr kumimoji="1" lang="en-US" altLang="zh-CN" sz="1400" b="1" i="1" baseline="-25000" dirty="0">
              <a:solidFill>
                <a:srgbClr val="0000FF"/>
              </a:solidFill>
              <a:latin typeface="微软雅黑" panose="020B0503020204020204" pitchFamily="34" charset="-122"/>
              <a:ea typeface="微软雅黑" panose="020B0503020204020204" pitchFamily="34" charset="-122"/>
            </a:endParaRPr>
          </a:p>
        </p:txBody>
      </p:sp>
      <p:sp>
        <p:nvSpPr>
          <p:cNvPr id="55" name="Text Box 2768"/>
          <p:cNvSpPr txBox="1">
            <a:spLocks noChangeArrowheads="1"/>
          </p:cNvSpPr>
          <p:nvPr/>
        </p:nvSpPr>
        <p:spPr bwMode="auto">
          <a:xfrm>
            <a:off x="7017837" y="3161062"/>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u</a:t>
            </a:r>
            <a:r>
              <a:rPr kumimoji="1" lang="en-US" altLang="zh-CN" sz="1400" b="1" baseline="-25000">
                <a:solidFill>
                  <a:srgbClr val="0000FF"/>
                </a:solidFill>
                <a:latin typeface="微软雅黑" panose="020B0503020204020204" pitchFamily="34" charset="-122"/>
                <a:ea typeface="微软雅黑" panose="020B0503020204020204" pitchFamily="34" charset="-122"/>
              </a:rPr>
              <a:t>5</a:t>
            </a:r>
            <a:endParaRPr kumimoji="1" lang="en-US" altLang="zh-CN" sz="1400" b="1" baseline="-25000">
              <a:solidFill>
                <a:srgbClr val="0000FF"/>
              </a:solidFill>
              <a:latin typeface="微软雅黑" panose="020B0503020204020204" pitchFamily="34" charset="-122"/>
              <a:ea typeface="微软雅黑" panose="020B0503020204020204" pitchFamily="34" charset="-122"/>
            </a:endParaRPr>
          </a:p>
        </p:txBody>
      </p:sp>
      <p:sp>
        <p:nvSpPr>
          <p:cNvPr id="56" name="Text Box 2769"/>
          <p:cNvSpPr txBox="1">
            <a:spLocks noChangeArrowheads="1"/>
          </p:cNvSpPr>
          <p:nvPr/>
        </p:nvSpPr>
        <p:spPr bwMode="auto">
          <a:xfrm>
            <a:off x="5826505" y="3420586"/>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4</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7" name="Text Box 2770"/>
          <p:cNvSpPr txBox="1">
            <a:spLocks noChangeArrowheads="1"/>
          </p:cNvSpPr>
          <p:nvPr/>
        </p:nvSpPr>
        <p:spPr bwMode="auto">
          <a:xfrm>
            <a:off x="4353151" y="2930716"/>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3</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8" name="Text Box 2771"/>
          <p:cNvSpPr txBox="1">
            <a:spLocks noChangeArrowheads="1"/>
          </p:cNvSpPr>
          <p:nvPr/>
        </p:nvSpPr>
        <p:spPr bwMode="auto">
          <a:xfrm>
            <a:off x="3841449" y="2120179"/>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9" name="Text Box 2772"/>
          <p:cNvSpPr txBox="1">
            <a:spLocks noChangeArrowheads="1"/>
          </p:cNvSpPr>
          <p:nvPr/>
        </p:nvSpPr>
        <p:spPr bwMode="auto">
          <a:xfrm>
            <a:off x="4968773" y="1393687"/>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0" name="Text Box 2773"/>
          <p:cNvSpPr txBox="1">
            <a:spLocks noChangeArrowheads="1"/>
          </p:cNvSpPr>
          <p:nvPr/>
        </p:nvSpPr>
        <p:spPr bwMode="auto">
          <a:xfrm>
            <a:off x="6717910" y="1488703"/>
            <a:ext cx="404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err="1">
                <a:solidFill>
                  <a:srgbClr val="0000FF"/>
                </a:solidFill>
                <a:latin typeface="微软雅黑" panose="020B0503020204020204" pitchFamily="34" charset="-122"/>
                <a:ea typeface="微软雅黑" panose="020B0503020204020204" pitchFamily="34" charset="-122"/>
              </a:rPr>
              <a:t>d</a:t>
            </a:r>
            <a:r>
              <a:rPr kumimoji="1" lang="en-US" altLang="zh-CN" sz="1400" b="1" i="1" baseline="-25000" dirty="0" err="1">
                <a:solidFill>
                  <a:srgbClr val="0000FF"/>
                </a:solidFill>
                <a:latin typeface="微软雅黑" panose="020B0503020204020204" pitchFamily="34" charset="-122"/>
                <a:ea typeface="微软雅黑" panose="020B0503020204020204" pitchFamily="34" charset="-122"/>
              </a:rPr>
              <a:t>N</a:t>
            </a:r>
            <a:endParaRPr kumimoji="1" lang="en-US" altLang="zh-CN" sz="1400" b="1" i="1" baseline="-25000" dirty="0">
              <a:solidFill>
                <a:srgbClr val="0000FF"/>
              </a:solidFill>
              <a:latin typeface="微软雅黑" panose="020B0503020204020204" pitchFamily="34" charset="-122"/>
              <a:ea typeface="微软雅黑" panose="020B0503020204020204" pitchFamily="34" charset="-122"/>
            </a:endParaRPr>
          </a:p>
        </p:txBody>
      </p:sp>
      <p:sp>
        <p:nvSpPr>
          <p:cNvPr id="61" name="Text Box 2774"/>
          <p:cNvSpPr txBox="1">
            <a:spLocks noChangeArrowheads="1"/>
          </p:cNvSpPr>
          <p:nvPr/>
        </p:nvSpPr>
        <p:spPr bwMode="auto">
          <a:xfrm>
            <a:off x="4717469" y="1665139"/>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2" name="Text Box 2775"/>
          <p:cNvSpPr txBox="1">
            <a:spLocks noChangeArrowheads="1"/>
          </p:cNvSpPr>
          <p:nvPr/>
        </p:nvSpPr>
        <p:spPr bwMode="auto">
          <a:xfrm>
            <a:off x="7240580" y="2944473"/>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5</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3" name="Text Box 2776"/>
          <p:cNvSpPr txBox="1">
            <a:spLocks noChangeArrowheads="1"/>
          </p:cNvSpPr>
          <p:nvPr/>
        </p:nvSpPr>
        <p:spPr bwMode="auto">
          <a:xfrm>
            <a:off x="6197760" y="3334714"/>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d</a:t>
            </a:r>
            <a:r>
              <a:rPr kumimoji="1" lang="en-US" altLang="zh-CN" sz="1400" b="1" baseline="-25000">
                <a:solidFill>
                  <a:srgbClr val="0000FF"/>
                </a:solidFill>
                <a:latin typeface="微软雅黑" panose="020B0503020204020204" pitchFamily="34" charset="-122"/>
                <a:ea typeface="微软雅黑" panose="020B0503020204020204" pitchFamily="34" charset="-122"/>
              </a:rPr>
              <a:t>4</a:t>
            </a:r>
            <a:endParaRPr kumimoji="1" lang="en-US" altLang="zh-CN" sz="1400" b="1" baseline="-25000">
              <a:solidFill>
                <a:srgbClr val="0000FF"/>
              </a:solidFill>
              <a:latin typeface="微软雅黑" panose="020B0503020204020204" pitchFamily="34" charset="-122"/>
              <a:ea typeface="微软雅黑" panose="020B0503020204020204" pitchFamily="34" charset="-122"/>
            </a:endParaRPr>
          </a:p>
        </p:txBody>
      </p:sp>
      <p:sp>
        <p:nvSpPr>
          <p:cNvPr id="64" name="Text Box 2777"/>
          <p:cNvSpPr txBox="1">
            <a:spLocks noChangeArrowheads="1"/>
          </p:cNvSpPr>
          <p:nvPr/>
        </p:nvSpPr>
        <p:spPr bwMode="auto">
          <a:xfrm>
            <a:off x="4568957" y="3213142"/>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3</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5" name="Text Box 2778"/>
          <p:cNvSpPr txBox="1">
            <a:spLocks noChangeArrowheads="1"/>
          </p:cNvSpPr>
          <p:nvPr/>
        </p:nvSpPr>
        <p:spPr bwMode="auto">
          <a:xfrm>
            <a:off x="3789489" y="2476313"/>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3755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943728" y="1104342"/>
            <a:ext cx="3275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 </a:t>
            </a:r>
            <a:r>
              <a:rPr lang="zh-CN" altLang="en-US" sz="2000" b="1" dirty="0">
                <a:solidFill>
                  <a:schemeClr val="bg1"/>
                </a:solidFill>
                <a:latin typeface="微软雅黑" panose="020B0503020204020204" pitchFamily="34" charset="-122"/>
                <a:ea typeface="微软雅黑" panose="020B0503020204020204" pitchFamily="34" charset="-122"/>
              </a:rPr>
              <a:t>方式下分发的最短时间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98643"/>
            <a:ext cx="837672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从服务器端考虑，所有主机分发完毕的最短时间 </a:t>
            </a:r>
            <a:r>
              <a:rPr lang="en-US" altLang="zh-CN" sz="2000" b="1" i="1" dirty="0" err="1">
                <a:latin typeface="微软雅黑" panose="020B0503020204020204" pitchFamily="34" charset="-122"/>
                <a:ea typeface="微软雅黑" panose="020B0503020204020204" pitchFamily="34" charset="-122"/>
              </a:rPr>
              <a:t>T</a:t>
            </a:r>
            <a:r>
              <a:rPr lang="en-US" altLang="zh-CN" sz="2000" b="1" i="1" baseline="-25000" dirty="0" err="1">
                <a:latin typeface="微软雅黑" panose="020B0503020204020204" pitchFamily="34" charset="-122"/>
                <a:ea typeface="微软雅黑" panose="020B0503020204020204" pitchFamily="34" charset="-122"/>
              </a:rPr>
              <a:t>cs</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不可能小于 </a:t>
            </a:r>
            <a:r>
              <a:rPr lang="en-US" altLang="zh-CN" sz="2000" b="1" i="1" dirty="0" smtClean="0">
                <a:latin typeface="微软雅黑" panose="020B0503020204020204" pitchFamily="34" charset="-122"/>
                <a:ea typeface="微软雅黑" panose="020B0503020204020204" pitchFamily="34" charset="-122"/>
              </a:rPr>
              <a:t>NF/u</a:t>
            </a:r>
            <a:r>
              <a:rPr lang="en-US" altLang="zh-CN" sz="2000" b="1" i="1" baseline="-25000" dirty="0" smtClean="0">
                <a:latin typeface="微软雅黑" panose="020B0503020204020204" pitchFamily="34" charset="-122"/>
                <a:ea typeface="微软雅黑" panose="020B0503020204020204" pitchFamily="34" charset="-122"/>
              </a:rPr>
              <a:t>s </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下载速率最慢的主机的下载速率为 </a:t>
            </a:r>
            <a:r>
              <a:rPr lang="en-US" altLang="zh-CN" sz="2000" b="1" i="1" dirty="0" err="1">
                <a:latin typeface="微软雅黑" panose="020B0503020204020204" pitchFamily="34" charset="-122"/>
                <a:ea typeface="微软雅黑" panose="020B0503020204020204" pitchFamily="34" charset="-122"/>
              </a:rPr>
              <a:t>d</a:t>
            </a:r>
            <a:r>
              <a:rPr lang="en-US" altLang="zh-CN" sz="2000" b="1" baseline="-25000" dirty="0" err="1">
                <a:latin typeface="微软雅黑" panose="020B0503020204020204" pitchFamily="34" charset="-122"/>
                <a:ea typeface="微软雅黑" panose="020B0503020204020204" pitchFamily="34" charset="-122"/>
              </a:rPr>
              <a:t>min</a:t>
            </a:r>
            <a:r>
              <a:rPr lang="zh-CN" altLang="en-US" sz="2000" b="1" dirty="0">
                <a:latin typeface="微软雅黑" panose="020B0503020204020204" pitchFamily="34" charset="-122"/>
                <a:ea typeface="微软雅黑" panose="020B0503020204020204" pitchFamily="34" charset="-122"/>
              </a:rPr>
              <a:t>，则 </a:t>
            </a:r>
            <a:r>
              <a:rPr lang="en-US" altLang="zh-CN" sz="2000" b="1" i="1" dirty="0" err="1">
                <a:latin typeface="微软雅黑" panose="020B0503020204020204" pitchFamily="34" charset="-122"/>
                <a:ea typeface="微软雅黑" panose="020B0503020204020204" pitchFamily="34" charset="-122"/>
              </a:rPr>
              <a:t>T</a:t>
            </a:r>
            <a:r>
              <a:rPr lang="en-US" altLang="zh-CN" sz="2000" b="1" i="1" baseline="-25000" dirty="0" err="1">
                <a:latin typeface="微软雅黑" panose="020B0503020204020204" pitchFamily="34" charset="-122"/>
                <a:ea typeface="微软雅黑" panose="020B0503020204020204" pitchFamily="34" charset="-122"/>
              </a:rPr>
              <a:t>cs</a:t>
            </a:r>
            <a:r>
              <a:rPr lang="en-US" altLang="zh-CN" sz="2000" b="1" i="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不可能小于 </a:t>
            </a:r>
            <a:r>
              <a:rPr lang="en-US" altLang="zh-CN" sz="2000" b="1" i="1" dirty="0" smtClean="0">
                <a:latin typeface="微软雅黑" panose="020B0503020204020204" pitchFamily="34" charset="-122"/>
                <a:ea typeface="微软雅黑" panose="020B0503020204020204" pitchFamily="34" charset="-122"/>
              </a:rPr>
              <a:t>F/</a:t>
            </a:r>
            <a:r>
              <a:rPr lang="en-US" altLang="zh-CN" sz="2000" b="1" i="1" dirty="0" err="1" smtClean="0">
                <a:latin typeface="微软雅黑" panose="020B0503020204020204" pitchFamily="34" charset="-122"/>
                <a:ea typeface="微软雅黑" panose="020B0503020204020204" pitchFamily="34" charset="-122"/>
              </a:rPr>
              <a:t>d</a:t>
            </a:r>
            <a:r>
              <a:rPr lang="en-US" altLang="zh-CN" sz="2000" b="1" baseline="-25000" dirty="0" err="1" smtClean="0">
                <a:latin typeface="微软雅黑" panose="020B0503020204020204" pitchFamily="34" charset="-122"/>
                <a:ea typeface="微软雅黑" panose="020B0503020204020204" pitchFamily="34" charset="-122"/>
              </a:rPr>
              <a:t>min</a:t>
            </a:r>
            <a:r>
              <a:rPr lang="en-US" altLang="zh-CN" sz="2000" b="1" i="1" baseline="-25000"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由此可得出所有主机都下载完文件 </a:t>
            </a:r>
            <a:r>
              <a:rPr lang="en-US" altLang="zh-CN" sz="2000" b="1" dirty="0">
                <a:latin typeface="微软雅黑" panose="020B0503020204020204" pitchFamily="34" charset="-122"/>
                <a:ea typeface="微软雅黑" panose="020B0503020204020204" pitchFamily="34" charset="-122"/>
              </a:rPr>
              <a:t>F </a:t>
            </a:r>
            <a:r>
              <a:rPr lang="zh-CN" altLang="en-US" sz="2000" b="1" dirty="0">
                <a:latin typeface="微软雅黑" panose="020B0503020204020204" pitchFamily="34" charset="-122"/>
                <a:ea typeface="微软雅黑" panose="020B0503020204020204" pitchFamily="34" charset="-122"/>
              </a:rPr>
              <a:t>的最少时间是</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algn="ctr" eaLnBrk="0" hangingPunct="0">
              <a:lnSpc>
                <a:spcPts val="3300"/>
              </a:lnSpc>
              <a:buClr>
                <a:srgbClr val="0070C0"/>
              </a:buClr>
            </a:pPr>
            <a:r>
              <a:rPr lang="en-US" altLang="zh-CN" sz="2000" b="1" i="1" dirty="0" err="1" smtClean="0">
                <a:solidFill>
                  <a:srgbClr val="0000FF"/>
                </a:solidFill>
                <a:latin typeface="微软雅黑" panose="020B0503020204020204" pitchFamily="34" charset="-122"/>
                <a:ea typeface="微软雅黑" panose="020B0503020204020204" pitchFamily="34" charset="-122"/>
              </a:rPr>
              <a:t>T</a:t>
            </a:r>
            <a:r>
              <a:rPr lang="en-US" altLang="zh-CN" sz="2000" b="1" baseline="-25000" dirty="0" err="1" smtClean="0">
                <a:solidFill>
                  <a:srgbClr val="0000FF"/>
                </a:solidFill>
                <a:latin typeface="微软雅黑" panose="020B0503020204020204" pitchFamily="34" charset="-122"/>
                <a:ea typeface="微软雅黑" panose="020B0503020204020204" pitchFamily="34" charset="-122"/>
              </a:rPr>
              <a:t>cs</a:t>
            </a:r>
            <a:r>
              <a:rPr lang="en-US" altLang="zh-CN" sz="2000" b="1" dirty="0" smtClean="0">
                <a:solidFill>
                  <a:srgbClr val="0000FF"/>
                </a:solidFill>
                <a:latin typeface="微软雅黑" panose="020B0503020204020204" pitchFamily="34" charset="-122"/>
                <a:ea typeface="微软雅黑" panose="020B0503020204020204" pitchFamily="34" charset="-122"/>
              </a:rPr>
              <a:t>=max</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i="1" dirty="0">
                <a:solidFill>
                  <a:srgbClr val="0000FF"/>
                </a:solidFill>
                <a:latin typeface="微软雅黑" panose="020B0503020204020204" pitchFamily="34" charset="-122"/>
                <a:ea typeface="微软雅黑" panose="020B0503020204020204" pitchFamily="34" charset="-122"/>
              </a:rPr>
              <a:t>NF/u</a:t>
            </a:r>
            <a:r>
              <a:rPr lang="en-US" altLang="zh-CN" sz="2000" b="1" i="1" baseline="-25000" dirty="0">
                <a:solidFill>
                  <a:srgbClr val="0000FF"/>
                </a:solidFill>
                <a:latin typeface="微软雅黑" panose="020B0503020204020204" pitchFamily="34" charset="-122"/>
                <a:ea typeface="微软雅黑" panose="020B0503020204020204" pitchFamily="34" charset="-122"/>
              </a:rPr>
              <a:t>s</a:t>
            </a:r>
            <a:r>
              <a:rPr lang="zh-CN" altLang="en-US" sz="2000" b="1" i="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F/</a:t>
            </a:r>
            <a:r>
              <a:rPr lang="en-US" altLang="zh-CN" sz="2000" b="1" i="1" dirty="0" err="1">
                <a:solidFill>
                  <a:srgbClr val="0000FF"/>
                </a:solidFill>
                <a:latin typeface="微软雅黑" panose="020B0503020204020204" pitchFamily="34" charset="-122"/>
                <a:ea typeface="微软雅黑" panose="020B0503020204020204" pitchFamily="34" charset="-122"/>
              </a:rPr>
              <a:t>d</a:t>
            </a:r>
            <a:r>
              <a:rPr lang="en-US" altLang="zh-CN" sz="2000" b="1" baseline="-25000" dirty="0" err="1">
                <a:solidFill>
                  <a:srgbClr val="0000FF"/>
                </a:solidFill>
                <a:latin typeface="微软雅黑" panose="020B0503020204020204" pitchFamily="34" charset="-122"/>
                <a:ea typeface="微软雅黑" panose="020B0503020204020204" pitchFamily="34" charset="-122"/>
              </a:rPr>
              <a:t>min</a:t>
            </a:r>
            <a:r>
              <a:rPr lang="en-US" altLang="zh-CN" sz="2000" b="1" i="1" baseline="-25000"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3755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470843" y="1104342"/>
            <a:ext cx="4221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客户</a:t>
            </a:r>
            <a:r>
              <a:rPr lang="en-US" altLang="zh-CN" sz="2000" b="1" dirty="0" smtClean="0">
                <a:solidFill>
                  <a:schemeClr val="bg1"/>
                </a:solidFill>
                <a:latin typeface="Verdana" panose="020B0604030504040204"/>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服务器方式</a:t>
            </a:r>
            <a:r>
              <a:rPr lang="zh-CN" altLang="en-US" sz="2000" b="1" dirty="0">
                <a:solidFill>
                  <a:schemeClr val="bg1"/>
                </a:solidFill>
                <a:latin typeface="微软雅黑" panose="020B0503020204020204" pitchFamily="34" charset="-122"/>
                <a:ea typeface="微软雅黑" panose="020B0503020204020204" pitchFamily="34" charset="-122"/>
              </a:rPr>
              <a:t>下分发的最短时间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98643"/>
            <a:ext cx="837672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从服务器端考虑，所有主机分发完毕的最短时间 </a:t>
            </a:r>
            <a:r>
              <a:rPr lang="en-US" altLang="zh-CN" sz="2000" b="1" i="1" dirty="0" err="1">
                <a:latin typeface="微软雅黑" panose="020B0503020204020204" pitchFamily="34" charset="-122"/>
                <a:ea typeface="微软雅黑" panose="020B0503020204020204" pitchFamily="34" charset="-122"/>
              </a:rPr>
              <a:t>T</a:t>
            </a:r>
            <a:r>
              <a:rPr lang="en-US" altLang="zh-CN" sz="2000" b="1" i="1" baseline="-25000" dirty="0" err="1">
                <a:latin typeface="微软雅黑" panose="020B0503020204020204" pitchFamily="34" charset="-122"/>
                <a:ea typeface="微软雅黑" panose="020B0503020204020204" pitchFamily="34" charset="-122"/>
              </a:rPr>
              <a:t>cs</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不可能小于 </a:t>
            </a:r>
            <a:r>
              <a:rPr lang="en-US" altLang="zh-CN" sz="2000" b="1" i="1" dirty="0" smtClean="0">
                <a:latin typeface="微软雅黑" panose="020B0503020204020204" pitchFamily="34" charset="-122"/>
                <a:ea typeface="微软雅黑" panose="020B0503020204020204" pitchFamily="34" charset="-122"/>
              </a:rPr>
              <a:t>NF/u</a:t>
            </a:r>
            <a:r>
              <a:rPr lang="en-US" altLang="zh-CN" sz="2000" b="1" i="1" baseline="-25000" dirty="0" smtClean="0">
                <a:latin typeface="微软雅黑" panose="020B0503020204020204" pitchFamily="34" charset="-122"/>
                <a:ea typeface="微软雅黑" panose="020B0503020204020204" pitchFamily="34" charset="-122"/>
              </a:rPr>
              <a:t>s </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下载速率最慢的主机的下载速率为 </a:t>
            </a:r>
            <a:r>
              <a:rPr lang="en-US" altLang="zh-CN" sz="2000" b="1" i="1" dirty="0" err="1">
                <a:latin typeface="微软雅黑" panose="020B0503020204020204" pitchFamily="34" charset="-122"/>
                <a:ea typeface="微软雅黑" panose="020B0503020204020204" pitchFamily="34" charset="-122"/>
              </a:rPr>
              <a:t>d</a:t>
            </a:r>
            <a:r>
              <a:rPr lang="en-US" altLang="zh-CN" sz="2000" b="1" baseline="-25000" dirty="0" err="1">
                <a:latin typeface="微软雅黑" panose="020B0503020204020204" pitchFamily="34" charset="-122"/>
                <a:ea typeface="微软雅黑" panose="020B0503020204020204" pitchFamily="34" charset="-122"/>
              </a:rPr>
              <a:t>min</a:t>
            </a:r>
            <a:r>
              <a:rPr lang="zh-CN" altLang="en-US" sz="2000" b="1" dirty="0">
                <a:latin typeface="微软雅黑" panose="020B0503020204020204" pitchFamily="34" charset="-122"/>
                <a:ea typeface="微软雅黑" panose="020B0503020204020204" pitchFamily="34" charset="-122"/>
              </a:rPr>
              <a:t>，则 </a:t>
            </a:r>
            <a:r>
              <a:rPr lang="en-US" altLang="zh-CN" sz="2000" b="1" i="1" dirty="0" err="1">
                <a:latin typeface="微软雅黑" panose="020B0503020204020204" pitchFamily="34" charset="-122"/>
                <a:ea typeface="微软雅黑" panose="020B0503020204020204" pitchFamily="34" charset="-122"/>
              </a:rPr>
              <a:t>T</a:t>
            </a:r>
            <a:r>
              <a:rPr lang="en-US" altLang="zh-CN" sz="2000" b="1" i="1" baseline="-25000" dirty="0" err="1">
                <a:latin typeface="微软雅黑" panose="020B0503020204020204" pitchFamily="34" charset="-122"/>
                <a:ea typeface="微软雅黑" panose="020B0503020204020204" pitchFamily="34" charset="-122"/>
              </a:rPr>
              <a:t>cs</a:t>
            </a:r>
            <a:r>
              <a:rPr lang="en-US" altLang="zh-CN" sz="2000" b="1" i="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不可能小于 </a:t>
            </a:r>
            <a:r>
              <a:rPr lang="en-US" altLang="zh-CN" sz="2000" b="1" i="1" dirty="0" smtClean="0">
                <a:latin typeface="微软雅黑" panose="020B0503020204020204" pitchFamily="34" charset="-122"/>
                <a:ea typeface="微软雅黑" panose="020B0503020204020204" pitchFamily="34" charset="-122"/>
              </a:rPr>
              <a:t>F/</a:t>
            </a:r>
            <a:r>
              <a:rPr lang="en-US" altLang="zh-CN" sz="2000" b="1" i="1" dirty="0" err="1" smtClean="0">
                <a:latin typeface="微软雅黑" panose="020B0503020204020204" pitchFamily="34" charset="-122"/>
                <a:ea typeface="微软雅黑" panose="020B0503020204020204" pitchFamily="34" charset="-122"/>
              </a:rPr>
              <a:t>d</a:t>
            </a:r>
            <a:r>
              <a:rPr lang="en-US" altLang="zh-CN" sz="2000" b="1" baseline="-25000" dirty="0" err="1" smtClean="0">
                <a:latin typeface="微软雅黑" panose="020B0503020204020204" pitchFamily="34" charset="-122"/>
                <a:ea typeface="微软雅黑" panose="020B0503020204020204" pitchFamily="34" charset="-122"/>
              </a:rPr>
              <a:t>min</a:t>
            </a:r>
            <a:r>
              <a:rPr lang="en-US" altLang="zh-CN" sz="2000" b="1" i="1" baseline="-25000"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由此可得出所有主机都下载完文件 </a:t>
            </a:r>
            <a:r>
              <a:rPr lang="en-US" altLang="zh-CN" sz="2000" b="1" dirty="0">
                <a:latin typeface="微软雅黑" panose="020B0503020204020204" pitchFamily="34" charset="-122"/>
                <a:ea typeface="微软雅黑" panose="020B0503020204020204" pitchFamily="34" charset="-122"/>
              </a:rPr>
              <a:t>F </a:t>
            </a:r>
            <a:r>
              <a:rPr lang="zh-CN" altLang="en-US" sz="2000" b="1" dirty="0">
                <a:latin typeface="微软雅黑" panose="020B0503020204020204" pitchFamily="34" charset="-122"/>
                <a:ea typeface="微软雅黑" panose="020B0503020204020204" pitchFamily="34" charset="-122"/>
              </a:rPr>
              <a:t>的最少时间是</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algn="ctr" eaLnBrk="0" hangingPunct="0">
              <a:lnSpc>
                <a:spcPts val="3300"/>
              </a:lnSpc>
              <a:buClr>
                <a:srgbClr val="0070C0"/>
              </a:buClr>
            </a:pPr>
            <a:r>
              <a:rPr lang="en-US" altLang="zh-CN" sz="2000" b="1" i="1" dirty="0" err="1" smtClean="0">
                <a:solidFill>
                  <a:srgbClr val="0000FF"/>
                </a:solidFill>
                <a:latin typeface="微软雅黑" panose="020B0503020204020204" pitchFamily="34" charset="-122"/>
                <a:ea typeface="微软雅黑" panose="020B0503020204020204" pitchFamily="34" charset="-122"/>
              </a:rPr>
              <a:t>T</a:t>
            </a:r>
            <a:r>
              <a:rPr lang="en-US" altLang="zh-CN" sz="2000" b="1" baseline="-25000" dirty="0" err="1" smtClean="0">
                <a:solidFill>
                  <a:srgbClr val="0000FF"/>
                </a:solidFill>
                <a:latin typeface="微软雅黑" panose="020B0503020204020204" pitchFamily="34" charset="-122"/>
                <a:ea typeface="微软雅黑" panose="020B0503020204020204" pitchFamily="34" charset="-122"/>
              </a:rPr>
              <a:t>cs</a:t>
            </a:r>
            <a:r>
              <a:rPr lang="en-US" altLang="zh-CN" sz="2000" b="1" dirty="0" smtClean="0">
                <a:solidFill>
                  <a:srgbClr val="0000FF"/>
                </a:solidFill>
                <a:latin typeface="微软雅黑" panose="020B0503020204020204" pitchFamily="34" charset="-122"/>
                <a:ea typeface="微软雅黑" panose="020B0503020204020204" pitchFamily="34" charset="-122"/>
              </a:rPr>
              <a:t>=max</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i="1" dirty="0">
                <a:solidFill>
                  <a:srgbClr val="0000FF"/>
                </a:solidFill>
                <a:latin typeface="微软雅黑" panose="020B0503020204020204" pitchFamily="34" charset="-122"/>
                <a:ea typeface="微软雅黑" panose="020B0503020204020204" pitchFamily="34" charset="-122"/>
              </a:rPr>
              <a:t>NF/u</a:t>
            </a:r>
            <a:r>
              <a:rPr lang="en-US" altLang="zh-CN" sz="2000" b="1" i="1" baseline="-25000" dirty="0">
                <a:solidFill>
                  <a:srgbClr val="0000FF"/>
                </a:solidFill>
                <a:latin typeface="微软雅黑" panose="020B0503020204020204" pitchFamily="34" charset="-122"/>
                <a:ea typeface="微软雅黑" panose="020B0503020204020204" pitchFamily="34" charset="-122"/>
              </a:rPr>
              <a:t>s</a:t>
            </a:r>
            <a:r>
              <a:rPr lang="zh-CN" altLang="en-US" sz="2000" b="1" i="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F/</a:t>
            </a:r>
            <a:r>
              <a:rPr lang="en-US" altLang="zh-CN" sz="2000" b="1" i="1" dirty="0" err="1">
                <a:solidFill>
                  <a:srgbClr val="0000FF"/>
                </a:solidFill>
                <a:latin typeface="微软雅黑" panose="020B0503020204020204" pitchFamily="34" charset="-122"/>
                <a:ea typeface="微软雅黑" panose="020B0503020204020204" pitchFamily="34" charset="-122"/>
              </a:rPr>
              <a:t>d</a:t>
            </a:r>
            <a:r>
              <a:rPr lang="en-US" altLang="zh-CN" sz="2000" b="1" baseline="-25000" dirty="0" err="1">
                <a:solidFill>
                  <a:srgbClr val="0000FF"/>
                </a:solidFill>
                <a:latin typeface="微软雅黑" panose="020B0503020204020204" pitchFamily="34" charset="-122"/>
                <a:ea typeface="微软雅黑" panose="020B0503020204020204" pitchFamily="34" charset="-122"/>
              </a:rPr>
              <a:t>min</a:t>
            </a:r>
            <a:r>
              <a:rPr lang="en-US" altLang="zh-CN" sz="2000" b="1" baseline="-25000"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696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920485" y="1003758"/>
            <a:ext cx="33217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P2P </a:t>
            </a:r>
            <a:r>
              <a:rPr lang="zh-CN" altLang="en-US" sz="2000" b="1" dirty="0">
                <a:solidFill>
                  <a:schemeClr val="bg1"/>
                </a:solidFill>
                <a:latin typeface="微软雅黑" panose="020B0503020204020204" pitchFamily="34" charset="-122"/>
                <a:ea typeface="微软雅黑" panose="020B0503020204020204" pitchFamily="34" charset="-122"/>
              </a:rPr>
              <a:t>方式下分发的最短时间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39805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初始服务器文件分发的最少时间不可能小于 </a:t>
            </a:r>
            <a:r>
              <a:rPr lang="en-US" altLang="zh-CN" sz="2000" b="1" i="1" dirty="0" smtClean="0">
                <a:latin typeface="微软雅黑" panose="020B0503020204020204" pitchFamily="34" charset="-122"/>
                <a:ea typeface="微软雅黑" panose="020B0503020204020204" pitchFamily="34" charset="-122"/>
              </a:rPr>
              <a:t>F/u</a:t>
            </a:r>
            <a:r>
              <a:rPr lang="en-US" altLang="zh-CN" sz="2000" b="1" i="1" baseline="-25000" dirty="0" smtClean="0">
                <a:latin typeface="微软雅黑" panose="020B0503020204020204" pitchFamily="34" charset="-122"/>
                <a:ea typeface="微软雅黑" panose="020B0503020204020204" pitchFamily="34" charset="-122"/>
              </a:rPr>
              <a:t>s </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下载文件分发的最少时间不可能小于 </a:t>
            </a:r>
            <a:r>
              <a:rPr lang="en-US" altLang="zh-CN" sz="2000" b="1" i="1" dirty="0">
                <a:latin typeface="微软雅黑" panose="020B0503020204020204" pitchFamily="34" charset="-122"/>
                <a:ea typeface="微软雅黑" panose="020B0503020204020204" pitchFamily="34" charset="-122"/>
              </a:rPr>
              <a:t>F/</a:t>
            </a:r>
            <a:r>
              <a:rPr lang="en-US" altLang="zh-CN" sz="2000" b="1" i="1" dirty="0" err="1">
                <a:latin typeface="微软雅黑" panose="020B0503020204020204" pitchFamily="34" charset="-122"/>
                <a:ea typeface="微软雅黑" panose="020B0503020204020204" pitchFamily="34" charset="-122"/>
              </a:rPr>
              <a:t>d</a:t>
            </a:r>
            <a:r>
              <a:rPr lang="en-US" altLang="zh-CN" sz="2000" b="1" baseline="-25000" dirty="0" err="1">
                <a:latin typeface="微软雅黑" panose="020B0503020204020204" pitchFamily="34" charset="-122"/>
                <a:ea typeface="微软雅黑" panose="020B0503020204020204" pitchFamily="34" charset="-122"/>
              </a:rPr>
              <a:t>min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上载文件分发的最少时间不可能小于 </a:t>
            </a:r>
            <a:r>
              <a:rPr lang="en-US" altLang="zh-CN" sz="2000" b="1" i="1" dirty="0">
                <a:latin typeface="微软雅黑" panose="020B0503020204020204" pitchFamily="34" charset="-122"/>
                <a:ea typeface="微软雅黑" panose="020B0503020204020204" pitchFamily="34" charset="-122"/>
              </a:rPr>
              <a:t>NF/</a:t>
            </a:r>
            <a:r>
              <a:rPr lang="en-US" altLang="zh-CN" sz="2000" b="1" i="1" dirty="0" err="1">
                <a:latin typeface="微软雅黑" panose="020B0503020204020204" pitchFamily="34" charset="-122"/>
                <a:ea typeface="微软雅黑" panose="020B0503020204020204" pitchFamily="34" charset="-122"/>
              </a:rPr>
              <a:t>u</a:t>
            </a:r>
            <a:r>
              <a:rPr lang="en-US" altLang="zh-CN" sz="2000" b="1" baseline="-25000" dirty="0" err="1">
                <a:latin typeface="微软雅黑" panose="020B0503020204020204" pitchFamily="34" charset="-122"/>
                <a:ea typeface="微软雅黑" panose="020B0503020204020204" pitchFamily="34" charset="-122"/>
              </a:rPr>
              <a:t>T</a:t>
            </a:r>
            <a:r>
              <a:rPr lang="en-US" altLang="zh-CN" sz="2000" b="1" baseline="-25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，其中是 </a:t>
            </a:r>
            <a:r>
              <a:rPr lang="en-US" altLang="zh-CN" sz="2000" b="1" i="1" dirty="0" err="1">
                <a:latin typeface="微软雅黑" panose="020B0503020204020204" pitchFamily="34" charset="-122"/>
                <a:ea typeface="微软雅黑" panose="020B0503020204020204" pitchFamily="34" charset="-122"/>
              </a:rPr>
              <a:t>u</a:t>
            </a:r>
            <a:r>
              <a:rPr lang="en-US" altLang="zh-CN" sz="2000" b="1" baseline="-25000" dirty="0" err="1">
                <a:latin typeface="微软雅黑" panose="020B0503020204020204" pitchFamily="34" charset="-122"/>
                <a:ea typeface="微软雅黑" panose="020B0503020204020204" pitchFamily="34" charset="-122"/>
              </a:rPr>
              <a:t>T</a:t>
            </a:r>
            <a:r>
              <a:rPr lang="en-US" altLang="zh-CN" sz="2000" b="1" baseline="-25000"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是上传速率之和。</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所有主机都下载完文件 </a:t>
            </a:r>
            <a:r>
              <a:rPr lang="en-US" altLang="zh-CN" sz="2000" b="1" i="1" dirty="0">
                <a:latin typeface="微软雅黑" panose="020B0503020204020204" pitchFamily="34" charset="-122"/>
                <a:ea typeface="微软雅黑" panose="020B0503020204020204" pitchFamily="34" charset="-122"/>
              </a:rPr>
              <a:t>F</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的最少时间的下限是：</a:t>
            </a:r>
            <a:endParaRPr lang="zh-CN" altLang="en-US" sz="2000" b="1" dirty="0">
              <a:latin typeface="微软雅黑" panose="020B0503020204020204" pitchFamily="34" charset="-122"/>
              <a:ea typeface="微软雅黑" panose="020B0503020204020204" pitchFamily="34" charset="-122"/>
            </a:endParaRPr>
          </a:p>
          <a:p>
            <a:pPr algn="ctr" eaLnBrk="0" hangingPunct="0">
              <a:lnSpc>
                <a:spcPts val="3300"/>
              </a:lnSpc>
              <a:buClr>
                <a:srgbClr val="0070C0"/>
              </a:buClr>
            </a:pPr>
            <a:r>
              <a:rPr lang="en-US" altLang="zh-CN" sz="2000" b="1" i="1" dirty="0" smtClean="0">
                <a:latin typeface="微软雅黑" panose="020B0503020204020204" pitchFamily="34" charset="-122"/>
                <a:ea typeface="微软雅黑" panose="020B0503020204020204" pitchFamily="34" charset="-122"/>
              </a:rPr>
              <a:t>T</a:t>
            </a:r>
            <a:r>
              <a:rPr lang="en-US" altLang="zh-CN" sz="2000" b="1" baseline="-25000" dirty="0" smtClean="0">
                <a:latin typeface="微软雅黑" panose="020B0503020204020204" pitchFamily="34" charset="-122"/>
                <a:ea typeface="微软雅黑" panose="020B0503020204020204" pitchFamily="34" charset="-122"/>
              </a:rPr>
              <a:t>p2p</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&gt;= max</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F/u</a:t>
            </a:r>
            <a:r>
              <a:rPr lang="en-US" altLang="zh-CN" sz="2000" b="1" i="1" baseline="-25000" dirty="0">
                <a:latin typeface="微软雅黑" panose="020B0503020204020204" pitchFamily="34" charset="-122"/>
                <a:ea typeface="微软雅黑" panose="020B0503020204020204" pitchFamily="34" charset="-122"/>
              </a:rPr>
              <a:t>s</a:t>
            </a:r>
            <a:r>
              <a:rPr lang="en-US" altLang="zh-CN" sz="2000" b="1" i="1" dirty="0">
                <a:latin typeface="微软雅黑" panose="020B0503020204020204" pitchFamily="34" charset="-122"/>
                <a:ea typeface="微软雅黑" panose="020B0503020204020204" pitchFamily="34" charset="-122"/>
              </a:rPr>
              <a:t> </a:t>
            </a:r>
            <a:r>
              <a:rPr lang="zh-CN" altLang="en-US" sz="2000" b="1" i="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F/</a:t>
            </a:r>
            <a:r>
              <a:rPr lang="en-US" altLang="zh-CN" sz="2000" b="1" i="1" dirty="0" err="1">
                <a:latin typeface="微软雅黑" panose="020B0503020204020204" pitchFamily="34" charset="-122"/>
                <a:ea typeface="微软雅黑" panose="020B0503020204020204" pitchFamily="34" charset="-122"/>
              </a:rPr>
              <a:t>d</a:t>
            </a:r>
            <a:r>
              <a:rPr lang="en-US" altLang="zh-CN" sz="2000" b="1" baseline="-25000" dirty="0" err="1">
                <a:latin typeface="微软雅黑" panose="020B0503020204020204" pitchFamily="34" charset="-122"/>
                <a:ea typeface="微软雅黑" panose="020B0503020204020204" pitchFamily="34" charset="-122"/>
              </a:rPr>
              <a:t>min</a:t>
            </a:r>
            <a:r>
              <a:rPr lang="zh-CN" altLang="en-US" sz="2000" b="1" i="1" dirty="0">
                <a:latin typeface="微软雅黑" panose="020B0503020204020204" pitchFamily="34" charset="-122"/>
                <a:ea typeface="微软雅黑" panose="020B0503020204020204" pitchFamily="34" charset="-122"/>
              </a:rPr>
              <a:t>， </a:t>
            </a:r>
            <a:r>
              <a:rPr lang="en-US" altLang="zh-CN" sz="2000" b="1" i="1" dirty="0" smtClean="0">
                <a:latin typeface="微软雅黑" panose="020B0503020204020204" pitchFamily="34" charset="-122"/>
                <a:ea typeface="微软雅黑" panose="020B0503020204020204" pitchFamily="34" charset="-122"/>
              </a:rPr>
              <a:t>NF/</a:t>
            </a:r>
            <a:r>
              <a:rPr lang="en-US" altLang="zh-CN" sz="2000" b="1" i="1" dirty="0" err="1">
                <a:latin typeface="微软雅黑" panose="020B0503020204020204" pitchFamily="34" charset="-122"/>
                <a:ea typeface="微软雅黑" panose="020B0503020204020204" pitchFamily="34" charset="-122"/>
              </a:rPr>
              <a:t>u</a:t>
            </a:r>
            <a:r>
              <a:rPr lang="en-US" altLang="zh-CN" sz="2000" b="1" baseline="-25000" dirty="0" err="1">
                <a:latin typeface="微软雅黑" panose="020B0503020204020204" pitchFamily="34" charset="-122"/>
                <a:ea typeface="微软雅黑" panose="020B0503020204020204" pitchFamily="34" charset="-122"/>
              </a:rPr>
              <a:t>T</a:t>
            </a:r>
            <a:r>
              <a:rPr lang="en-US" altLang="zh-CN" sz="2000" b="1" i="1" baseline="-25000" dirty="0">
                <a:latin typeface="微软雅黑" panose="020B0503020204020204" pitchFamily="34" charset="-122"/>
                <a:ea typeface="微软雅黑" panose="020B0503020204020204" pitchFamily="34" charset="-122"/>
              </a:rPr>
              <a:t> </a:t>
            </a:r>
            <a:r>
              <a:rPr lang="en-US" altLang="zh-CN" sz="2000" b="1" i="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3" y="79857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3248562" y="747163"/>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应用层协议的</a:t>
            </a:r>
            <a:r>
              <a:rPr lang="zh-CN" altLang="en-US" sz="2400" b="1" dirty="0" smtClean="0">
                <a:solidFill>
                  <a:schemeClr val="bg1"/>
                </a:solidFill>
                <a:latin typeface="微软雅黑" panose="020B0503020204020204" pitchFamily="34" charset="-122"/>
                <a:ea typeface="微软雅黑" panose="020B0503020204020204" pitchFamily="34" charset="-122"/>
              </a:rPr>
              <a:t>特点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545143" y="1229891"/>
            <a:ext cx="81416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每个应用层协议都是为了解决某一类应用问题，而问题的解决又往往是通过位于不同主机中的多个应用进程之间的通信和协同工作来完成的。应用层的具体内容就是规定应用进程在通信时所遵循的协议。</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应用层的许多协议都是基于客户服务器方式。客户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和服务器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都是指通信中所涉及的两个应用进程。客户服务器方式所描述的是进程之间服务和被服务的关系。客户是服务请求方，服务器是服务提供方。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5"/>
          <p:cNvSpPr>
            <a:spLocks noChangeArrowheads="1"/>
          </p:cNvSpPr>
          <p:nvPr/>
        </p:nvSpPr>
        <p:spPr bwMode="auto">
          <a:xfrm>
            <a:off x="556963" y="114512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8" name="Rectangle 6"/>
          <p:cNvSpPr>
            <a:spLocks noChangeArrowheads="1"/>
          </p:cNvSpPr>
          <p:nvPr/>
        </p:nvSpPr>
        <p:spPr bwMode="auto">
          <a:xfrm>
            <a:off x="2950137" y="1111918"/>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文件传送并非很简单的问题</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30" name="Rectangle 68"/>
          <p:cNvSpPr>
            <a:spLocks noChangeArrowheads="1"/>
          </p:cNvSpPr>
          <p:nvPr/>
        </p:nvSpPr>
        <p:spPr bwMode="auto">
          <a:xfrm>
            <a:off x="483810" y="1590524"/>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网络环境中的一项基本应用就是将文件从一台计算机中复制到另一台可能相距很远的计算机中。</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初看起来，在两个主机之间传送文件是很简单的事情。</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其实这往往非常困难。原因是众多的计算机厂商研制出的文件系统多达数百种，且差别很大。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9224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63" y="10590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时间比较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63824"/>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设所有的对等方的上传速率</a:t>
            </a:r>
            <a:r>
              <a:rPr lang="zh-CN" altLang="en-US" sz="2000" b="1" dirty="0" smtClean="0">
                <a:latin typeface="微软雅黑" panose="020B0503020204020204" pitchFamily="34" charset="-122"/>
                <a:ea typeface="微软雅黑" panose="020B0503020204020204" pitchFamily="34" charset="-122"/>
              </a:rPr>
              <a:t>都是 </a:t>
            </a:r>
            <a:r>
              <a:rPr lang="en-US" altLang="zh-CN" sz="2000" b="1" i="1" dirty="0" smtClean="0">
                <a:latin typeface="微软雅黑" panose="020B0503020204020204" pitchFamily="34" charset="-122"/>
                <a:ea typeface="微软雅黑" panose="020B0503020204020204" pitchFamily="34" charset="-122"/>
              </a:rPr>
              <a:t>u</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并且 </a:t>
            </a:r>
            <a:r>
              <a:rPr lang="en-US" altLang="zh-CN" sz="2000" b="1" i="1" dirty="0" smtClean="0">
                <a:latin typeface="微软雅黑" panose="020B0503020204020204" pitchFamily="34" charset="-122"/>
                <a:ea typeface="微软雅黑" panose="020B0503020204020204" pitchFamily="34" charset="-122"/>
              </a:rPr>
              <a:t>F</a:t>
            </a:r>
            <a:r>
              <a:rPr lang="en-US" altLang="zh-CN" sz="2000" b="1" dirty="0" smtClean="0">
                <a:latin typeface="微软雅黑" panose="020B0503020204020204" pitchFamily="34" charset="-122"/>
                <a:ea typeface="微软雅黑" panose="020B0503020204020204" pitchFamily="34" charset="-122"/>
              </a:rPr>
              <a:t>/</a:t>
            </a:r>
            <a:r>
              <a:rPr lang="en-US" altLang="zh-CN" sz="2000" b="1" i="1" dirty="0" smtClean="0">
                <a:latin typeface="微软雅黑" panose="020B0503020204020204" pitchFamily="34" charset="-122"/>
                <a:ea typeface="微软雅黑" panose="020B0503020204020204" pitchFamily="34" charset="-122"/>
              </a:rPr>
              <a:t>u</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1 </a:t>
            </a:r>
            <a:r>
              <a:rPr lang="zh-CN" altLang="en-US" sz="2000" b="1" dirty="0" smtClean="0">
                <a:latin typeface="微软雅黑" panose="020B0503020204020204" pitchFamily="34" charset="-122"/>
                <a:ea typeface="微软雅黑" panose="020B0503020204020204" pitchFamily="34" charset="-122"/>
              </a:rPr>
              <a:t>小时。</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设服务器的上传</a:t>
            </a:r>
            <a:r>
              <a:rPr lang="zh-CN" altLang="en-US" sz="2000" b="1" dirty="0" smtClean="0">
                <a:latin typeface="微软雅黑" panose="020B0503020204020204" pitchFamily="34" charset="-122"/>
                <a:ea typeface="微软雅黑" panose="020B0503020204020204" pitchFamily="34" charset="-122"/>
              </a:rPr>
              <a:t>速率 </a:t>
            </a:r>
            <a:r>
              <a:rPr lang="en-US" altLang="zh-CN" sz="2000" b="1" i="1" dirty="0" smtClean="0">
                <a:latin typeface="微软雅黑" panose="020B0503020204020204" pitchFamily="34" charset="-122"/>
                <a:ea typeface="微软雅黑" panose="020B0503020204020204" pitchFamily="34" charset="-122"/>
              </a:rPr>
              <a:t>u</a:t>
            </a:r>
            <a:r>
              <a:rPr lang="en-US" altLang="zh-CN" sz="2000" b="1" baseline="-25000" dirty="0" smtClean="0">
                <a:latin typeface="微软雅黑" panose="020B0503020204020204" pitchFamily="34" charset="-122"/>
                <a:ea typeface="微软雅黑" panose="020B0503020204020204" pitchFamily="34" charset="-122"/>
              </a:rPr>
              <a:t>s</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10</a:t>
            </a:r>
            <a:r>
              <a:rPr lang="en-US" altLang="zh-CN" sz="2000" b="1" i="1" dirty="0">
                <a:latin typeface="微软雅黑" panose="020B0503020204020204" pitchFamily="34" charset="-122"/>
                <a:ea typeface="微软雅黑" panose="020B0503020204020204" pitchFamily="34" charset="-122"/>
              </a:rPr>
              <a:t>u</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当 </a:t>
            </a:r>
            <a:r>
              <a:rPr lang="en-US" altLang="zh-CN" sz="2000" b="1" i="1" dirty="0" smtClean="0">
                <a:latin typeface="微软雅黑" panose="020B0503020204020204" pitchFamily="34" charset="-122"/>
                <a:ea typeface="微软雅黑" panose="020B0503020204020204" pitchFamily="34" charset="-122"/>
              </a:rPr>
              <a:t>N</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30 </a:t>
            </a:r>
            <a:r>
              <a:rPr lang="zh-CN" altLang="en-US" sz="2000" b="1" dirty="0" smtClean="0">
                <a:latin typeface="微软雅黑" panose="020B0503020204020204" pitchFamily="34" charset="-122"/>
                <a:ea typeface="微软雅黑" panose="020B0503020204020204" pitchFamily="34" charset="-122"/>
              </a:rPr>
              <a:t>时，</a:t>
            </a:r>
            <a:endParaRPr lang="en-US" altLang="zh-CN" sz="2000" b="1" dirty="0">
              <a:latin typeface="微软雅黑" panose="020B0503020204020204" pitchFamily="34" charset="-122"/>
              <a:ea typeface="微软雅黑" panose="020B0503020204020204" pitchFamily="34" charset="-122"/>
            </a:endParaRPr>
          </a:p>
          <a:p>
            <a:pPr marL="800100" lvl="1" indent="-342900" eaLnBrk="0" hangingPunct="0">
              <a:lnSpc>
                <a:spcPts val="3300"/>
              </a:lnSpc>
              <a:buClr>
                <a:srgbClr val="0070C0"/>
              </a:buClr>
              <a:buFont typeface="+mj-lt"/>
              <a:buAutoNum type="arabicPeriod"/>
            </a:pPr>
            <a:r>
              <a:rPr lang="en-US" altLang="zh-CN" b="1" dirty="0">
                <a:latin typeface="微软雅黑" panose="020B0503020204020204" pitchFamily="34" charset="-122"/>
                <a:ea typeface="微软雅黑" panose="020B0503020204020204" pitchFamily="34" charset="-122"/>
              </a:rPr>
              <a:t>P2P</a:t>
            </a:r>
            <a:r>
              <a:rPr lang="zh-CN" altLang="en-US" b="1" dirty="0" smtClean="0">
                <a:latin typeface="微软雅黑" panose="020B0503020204020204" pitchFamily="34" charset="-122"/>
                <a:ea typeface="微软雅黑" panose="020B0503020204020204" pitchFamily="34" charset="-122"/>
              </a:rPr>
              <a:t>方式：最少</a:t>
            </a:r>
            <a:r>
              <a:rPr lang="zh-CN" altLang="en-US" b="1" dirty="0">
                <a:latin typeface="微软雅黑" panose="020B0503020204020204" pitchFamily="34" charset="-122"/>
                <a:ea typeface="微软雅黑" panose="020B0503020204020204" pitchFamily="34" charset="-122"/>
              </a:rPr>
              <a:t>时间的下限是 </a:t>
            </a:r>
            <a:r>
              <a:rPr lang="en-US" altLang="zh-CN" b="1" dirty="0" smtClean="0">
                <a:latin typeface="微软雅黑" panose="020B0503020204020204" pitchFamily="34" charset="-122"/>
                <a:ea typeface="微软雅黑" panose="020B0503020204020204" pitchFamily="34" charset="-122"/>
              </a:rPr>
              <a:t>0.75 </a:t>
            </a:r>
            <a:r>
              <a:rPr lang="zh-CN" altLang="en-US" b="1" dirty="0" smtClean="0">
                <a:latin typeface="微软雅黑" panose="020B0503020204020204" pitchFamily="34" charset="-122"/>
                <a:ea typeface="微软雅黑" panose="020B0503020204020204" pitchFamily="34" charset="-122"/>
              </a:rPr>
              <a:t>小时 </a:t>
            </a:r>
            <a:r>
              <a:rPr lang="en-US" altLang="zh-CN" b="1" dirty="0">
                <a:latin typeface="微软雅黑" panose="020B0503020204020204" pitchFamily="34" charset="-122"/>
                <a:ea typeface="微软雅黑" panose="020B0503020204020204" pitchFamily="34" charset="-122"/>
              </a:rPr>
              <a:t>&lt; </a:t>
            </a:r>
            <a:r>
              <a:rPr lang="en-US" altLang="zh-CN" b="1" dirty="0" smtClean="0">
                <a:latin typeface="微软雅黑" panose="020B0503020204020204" pitchFamily="34" charset="-122"/>
                <a:ea typeface="微软雅黑" panose="020B0503020204020204" pitchFamily="34" charset="-122"/>
              </a:rPr>
              <a:t>1 </a:t>
            </a:r>
            <a:r>
              <a:rPr lang="zh-CN" altLang="en-US" b="1" dirty="0" smtClean="0">
                <a:latin typeface="微软雅黑" panose="020B0503020204020204" pitchFamily="34" charset="-122"/>
                <a:ea typeface="微软雅黑" panose="020B0503020204020204" pitchFamily="34" charset="-122"/>
              </a:rPr>
              <a:t>小时</a:t>
            </a:r>
            <a:r>
              <a:rPr lang="zh-CN" altLang="en-US" b="1" dirty="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不管 </a:t>
            </a:r>
            <a:r>
              <a:rPr lang="en-US" altLang="zh-CN" b="1" i="1" dirty="0" smtClean="0">
                <a:latin typeface="微软雅黑" panose="020B0503020204020204" pitchFamily="34" charset="-122"/>
                <a:ea typeface="微软雅黑" panose="020B0503020204020204" pitchFamily="34" charset="-122"/>
              </a:rPr>
              <a:t>N</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多大）。</a:t>
            </a:r>
            <a:endParaRPr lang="en-US" altLang="zh-CN" b="1" dirty="0" smtClean="0">
              <a:latin typeface="微软雅黑" panose="020B0503020204020204" pitchFamily="34" charset="-122"/>
              <a:ea typeface="微软雅黑" panose="020B0503020204020204" pitchFamily="34" charset="-122"/>
            </a:endParaRPr>
          </a:p>
          <a:p>
            <a:pPr marL="800100" lvl="1" indent="-342900" eaLnBrk="0" hangingPunct="0">
              <a:lnSpc>
                <a:spcPts val="3300"/>
              </a:lnSpc>
              <a:buClr>
                <a:srgbClr val="0070C0"/>
              </a:buClr>
              <a:buFont typeface="+mj-lt"/>
              <a:buAutoNum type="arabicPeriod"/>
            </a:pPr>
            <a:r>
              <a:rPr lang="zh-CN" altLang="en-US" b="1" dirty="0" smtClean="0">
                <a:latin typeface="微软雅黑" panose="020B0503020204020204" pitchFamily="34" charset="-122"/>
                <a:ea typeface="微软雅黑" panose="020B0503020204020204" pitchFamily="34" charset="-122"/>
              </a:rPr>
              <a:t>客户</a:t>
            </a:r>
            <a:r>
              <a:rPr lang="zh-CN" altLang="en-US" b="1" dirty="0">
                <a:latin typeface="微软雅黑" panose="020B0503020204020204" pitchFamily="34" charset="-122"/>
                <a:ea typeface="微软雅黑" panose="020B0503020204020204" pitchFamily="34" charset="-122"/>
              </a:rPr>
              <a:t>−服务器</a:t>
            </a:r>
            <a:r>
              <a:rPr lang="zh-CN" altLang="en-US" b="1" dirty="0" smtClean="0">
                <a:latin typeface="微软雅黑" panose="020B0503020204020204" pitchFamily="34" charset="-122"/>
                <a:ea typeface="微软雅黑" panose="020B0503020204020204" pitchFamily="34" charset="-122"/>
              </a:rPr>
              <a:t>方式：最少</a:t>
            </a:r>
            <a:r>
              <a:rPr lang="zh-CN" altLang="en-US" b="1" dirty="0">
                <a:latin typeface="微软雅黑" panose="020B0503020204020204" pitchFamily="34" charset="-122"/>
                <a:ea typeface="微软雅黑" panose="020B0503020204020204" pitchFamily="34" charset="-122"/>
              </a:rPr>
              <a:t>时间</a:t>
            </a: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3 </a:t>
            </a:r>
            <a:r>
              <a:rPr lang="zh-CN" altLang="en-US" b="1" dirty="0" smtClean="0">
                <a:latin typeface="微软雅黑" panose="020B0503020204020204" pitchFamily="34" charset="-122"/>
                <a:ea typeface="微软雅黑" panose="020B0503020204020204" pitchFamily="34" charset="-122"/>
              </a:rPr>
              <a:t>小时</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1299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43481" y="879868"/>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6.9.4  </a:t>
            </a:r>
            <a:r>
              <a:rPr lang="zh-CN" altLang="en-US" sz="2400" b="1" dirty="0">
                <a:solidFill>
                  <a:schemeClr val="bg1"/>
                </a:solidFill>
                <a:latin typeface="微软雅黑" panose="020B0503020204020204" pitchFamily="34" charset="-122"/>
                <a:ea typeface="微软雅黑" panose="020B0503020204020204" pitchFamily="34" charset="-122"/>
              </a:rPr>
              <a:t>在 </a:t>
            </a:r>
            <a:r>
              <a:rPr lang="en-US" altLang="zh-CN" sz="2400" b="1" dirty="0">
                <a:solidFill>
                  <a:schemeClr val="bg1"/>
                </a:solidFill>
                <a:latin typeface="微软雅黑" panose="020B0503020204020204" pitchFamily="34" charset="-122"/>
                <a:ea typeface="微软雅黑" panose="020B0503020204020204" pitchFamily="34" charset="-122"/>
              </a:rPr>
              <a:t>P2P </a:t>
            </a:r>
            <a:r>
              <a:rPr lang="zh-CN" altLang="en-US" sz="2400" b="1" dirty="0">
                <a:solidFill>
                  <a:schemeClr val="bg1"/>
                </a:solidFill>
                <a:latin typeface="微软雅黑" panose="020B0503020204020204" pitchFamily="34" charset="-122"/>
                <a:ea typeface="微软雅黑" panose="020B0503020204020204" pitchFamily="34" charset="-122"/>
              </a:rPr>
              <a:t>对等方中搜索对象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1" y="1307213"/>
            <a:ext cx="76932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Napster</a:t>
            </a:r>
            <a:r>
              <a:rPr lang="zh-CN" altLang="en-US" sz="2000" b="1" dirty="0">
                <a:latin typeface="微软雅黑" panose="020B0503020204020204" pitchFamily="34" charset="-122"/>
                <a:ea typeface="微软雅黑" panose="020B0503020204020204" pitchFamily="34" charset="-122"/>
              </a:rPr>
              <a:t>在一个集中式目录服务器中构建的查找数据库虽然很简单，但性能上却有瓶颈。</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Gnutella</a:t>
            </a:r>
            <a:r>
              <a:rPr lang="zh-CN" altLang="en-US" sz="2000" b="1" dirty="0">
                <a:latin typeface="微软雅黑" panose="020B0503020204020204" pitchFamily="34" charset="-122"/>
                <a:ea typeface="微软雅黑" panose="020B0503020204020204" pitchFamily="34" charset="-122"/>
              </a:rPr>
              <a:t>是一种采用全分布方法定位内容的</a:t>
            </a:r>
            <a:r>
              <a:rPr lang="en-US" altLang="zh-CN" sz="2000" b="1" dirty="0">
                <a:latin typeface="微软雅黑" panose="020B0503020204020204" pitchFamily="34" charset="-122"/>
                <a:ea typeface="微软雅黑" panose="020B0503020204020204" pitchFamily="34" charset="-122"/>
              </a:rPr>
              <a:t>P2P</a:t>
            </a:r>
            <a:r>
              <a:rPr lang="zh-CN" altLang="en-US" sz="2000" b="1" dirty="0">
                <a:latin typeface="微软雅黑" panose="020B0503020204020204" pitchFamily="34" charset="-122"/>
                <a:ea typeface="微软雅黑" panose="020B0503020204020204" pitchFamily="34" charset="-122"/>
              </a:rPr>
              <a:t>文件共享应用程序，它解决了集中式目录服务器所造成的瓶颈问题。然而</a:t>
            </a:r>
            <a:r>
              <a:rPr lang="en-US" altLang="zh-CN" sz="2000" b="1" dirty="0">
                <a:latin typeface="微软雅黑" panose="020B0503020204020204" pitchFamily="34" charset="-122"/>
                <a:ea typeface="微软雅黑" panose="020B0503020204020204" pitchFamily="34" charset="-122"/>
              </a:rPr>
              <a:t>Gnutella</a:t>
            </a:r>
            <a:r>
              <a:rPr lang="zh-CN" altLang="en-US" sz="2000" b="1" dirty="0">
                <a:latin typeface="微软雅黑" panose="020B0503020204020204" pitchFamily="34" charset="-122"/>
                <a:ea typeface="微软雅黑" panose="020B0503020204020204" pitchFamily="34" charset="-122"/>
              </a:rPr>
              <a:t>是在非结构化的覆盖网络中采用查询洪泛的方法来进行查找的，因此查找的效率较低。</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484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43481" y="1301716"/>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6.9.4  </a:t>
            </a:r>
            <a:r>
              <a:rPr lang="zh-CN" altLang="en-US" sz="2400" b="1" dirty="0">
                <a:solidFill>
                  <a:schemeClr val="bg1"/>
                </a:solidFill>
                <a:latin typeface="微软雅黑" panose="020B0503020204020204" pitchFamily="34" charset="-122"/>
                <a:ea typeface="微软雅黑" panose="020B0503020204020204" pitchFamily="34" charset="-122"/>
              </a:rPr>
              <a:t>在 </a:t>
            </a:r>
            <a:r>
              <a:rPr lang="en-US" altLang="zh-CN" sz="2400" b="1" dirty="0">
                <a:solidFill>
                  <a:schemeClr val="bg1"/>
                </a:solidFill>
                <a:latin typeface="微软雅黑" panose="020B0503020204020204" pitchFamily="34" charset="-122"/>
                <a:ea typeface="微软雅黑" panose="020B0503020204020204" pitchFamily="34" charset="-122"/>
              </a:rPr>
              <a:t>P2P </a:t>
            </a:r>
            <a:r>
              <a:rPr lang="zh-CN" altLang="en-US" sz="2400" b="1" dirty="0">
                <a:solidFill>
                  <a:schemeClr val="bg1"/>
                </a:solidFill>
                <a:latin typeface="微软雅黑" panose="020B0503020204020204" pitchFamily="34" charset="-122"/>
                <a:ea typeface="微软雅黑" panose="020B0503020204020204" pitchFamily="34" charset="-122"/>
              </a:rPr>
              <a:t>对等方中搜索对象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2906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现在广泛使用的索引和查找技术叫做</a:t>
            </a:r>
            <a:r>
              <a:rPr lang="zh-CN" altLang="en-US" sz="2000" b="1" dirty="0">
                <a:solidFill>
                  <a:srgbClr val="0000FF"/>
                </a:solidFill>
                <a:latin typeface="微软雅黑" panose="020B0503020204020204" pitchFamily="34" charset="-122"/>
                <a:ea typeface="微软雅黑" panose="020B0503020204020204" pitchFamily="34" charset="-122"/>
              </a:rPr>
              <a:t>分布式散列表 </a:t>
            </a:r>
            <a:r>
              <a:rPr lang="en-US" altLang="zh-CN" sz="2000" b="1" dirty="0">
                <a:latin typeface="微软雅黑" panose="020B0503020204020204" pitchFamily="34" charset="-122"/>
                <a:ea typeface="微软雅黑" panose="020B0503020204020204" pitchFamily="34" charset="-122"/>
              </a:rPr>
              <a:t>DHT (Distributed Hash Table)</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DHT </a:t>
            </a:r>
            <a:r>
              <a:rPr lang="zh-CN" altLang="en-US" sz="2000" b="1" dirty="0">
                <a:latin typeface="微软雅黑" panose="020B0503020204020204" pitchFamily="34" charset="-122"/>
                <a:ea typeface="微软雅黑" panose="020B0503020204020204" pitchFamily="34" charset="-122"/>
              </a:rPr>
              <a:t>也可译为</a:t>
            </a:r>
            <a:r>
              <a:rPr lang="zh-CN" altLang="en-US" sz="2000" b="1" dirty="0">
                <a:solidFill>
                  <a:srgbClr val="0000FF"/>
                </a:solidFill>
                <a:latin typeface="微软雅黑" panose="020B0503020204020204" pitchFamily="34" charset="-122"/>
                <a:ea typeface="微软雅黑" panose="020B0503020204020204" pitchFamily="34" charset="-122"/>
              </a:rPr>
              <a:t>分布式哈希表</a:t>
            </a:r>
            <a:r>
              <a:rPr lang="zh-CN" altLang="en-US" sz="2000" b="1" dirty="0">
                <a:latin typeface="微软雅黑" panose="020B0503020204020204" pitchFamily="34" charset="-122"/>
                <a:ea typeface="微软雅黑" panose="020B0503020204020204" pitchFamily="34" charset="-122"/>
              </a:rPr>
              <a:t>，它是由大量对等方共同维护的散列表。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广泛使用的 </a:t>
            </a:r>
            <a:r>
              <a:rPr lang="en-US" altLang="zh-CN" sz="2000" b="1" dirty="0">
                <a:latin typeface="微软雅黑" panose="020B0503020204020204" pitchFamily="34" charset="-122"/>
                <a:ea typeface="微软雅黑" panose="020B0503020204020204" pitchFamily="34" charset="-122"/>
              </a:rPr>
              <a:t>Chord </a:t>
            </a:r>
            <a:r>
              <a:rPr lang="zh-CN" altLang="en-US" sz="2000" b="1" dirty="0">
                <a:latin typeface="微软雅黑" panose="020B0503020204020204" pitchFamily="34" charset="-122"/>
                <a:ea typeface="微软雅黑" panose="020B0503020204020204" pitchFamily="34" charset="-122"/>
              </a:rPr>
              <a:t>算法是美国麻省理工大学于</a:t>
            </a:r>
            <a:r>
              <a:rPr lang="en-US" altLang="zh-CN" sz="2000" b="1" dirty="0">
                <a:latin typeface="微软雅黑" panose="020B0503020204020204" pitchFamily="34" charset="-122"/>
                <a:ea typeface="微软雅黑" panose="020B0503020204020204" pitchFamily="34" charset="-122"/>
              </a:rPr>
              <a:t>2001 </a:t>
            </a:r>
            <a:r>
              <a:rPr lang="zh-CN" altLang="en-US" sz="2000" b="1" dirty="0">
                <a:latin typeface="微软雅黑" panose="020B0503020204020204" pitchFamily="34" charset="-122"/>
                <a:ea typeface="微软雅黑" panose="020B0503020204020204" pitchFamily="34" charset="-122"/>
              </a:rPr>
              <a:t>年提出的。</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17139"/>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243481" y="1374868"/>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6.9.4  </a:t>
            </a:r>
            <a:r>
              <a:rPr lang="zh-CN" altLang="en-US" sz="2400" b="1" dirty="0">
                <a:solidFill>
                  <a:schemeClr val="bg1"/>
                </a:solidFill>
                <a:latin typeface="微软雅黑" panose="020B0503020204020204" pitchFamily="34" charset="-122"/>
                <a:ea typeface="微软雅黑" panose="020B0503020204020204" pitchFamily="34" charset="-122"/>
              </a:rPr>
              <a:t>在 </a:t>
            </a:r>
            <a:r>
              <a:rPr lang="en-US" altLang="zh-CN" sz="2400" b="1" dirty="0">
                <a:solidFill>
                  <a:schemeClr val="bg1"/>
                </a:solidFill>
                <a:latin typeface="微软雅黑" panose="020B0503020204020204" pitchFamily="34" charset="-122"/>
                <a:ea typeface="微软雅黑" panose="020B0503020204020204" pitchFamily="34" charset="-122"/>
              </a:rPr>
              <a:t>P2P </a:t>
            </a:r>
            <a:r>
              <a:rPr lang="zh-CN" altLang="en-US" sz="2400" b="1" dirty="0">
                <a:solidFill>
                  <a:schemeClr val="bg1"/>
                </a:solidFill>
                <a:latin typeface="微软雅黑" panose="020B0503020204020204" pitchFamily="34" charset="-122"/>
                <a:ea typeface="微软雅黑" panose="020B0503020204020204" pitchFamily="34" charset="-122"/>
              </a:rPr>
              <a:t>对等方中搜索对象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811357"/>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分布式散列表 </a:t>
            </a:r>
            <a:r>
              <a:rPr lang="en-US" altLang="zh-CN" sz="2000" b="1" dirty="0">
                <a:latin typeface="微软雅黑" panose="020B0503020204020204" pitchFamily="34" charset="-122"/>
                <a:ea typeface="微软雅黑" panose="020B0503020204020204" pitchFamily="34" charset="-122"/>
              </a:rPr>
              <a:t>DHT </a:t>
            </a:r>
            <a:r>
              <a:rPr lang="zh-CN" altLang="en-US" sz="2000" b="1" dirty="0">
                <a:latin typeface="微软雅黑" panose="020B0503020204020204" pitchFamily="34" charset="-122"/>
                <a:ea typeface="微软雅黑" panose="020B0503020204020204" pitchFamily="34" charset="-122"/>
              </a:rPr>
              <a:t>利用散列函数，把资源名 </a:t>
            </a:r>
            <a:r>
              <a:rPr lang="en-US" altLang="zh-CN" sz="2000" b="1" dirty="0">
                <a:latin typeface="微软雅黑" panose="020B0503020204020204" pitchFamily="34" charset="-122"/>
                <a:ea typeface="微软雅黑" panose="020B0503020204020204" pitchFamily="34" charset="-122"/>
              </a:rPr>
              <a:t>K </a:t>
            </a:r>
            <a:r>
              <a:rPr lang="zh-CN" altLang="en-US" sz="2000" b="1" dirty="0">
                <a:latin typeface="微软雅黑" panose="020B0503020204020204" pitchFamily="34" charset="-122"/>
                <a:ea typeface="微软雅黑" panose="020B0503020204020204" pitchFamily="34" charset="-122"/>
              </a:rPr>
              <a:t>及其存放的结点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 </a:t>
            </a:r>
            <a:r>
              <a:rPr lang="en-US" altLang="zh-CN" sz="2000" b="1" dirty="0">
                <a:latin typeface="微软雅黑" panose="020B0503020204020204" pitchFamily="34" charset="-122"/>
                <a:ea typeface="微软雅黑" panose="020B0503020204020204" pitchFamily="34" charset="-122"/>
              </a:rPr>
              <a:t>N </a:t>
            </a:r>
            <a:r>
              <a:rPr lang="zh-CN" altLang="en-US" sz="2000" b="1" dirty="0">
                <a:latin typeface="微软雅黑" panose="020B0503020204020204" pitchFamily="34" charset="-122"/>
                <a:ea typeface="微软雅黑" panose="020B0503020204020204" pitchFamily="34" charset="-122"/>
              </a:rPr>
              <a:t>都分别映射为资源名标识符 </a:t>
            </a:r>
            <a:r>
              <a:rPr lang="en-US" altLang="zh-CN" sz="2000" b="1" dirty="0">
                <a:latin typeface="微软雅黑" panose="020B0503020204020204" pitchFamily="34" charset="-122"/>
                <a:ea typeface="微软雅黑" panose="020B0503020204020204" pitchFamily="34" charset="-122"/>
              </a:rPr>
              <a:t>KID </a:t>
            </a:r>
            <a:r>
              <a:rPr lang="zh-CN" altLang="en-US" sz="2000" b="1" dirty="0">
                <a:latin typeface="微软雅黑" panose="020B0503020204020204" pitchFamily="34" charset="-122"/>
                <a:ea typeface="微软雅黑" panose="020B0503020204020204" pitchFamily="34" charset="-122"/>
              </a:rPr>
              <a:t>和结点标识符 </a:t>
            </a:r>
            <a:r>
              <a:rPr lang="en-US" altLang="zh-CN" sz="2000" b="1" dirty="0">
                <a:latin typeface="微软雅黑" panose="020B0503020204020204" pitchFamily="34" charset="-122"/>
                <a:ea typeface="微软雅黑" panose="020B0503020204020204" pitchFamily="34" charset="-122"/>
              </a:rPr>
              <a:t>NID</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Chord </a:t>
            </a:r>
            <a:r>
              <a:rPr lang="zh-CN" altLang="en-US" sz="2000" b="1" dirty="0">
                <a:latin typeface="微软雅黑" panose="020B0503020204020204" pitchFamily="34" charset="-122"/>
                <a:ea typeface="微软雅黑" panose="020B0503020204020204" pitchFamily="34" charset="-122"/>
              </a:rPr>
              <a:t>把结点按标识符数值从小到大沿顺时针排列成一个环形覆盖网络。</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20982"/>
            <a:ext cx="8048776" cy="295102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5292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43142" y="619710"/>
            <a:ext cx="28764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 </a:t>
            </a:r>
            <a:r>
              <a:rPr lang="en-US" altLang="zh-CN" sz="2000" b="1" dirty="0">
                <a:solidFill>
                  <a:schemeClr val="bg1"/>
                </a:solidFill>
                <a:latin typeface="微软雅黑" panose="020B0503020204020204" pitchFamily="34" charset="-122"/>
                <a:ea typeface="微软雅黑" panose="020B0503020204020204" pitchFamily="34" charset="-122"/>
              </a:rPr>
              <a:t>DHT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Chord </a:t>
            </a:r>
            <a:r>
              <a:rPr lang="zh-CN" altLang="en-US" sz="2000" b="1" dirty="0">
                <a:solidFill>
                  <a:schemeClr val="bg1"/>
                </a:solidFill>
                <a:latin typeface="微软雅黑" panose="020B0503020204020204" pitchFamily="34" charset="-122"/>
                <a:ea typeface="微软雅黑" panose="020B0503020204020204" pitchFamily="34" charset="-122"/>
              </a:rPr>
              <a:t>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14011"/>
            <a:ext cx="8367582"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每个资源由 </a:t>
            </a:r>
            <a:r>
              <a:rPr lang="en-US" altLang="zh-CN" sz="2000" b="1" dirty="0">
                <a:latin typeface="微软雅黑" panose="020B0503020204020204" pitchFamily="34" charset="-122"/>
                <a:ea typeface="微软雅黑" panose="020B0503020204020204" pitchFamily="34" charset="-122"/>
              </a:rPr>
              <a:t>Chord </a:t>
            </a:r>
            <a:r>
              <a:rPr lang="zh-CN" altLang="en-US" sz="2000" b="1" dirty="0">
                <a:latin typeface="微软雅黑" panose="020B0503020204020204" pitchFamily="34" charset="-122"/>
                <a:ea typeface="微软雅黑" panose="020B0503020204020204" pitchFamily="34" charset="-122"/>
              </a:rPr>
              <a:t>环上与其标识符值</a:t>
            </a:r>
            <a:r>
              <a:rPr lang="zh-CN" altLang="en-US" sz="2000" b="1" dirty="0">
                <a:solidFill>
                  <a:srgbClr val="0000FF"/>
                </a:solidFill>
                <a:latin typeface="微软雅黑" panose="020B0503020204020204" pitchFamily="34" charset="-122"/>
                <a:ea typeface="微软雅黑" panose="020B0503020204020204" pitchFamily="34" charset="-122"/>
              </a:rPr>
              <a:t>最接近</a:t>
            </a:r>
            <a:r>
              <a:rPr lang="zh-CN" altLang="en-US" sz="2000" b="1" dirty="0">
                <a:latin typeface="微软雅黑" panose="020B0503020204020204" pitchFamily="34" charset="-122"/>
                <a:ea typeface="微软雅黑" panose="020B0503020204020204" pitchFamily="34" charset="-122"/>
              </a:rPr>
              <a:t>的下一个结点提供服务。</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1079199" y="1523672"/>
          <a:ext cx="7004304" cy="2745648"/>
        </p:xfrm>
        <a:graphic>
          <a:graphicData uri="http://schemas.openxmlformats.org/presentationml/2006/ole">
            <mc:AlternateContent xmlns:mc="http://schemas.openxmlformats.org/markup-compatibility/2006">
              <mc:Choice xmlns:v="urn:schemas-microsoft-com:vml" Requires="v">
                <p:oleObj spid="_x0000_s32769" name="演示文稿" r:id="rId1" imgW="1182370" imgH="887095" progId="PowerPoint.Show.8">
                  <p:embed/>
                </p:oleObj>
              </mc:Choice>
              <mc:Fallback>
                <p:oleObj name="演示文稿" r:id="rId1" imgW="1182370" imgH="887095" progId="PowerPoint.Show.8">
                  <p:embed/>
                  <p:pic>
                    <p:nvPicPr>
                      <p:cNvPr id="0" name="图片 32768"/>
                      <p:cNvPicPr>
                        <a:picLocks noChangeAspect="1"/>
                      </p:cNvPicPr>
                      <p:nvPr/>
                    </p:nvPicPr>
                    <p:blipFill>
                      <a:blip r:embed="rId2"/>
                      <a:srcRect l="839" t="5513" r="435" b="42491"/>
                      <a:stretch>
                        <a:fillRect/>
                      </a:stretch>
                    </p:blipFill>
                    <p:spPr>
                      <a:xfrm>
                        <a:off x="1079199" y="1523672"/>
                        <a:ext cx="7004304" cy="274564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783302" y="1106424"/>
            <a:ext cx="5868157" cy="32655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292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2737582" y="619710"/>
            <a:ext cx="3687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通过指针表加速 </a:t>
            </a:r>
            <a:r>
              <a:rPr lang="en-US" altLang="zh-CN" sz="2000" b="1" dirty="0">
                <a:solidFill>
                  <a:schemeClr val="bg1"/>
                </a:solidFill>
                <a:latin typeface="微软雅黑" panose="020B0503020204020204" pitchFamily="34" charset="-122"/>
                <a:ea typeface="微软雅黑" panose="020B0503020204020204" pitchFamily="34" charset="-122"/>
              </a:rPr>
              <a:t>Chord </a:t>
            </a:r>
            <a:r>
              <a:rPr lang="zh-CN" altLang="en-US" sz="2000" b="1" dirty="0">
                <a:solidFill>
                  <a:schemeClr val="bg1"/>
                </a:solidFill>
                <a:latin typeface="微软雅黑" panose="020B0503020204020204" pitchFamily="34" charset="-122"/>
                <a:ea typeface="微软雅黑" panose="020B0503020204020204" pitchFamily="34" charset="-122"/>
              </a:rPr>
              <a:t>表查找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8"/>
          <p:cNvSpPr>
            <a:spLocks noChangeArrowheads="1"/>
          </p:cNvSpPr>
          <p:nvPr/>
        </p:nvSpPr>
        <p:spPr bwMode="auto">
          <a:xfrm>
            <a:off x="447235" y="1014011"/>
            <a:ext cx="2396549" cy="3520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3050" indent="-273050" eaLnBrk="0" hangingPunct="0">
              <a:lnSpc>
                <a:spcPts val="2700"/>
              </a:lnSpc>
              <a:buClr>
                <a:srgbClr val="0070C0"/>
              </a:buClr>
              <a:buFont typeface="Wingdings" panose="05000000000000000000" pitchFamily="2" charset="2"/>
              <a:buChar char="l"/>
            </a:pPr>
            <a:r>
              <a:rPr lang="zh-CN" altLang="en-US" sz="1700" b="1" dirty="0">
                <a:latin typeface="微软雅黑" panose="020B0503020204020204" pitchFamily="34" charset="-122"/>
                <a:ea typeface="微软雅黑" panose="020B0503020204020204" pitchFamily="34" charset="-122"/>
              </a:rPr>
              <a:t>为了加速查找，在 </a:t>
            </a:r>
            <a:r>
              <a:rPr lang="en-US" altLang="zh-CN" sz="1700" b="1" dirty="0">
                <a:latin typeface="微软雅黑" panose="020B0503020204020204" pitchFamily="34" charset="-122"/>
                <a:ea typeface="微软雅黑" panose="020B0503020204020204" pitchFamily="34" charset="-122"/>
              </a:rPr>
              <a:t>Chord </a:t>
            </a:r>
            <a:r>
              <a:rPr lang="zh-CN" altLang="en-US" sz="1700" b="1" dirty="0">
                <a:latin typeface="微软雅黑" panose="020B0503020204020204" pitchFamily="34" charset="-122"/>
                <a:ea typeface="微软雅黑" panose="020B0503020204020204" pitchFamily="34" charset="-122"/>
              </a:rPr>
              <a:t>环上可以增加一些</a:t>
            </a:r>
            <a:r>
              <a:rPr lang="zh-CN" altLang="en-US" sz="1700" b="1" dirty="0">
                <a:solidFill>
                  <a:srgbClr val="0000FF"/>
                </a:solidFill>
                <a:latin typeface="微软雅黑" panose="020B0503020204020204" pitchFamily="34" charset="-122"/>
                <a:ea typeface="微软雅黑" panose="020B0503020204020204" pitchFamily="34" charset="-122"/>
              </a:rPr>
              <a:t>指针表</a:t>
            </a:r>
            <a:r>
              <a:rPr lang="en-US" altLang="zh-CN" sz="1700" b="1" dirty="0">
                <a:latin typeface="微软雅黑" panose="020B0503020204020204" pitchFamily="34" charset="-122"/>
                <a:ea typeface="微软雅黑" panose="020B0503020204020204" pitchFamily="34" charset="-122"/>
              </a:rPr>
              <a:t>(finger table)</a:t>
            </a:r>
            <a:r>
              <a:rPr lang="zh-CN" altLang="en-US" sz="1700" b="1" dirty="0">
                <a:latin typeface="微软雅黑" panose="020B0503020204020204" pitchFamily="34" charset="-122"/>
                <a:ea typeface="微软雅黑" panose="020B0503020204020204" pitchFamily="34" charset="-122"/>
              </a:rPr>
              <a:t>，它又称为</a:t>
            </a:r>
            <a:r>
              <a:rPr lang="zh-CN" altLang="en-US" sz="1700" b="1" dirty="0">
                <a:solidFill>
                  <a:srgbClr val="0000FF"/>
                </a:solidFill>
                <a:latin typeface="微软雅黑" panose="020B0503020204020204" pitchFamily="34" charset="-122"/>
                <a:ea typeface="微软雅黑" panose="020B0503020204020204" pitchFamily="34" charset="-122"/>
              </a:rPr>
              <a:t>路由表</a:t>
            </a:r>
            <a:r>
              <a:rPr lang="zh-CN" altLang="en-US" sz="1700" b="1" dirty="0">
                <a:latin typeface="微软雅黑" panose="020B0503020204020204" pitchFamily="34" charset="-122"/>
                <a:ea typeface="微软雅黑" panose="020B0503020204020204" pitchFamily="34" charset="-122"/>
              </a:rPr>
              <a:t>或</a:t>
            </a:r>
            <a:r>
              <a:rPr lang="zh-CN" altLang="en-US" sz="1700" b="1" dirty="0">
                <a:solidFill>
                  <a:srgbClr val="0000FF"/>
                </a:solidFill>
                <a:latin typeface="微软雅黑" panose="020B0503020204020204" pitchFamily="34" charset="-122"/>
                <a:ea typeface="微软雅黑" panose="020B0503020204020204" pitchFamily="34" charset="-122"/>
              </a:rPr>
              <a:t>查找器表</a:t>
            </a:r>
            <a:r>
              <a:rPr lang="zh-CN" altLang="en-US" sz="1700" b="1" dirty="0">
                <a:latin typeface="微软雅黑" panose="020B0503020204020204" pitchFamily="34" charset="-122"/>
                <a:ea typeface="微软雅黑" panose="020B0503020204020204" pitchFamily="34" charset="-122"/>
              </a:rPr>
              <a:t>。</a:t>
            </a:r>
            <a:endParaRPr lang="zh-CN" altLang="en-US" sz="1700" b="1" dirty="0">
              <a:latin typeface="微软雅黑" panose="020B0503020204020204" pitchFamily="34" charset="-122"/>
              <a:ea typeface="微软雅黑" panose="020B0503020204020204" pitchFamily="34" charset="-122"/>
            </a:endParaRPr>
          </a:p>
          <a:p>
            <a:pPr marL="273050" indent="-273050" eaLnBrk="0" hangingPunct="0">
              <a:lnSpc>
                <a:spcPts val="2700"/>
              </a:lnSpc>
              <a:buClr>
                <a:srgbClr val="0070C0"/>
              </a:buClr>
              <a:buFont typeface="Wingdings" panose="05000000000000000000" pitchFamily="2" charset="2"/>
              <a:buChar char="l"/>
            </a:pPr>
            <a:r>
              <a:rPr lang="zh-CN" altLang="en-US" sz="1700" b="1" dirty="0" smtClean="0">
                <a:latin typeface="微软雅黑" panose="020B0503020204020204" pitchFamily="34" charset="-122"/>
                <a:ea typeface="微软雅黑" panose="020B0503020204020204" pitchFamily="34" charset="-122"/>
              </a:rPr>
              <a:t>对于结点 </a:t>
            </a:r>
            <a:r>
              <a:rPr lang="en-US" altLang="zh-CN" sz="1700" b="1" dirty="0" smtClean="0">
                <a:latin typeface="微软雅黑" panose="020B0503020204020204" pitchFamily="34" charset="-122"/>
                <a:ea typeface="微软雅黑" panose="020B0503020204020204" pitchFamily="34" charset="-122"/>
              </a:rPr>
              <a:t>N4</a:t>
            </a:r>
            <a:r>
              <a:rPr lang="zh-CN" altLang="en-US" sz="1700" b="1" dirty="0" smtClean="0">
                <a:latin typeface="微软雅黑" panose="020B0503020204020204" pitchFamily="34" charset="-122"/>
                <a:ea typeface="微软雅黑" panose="020B0503020204020204" pitchFamily="34" charset="-122"/>
              </a:rPr>
              <a:t>， 第 </a:t>
            </a:r>
            <a:r>
              <a:rPr lang="en-US" altLang="zh-CN" sz="1700" b="1" dirty="0">
                <a:latin typeface="微软雅黑" panose="020B0503020204020204" pitchFamily="34" charset="-122"/>
                <a:ea typeface="微软雅黑" panose="020B0503020204020204" pitchFamily="34" charset="-122"/>
              </a:rPr>
              <a:t>1 </a:t>
            </a:r>
            <a:r>
              <a:rPr lang="zh-CN" altLang="en-US" sz="1700" b="1" dirty="0">
                <a:latin typeface="微软雅黑" panose="020B0503020204020204" pitchFamily="34" charset="-122"/>
                <a:ea typeface="微软雅黑" panose="020B0503020204020204" pitchFamily="34" charset="-122"/>
              </a:rPr>
              <a:t>列第 </a:t>
            </a:r>
            <a:r>
              <a:rPr lang="en-US" altLang="zh-CN" sz="1700" b="1" i="1" dirty="0" err="1">
                <a:latin typeface="微软雅黑" panose="020B0503020204020204" pitchFamily="34" charset="-122"/>
                <a:ea typeface="微软雅黑" panose="020B0503020204020204" pitchFamily="34" charset="-122"/>
              </a:rPr>
              <a:t>i</a:t>
            </a:r>
            <a:r>
              <a:rPr lang="en-US" altLang="zh-CN" sz="1700" b="1" i="1" dirty="0">
                <a:latin typeface="微软雅黑" panose="020B0503020204020204" pitchFamily="34" charset="-122"/>
                <a:ea typeface="微软雅黑" panose="020B0503020204020204" pitchFamily="34" charset="-122"/>
              </a:rPr>
              <a:t> </a:t>
            </a:r>
            <a:r>
              <a:rPr lang="en-US" altLang="zh-CN" sz="1700" b="1" i="1" dirty="0" smtClean="0">
                <a:latin typeface="微软雅黑" panose="020B0503020204020204" pitchFamily="34" charset="-122"/>
                <a:ea typeface="微软雅黑" panose="020B0503020204020204" pitchFamily="34" charset="-122"/>
              </a:rPr>
              <a:t> </a:t>
            </a:r>
            <a:r>
              <a:rPr lang="zh-CN" altLang="en-US" sz="1700" b="1" dirty="0" smtClean="0">
                <a:latin typeface="微软雅黑" panose="020B0503020204020204" pitchFamily="34" charset="-122"/>
                <a:ea typeface="微软雅黑" panose="020B0503020204020204" pitchFamily="34" charset="-122"/>
              </a:rPr>
              <a:t>行</a:t>
            </a:r>
            <a:r>
              <a:rPr lang="zh-CN" altLang="en-US" sz="1700" b="1" dirty="0">
                <a:latin typeface="微软雅黑" panose="020B0503020204020204" pitchFamily="34" charset="-122"/>
                <a:ea typeface="微软雅黑" panose="020B0503020204020204" pitchFamily="34" charset="-122"/>
              </a:rPr>
              <a:t>计算（</a:t>
            </a:r>
            <a:r>
              <a:rPr lang="en-US" altLang="zh-CN" sz="1700" b="1" dirty="0">
                <a:latin typeface="微软雅黑" panose="020B0503020204020204" pitchFamily="34" charset="-122"/>
                <a:ea typeface="微软雅黑" panose="020B0503020204020204" pitchFamily="34" charset="-122"/>
              </a:rPr>
              <a:t>N4 + 2</a:t>
            </a:r>
            <a:r>
              <a:rPr lang="en-US" altLang="zh-CN" sz="1700" b="1" i="1" baseline="30000" dirty="0">
                <a:latin typeface="微软雅黑" panose="020B0503020204020204" pitchFamily="34" charset="-122"/>
                <a:ea typeface="微软雅黑" panose="020B0503020204020204" pitchFamily="34" charset="-122"/>
              </a:rPr>
              <a:t>i – 1</a:t>
            </a:r>
            <a:r>
              <a:rPr lang="zh-CN" altLang="en-US" sz="1700" b="1" dirty="0">
                <a:latin typeface="微软雅黑" panose="020B0503020204020204" pitchFamily="34" charset="-122"/>
                <a:ea typeface="微软雅黑" panose="020B0503020204020204" pitchFamily="34" charset="-122"/>
              </a:rPr>
              <a:t>），得出后继结点。</a:t>
            </a:r>
            <a:endParaRPr lang="zh-CN" altLang="en-US" sz="17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2916379" y="1483908"/>
          <a:ext cx="5602002" cy="2510617"/>
        </p:xfrm>
        <a:graphic>
          <a:graphicData uri="http://schemas.openxmlformats.org/presentationml/2006/ole">
            <mc:AlternateContent xmlns:mc="http://schemas.openxmlformats.org/markup-compatibility/2006">
              <mc:Choice xmlns:v="urn:schemas-microsoft-com:vml" Requires="v">
                <p:oleObj spid="_x0000_s33793" name="演示文稿" r:id="rId1" imgW="1647190" imgH="1234440" progId="PowerPoint.Show.8">
                  <p:embed/>
                </p:oleObj>
              </mc:Choice>
              <mc:Fallback>
                <p:oleObj name="演示文稿" r:id="rId1" imgW="1647190" imgH="1234440" progId="PowerPoint.Show.8">
                  <p:embed/>
                  <p:pic>
                    <p:nvPicPr>
                      <p:cNvPr id="0" name="图片 33792"/>
                      <p:cNvPicPr>
                        <a:picLocks noChangeAspect="1"/>
                      </p:cNvPicPr>
                      <p:nvPr/>
                    </p:nvPicPr>
                    <p:blipFill>
                      <a:blip r:embed="rId2"/>
                      <a:srcRect l="1132" t="5217" r="22687" b="45612"/>
                      <a:stretch>
                        <a:fillRect/>
                      </a:stretch>
                    </p:blipFill>
                    <p:spPr>
                      <a:xfrm>
                        <a:off x="2916379" y="1483908"/>
                        <a:ext cx="5602002" cy="251061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1152757"/>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08611" y="1110486"/>
            <a:ext cx="3926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6.2.2  FTP </a:t>
            </a:r>
            <a:r>
              <a:rPr lang="zh-CN" altLang="en-US" sz="2400" b="1" dirty="0">
                <a:solidFill>
                  <a:schemeClr val="bg1"/>
                </a:solidFill>
                <a:latin typeface="微软雅黑" panose="020B0503020204020204" pitchFamily="34" charset="-122"/>
                <a:ea typeface="微软雅黑" panose="020B0503020204020204" pitchFamily="34" charset="-122"/>
              </a:rPr>
              <a:t>的基本工作</a:t>
            </a:r>
            <a:r>
              <a:rPr lang="zh-CN" altLang="en-US" sz="2400" b="1" dirty="0" smtClean="0">
                <a:solidFill>
                  <a:schemeClr val="bg1"/>
                </a:solidFill>
                <a:latin typeface="微软雅黑" panose="020B0503020204020204" pitchFamily="34" charset="-122"/>
                <a:ea typeface="微软雅黑" panose="020B0503020204020204" pitchFamily="34" charset="-122"/>
              </a:rPr>
              <a:t>原理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545143" y="1657222"/>
            <a:ext cx="7665003"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latin typeface="微软雅黑" panose="020B0503020204020204" pitchFamily="34" charset="-122"/>
                <a:ea typeface="微软雅黑" panose="020B0503020204020204" pitchFamily="34" charset="-122"/>
              </a:rPr>
              <a:t>网络</a:t>
            </a:r>
            <a:r>
              <a:rPr lang="zh-CN" altLang="en-US" sz="2000" b="1" dirty="0">
                <a:latin typeface="微软雅黑" panose="020B0503020204020204" pitchFamily="34" charset="-122"/>
                <a:ea typeface="微软雅黑" panose="020B0503020204020204" pitchFamily="34" charset="-122"/>
              </a:rPr>
              <a:t>环境下复制文件的复杂性：</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计算机</a:t>
            </a:r>
            <a:r>
              <a:rPr lang="zh-CN" altLang="en-US" sz="2000" b="1" dirty="0">
                <a:latin typeface="微软雅黑" panose="020B0503020204020204" pitchFamily="34" charset="-122"/>
                <a:ea typeface="微软雅黑" panose="020B0503020204020204" pitchFamily="34" charset="-122"/>
              </a:rPr>
              <a:t>存储数据的格式不同。</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文件</a:t>
            </a:r>
            <a:r>
              <a:rPr lang="zh-CN" altLang="en-US" sz="2000" b="1" dirty="0">
                <a:latin typeface="微软雅黑" panose="020B0503020204020204" pitchFamily="34" charset="-122"/>
                <a:ea typeface="微软雅黑" panose="020B0503020204020204" pitchFamily="34" charset="-122"/>
              </a:rPr>
              <a:t>的目录结构和文件命名的规定不同。</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对于</a:t>
            </a:r>
            <a:r>
              <a:rPr lang="zh-CN" altLang="en-US" sz="2000" b="1" dirty="0">
                <a:latin typeface="微软雅黑" panose="020B0503020204020204" pitchFamily="34" charset="-122"/>
                <a:ea typeface="微软雅黑" panose="020B0503020204020204" pitchFamily="34" charset="-122"/>
              </a:rPr>
              <a:t>相同的文件存取功能，操作系统使用的命令不同。</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访问</a:t>
            </a:r>
            <a:r>
              <a:rPr lang="zh-CN" altLang="en-US" sz="2000" b="1" dirty="0">
                <a:latin typeface="微软雅黑" panose="020B0503020204020204" pitchFamily="34" charset="-122"/>
                <a:ea typeface="微软雅黑" panose="020B0503020204020204" pitchFamily="34" charset="-122"/>
              </a:rPr>
              <a:t>控制方法不同。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9448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1" name="Rectangle 6"/>
          <p:cNvSpPr>
            <a:spLocks noChangeArrowheads="1"/>
          </p:cNvSpPr>
          <p:nvPr/>
        </p:nvSpPr>
        <p:spPr bwMode="auto">
          <a:xfrm>
            <a:off x="3956791" y="761270"/>
            <a:ext cx="1249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FTP </a:t>
            </a:r>
            <a:r>
              <a:rPr lang="zh-CN" altLang="en-US" sz="2000" b="1" dirty="0">
                <a:solidFill>
                  <a:schemeClr val="bg1"/>
                </a:solidFill>
                <a:latin typeface="微软雅黑" panose="020B0503020204020204" pitchFamily="34" charset="-122"/>
                <a:ea typeface="微软雅黑" panose="020B0503020204020204" pitchFamily="34" charset="-122"/>
              </a:rPr>
              <a:t>特点</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2" name="Rectangle 68"/>
          <p:cNvSpPr>
            <a:spLocks noChangeArrowheads="1"/>
          </p:cNvSpPr>
          <p:nvPr/>
        </p:nvSpPr>
        <p:spPr bwMode="auto">
          <a:xfrm>
            <a:off x="483810" y="1239876"/>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文件传送协议 </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只提供文件传送的一些基本的服务，它使用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可靠的运输服务。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的主要功能是减少或消除在不同操作系统下处理文件的不兼容性。</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使用</a:t>
            </a:r>
            <a:r>
              <a:rPr lang="zh-CN" altLang="en-US" sz="2000" b="1" dirty="0">
                <a:solidFill>
                  <a:srgbClr val="0000FF"/>
                </a:solidFill>
                <a:latin typeface="微软雅黑" panose="020B0503020204020204" pitchFamily="34" charset="-122"/>
                <a:ea typeface="微软雅黑" panose="020B0503020204020204" pitchFamily="34" charset="-122"/>
              </a:rPr>
              <a:t>客户服务器方式</a:t>
            </a:r>
            <a:r>
              <a:rPr lang="zh-CN" altLang="en-US" sz="2000" b="1" dirty="0">
                <a:latin typeface="微软雅黑" panose="020B0503020204020204" pitchFamily="34" charset="-122"/>
                <a:ea typeface="微软雅黑" panose="020B0503020204020204" pitchFamily="34" charset="-122"/>
              </a:rPr>
              <a:t>。一个 </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服务器进程可同时为多个客户进程提供服务。</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的服务器进程由两大部分组成：</a:t>
            </a:r>
            <a:r>
              <a:rPr lang="zh-CN" altLang="en-US" sz="2000" b="1" dirty="0">
                <a:solidFill>
                  <a:srgbClr val="0000FF"/>
                </a:solidFill>
                <a:latin typeface="微软雅黑" panose="020B0503020204020204" pitchFamily="34" charset="-122"/>
                <a:ea typeface="微软雅黑" panose="020B0503020204020204" pitchFamily="34" charset="-122"/>
              </a:rPr>
              <a:t>一个主进程</a:t>
            </a:r>
            <a:r>
              <a:rPr lang="zh-CN" altLang="en-US" sz="2000" b="1" dirty="0">
                <a:latin typeface="微软雅黑" panose="020B0503020204020204" pitchFamily="34" charset="-122"/>
                <a:ea typeface="微软雅黑" panose="020B0503020204020204" pitchFamily="34" charset="-122"/>
              </a:rPr>
              <a:t>，负责接受新的请求；另外有</a:t>
            </a:r>
            <a:r>
              <a:rPr lang="zh-CN" altLang="en-US" sz="2000" b="1" dirty="0">
                <a:solidFill>
                  <a:srgbClr val="0000FF"/>
                </a:solidFill>
                <a:latin typeface="微软雅黑" panose="020B0503020204020204" pitchFamily="34" charset="-122"/>
                <a:ea typeface="微软雅黑" panose="020B0503020204020204" pitchFamily="34" charset="-122"/>
              </a:rPr>
              <a:t>若干个从属进程</a:t>
            </a:r>
            <a:r>
              <a:rPr lang="zh-CN" altLang="en-US" sz="2000" b="1" dirty="0">
                <a:latin typeface="微软雅黑" panose="020B0503020204020204" pitchFamily="34" charset="-122"/>
                <a:ea typeface="微软雅黑" panose="020B0503020204020204" pitchFamily="34" charset="-122"/>
              </a:rPr>
              <a:t>，负责处理单个请求。</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83105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463098" y="79784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主进程的工作步骤</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6" name="Rectangle 68"/>
          <p:cNvSpPr>
            <a:spLocks noChangeArrowheads="1"/>
          </p:cNvSpPr>
          <p:nvPr/>
        </p:nvSpPr>
        <p:spPr bwMode="auto">
          <a:xfrm>
            <a:off x="483810" y="1276452"/>
            <a:ext cx="830999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打开熟知端口（端口号为 </a:t>
            </a:r>
            <a:r>
              <a:rPr lang="en-US" altLang="zh-CN" sz="2000" b="1" dirty="0">
                <a:latin typeface="微软雅黑" panose="020B0503020204020204" pitchFamily="34" charset="-122"/>
                <a:ea typeface="微软雅黑" panose="020B0503020204020204" pitchFamily="34" charset="-122"/>
              </a:rPr>
              <a:t>21</a:t>
            </a:r>
            <a:r>
              <a:rPr lang="zh-CN" altLang="en-US" sz="2000" b="1" dirty="0">
                <a:latin typeface="微软雅黑" panose="020B0503020204020204" pitchFamily="34" charset="-122"/>
                <a:ea typeface="微软雅黑" panose="020B0503020204020204" pitchFamily="34" charset="-122"/>
              </a:rPr>
              <a:t>），使客户进程能够连接上。</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等待客户进程发出连接请求。</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启动从属进程来处理客户进程发来的请求。从属进程对客户进程的请求处理完毕后即终止，但从属进程在运行期间根据需要还可能创建其他一些子进程。</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回到等待状态，继续接受其他客户进程发来的请求。主进程与从属进程的处理是并发地进行。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478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59" y="63157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两个连接</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018736"/>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控制连接</a:t>
            </a:r>
            <a:r>
              <a:rPr lang="zh-CN" altLang="en-US" sz="2000" b="1" dirty="0">
                <a:latin typeface="微软雅黑" panose="020B0503020204020204" pitchFamily="34" charset="-122"/>
                <a:ea typeface="微软雅黑" panose="020B0503020204020204" pitchFamily="34" charset="-122"/>
              </a:rPr>
              <a:t>在整个会话期间一直保持打开，</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客户发出的传送请求通过控制连接发送给服务器端的控制进程，但控制连接不用来传送文件。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实际用于传输文件的是“</a:t>
            </a:r>
            <a:r>
              <a:rPr lang="zh-CN" altLang="en-US" sz="2000" b="1" dirty="0">
                <a:solidFill>
                  <a:srgbClr val="0000FF"/>
                </a:solidFill>
                <a:latin typeface="微软雅黑" panose="020B0503020204020204" pitchFamily="34" charset="-122"/>
                <a:ea typeface="微软雅黑" panose="020B0503020204020204" pitchFamily="34" charset="-122"/>
              </a:rPr>
              <a:t>数据连接</a:t>
            </a:r>
            <a:r>
              <a:rPr lang="zh-CN" altLang="en-US" sz="2000" b="1" dirty="0">
                <a:latin typeface="微软雅黑" panose="020B0503020204020204" pitchFamily="34" charset="-122"/>
                <a:ea typeface="微软雅黑" panose="020B0503020204020204" pitchFamily="34" charset="-122"/>
              </a:rPr>
              <a:t>”。服务器端的控制进程在接收到 </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客户发送来的文件传输请求后就创建“数据传送进程”和“数据连接”，用来连接客户端和服务器端的数据传送进程。</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数据传送进程实际完成文件的传送，在传送完毕后关闭“数据传送连接”并结束运行</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9" name="Rectangle 6"/>
          <p:cNvSpPr>
            <a:spLocks noChangeArrowheads="1"/>
          </p:cNvSpPr>
          <p:nvPr/>
        </p:nvSpPr>
        <p:spPr bwMode="auto">
          <a:xfrm>
            <a:off x="2954305" y="600654"/>
            <a:ext cx="3254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FTP </a:t>
            </a:r>
            <a:r>
              <a:rPr lang="zh-CN" altLang="en-US" sz="2000" b="1" dirty="0">
                <a:solidFill>
                  <a:schemeClr val="bg1"/>
                </a:solidFill>
                <a:latin typeface="微软雅黑" panose="020B0503020204020204" pitchFamily="34" charset="-122"/>
                <a:ea typeface="微软雅黑" panose="020B0503020204020204" pitchFamily="34" charset="-122"/>
              </a:rPr>
              <a:t>使用的两个 </a:t>
            </a:r>
            <a:r>
              <a:rPr lang="en-US" altLang="zh-CN" sz="2000" b="1" dirty="0">
                <a:solidFill>
                  <a:schemeClr val="bg1"/>
                </a:solidFill>
                <a:latin typeface="微软雅黑" panose="020B0503020204020204" pitchFamily="34" charset="-122"/>
                <a:ea typeface="微软雅黑" panose="020B0503020204020204" pitchFamily="34" charset="-122"/>
              </a:rPr>
              <a:t>TCP </a:t>
            </a:r>
            <a:r>
              <a:rPr lang="zh-CN" altLang="en-US" sz="2000" b="1" dirty="0" smtClean="0">
                <a:solidFill>
                  <a:schemeClr val="bg1"/>
                </a:solidFill>
                <a:latin typeface="微软雅黑" panose="020B0503020204020204" pitchFamily="34" charset="-122"/>
                <a:ea typeface="微软雅黑" panose="020B0503020204020204" pitchFamily="34" charset="-122"/>
              </a:rPr>
              <a:t>连接</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49135" y="1575849"/>
            <a:ext cx="7488921" cy="2412016"/>
            <a:chOff x="317184" y="1916832"/>
            <a:chExt cx="9388344" cy="3023778"/>
          </a:xfrm>
        </p:grpSpPr>
        <p:sp>
          <p:nvSpPr>
            <p:cNvPr id="60" name="Rectangle 82"/>
            <p:cNvSpPr>
              <a:spLocks noChangeArrowheads="1"/>
            </p:cNvSpPr>
            <p:nvPr/>
          </p:nvSpPr>
          <p:spPr bwMode="auto">
            <a:xfrm>
              <a:off x="6971059" y="2566118"/>
              <a:ext cx="1640681" cy="1760538"/>
            </a:xfrm>
            <a:prstGeom prst="rect">
              <a:avLst/>
            </a:prstGeom>
            <a:solidFill>
              <a:srgbClr val="0000FF"/>
            </a:solidFill>
            <a:ln w="9525" algn="ctr">
              <a:no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Oval 83"/>
            <p:cNvSpPr>
              <a:spLocks noChangeArrowheads="1"/>
            </p:cNvSpPr>
            <p:nvPr/>
          </p:nvSpPr>
          <p:spPr bwMode="auto">
            <a:xfrm>
              <a:off x="7062207" y="2750269"/>
              <a:ext cx="1367235" cy="557213"/>
            </a:xfrm>
            <a:prstGeom prst="ellipse">
              <a:avLst/>
            </a:prstGeom>
            <a:solidFill>
              <a:srgbClr val="99FFCC"/>
            </a:solidFill>
            <a:ln w="9525" algn="ctr">
              <a:noFill/>
              <a:round/>
            </a:ln>
            <a:effectLst/>
          </p:spPr>
          <p:txBody>
            <a:bodyPr wrap="none" anchor="ctr"/>
            <a:lstStyle/>
            <a:p>
              <a:pPr algn="ctr" eaLnBrk="1" hangingPunct="1"/>
              <a:r>
                <a:rPr kumimoji="1" lang="zh-CN" altLang="en-US" sz="1200" b="1">
                  <a:latin typeface="微软雅黑" panose="020B0503020204020204" pitchFamily="34" charset="-122"/>
                  <a:ea typeface="微软雅黑" panose="020B0503020204020204" pitchFamily="34" charset="-122"/>
                </a:rPr>
                <a:t>控制进程</a:t>
              </a:r>
              <a:endParaRPr kumimoji="1" lang="zh-CN" altLang="en-US" sz="1200" b="1">
                <a:latin typeface="微软雅黑" panose="020B0503020204020204" pitchFamily="34" charset="-122"/>
                <a:ea typeface="微软雅黑" panose="020B0503020204020204" pitchFamily="34" charset="-122"/>
              </a:endParaRPr>
            </a:p>
          </p:txBody>
        </p:sp>
        <p:grpSp>
          <p:nvGrpSpPr>
            <p:cNvPr id="62" name="Group 84"/>
            <p:cNvGrpSpPr/>
            <p:nvPr/>
          </p:nvGrpSpPr>
          <p:grpSpPr bwMode="auto">
            <a:xfrm>
              <a:off x="317184" y="2008906"/>
              <a:ext cx="820341" cy="1204912"/>
              <a:chOff x="480" y="1395"/>
              <a:chExt cx="511" cy="728"/>
            </a:xfrm>
          </p:grpSpPr>
          <p:grpSp>
            <p:nvGrpSpPr>
              <p:cNvPr id="63" name="Group 85"/>
              <p:cNvGrpSpPr/>
              <p:nvPr/>
            </p:nvGrpSpPr>
            <p:grpSpPr bwMode="auto">
              <a:xfrm>
                <a:off x="717" y="1446"/>
                <a:ext cx="274" cy="237"/>
                <a:chOff x="717" y="1446"/>
                <a:chExt cx="274" cy="237"/>
              </a:xfrm>
            </p:grpSpPr>
            <p:sp>
              <p:nvSpPr>
                <p:cNvPr id="88" name="Arc 86"/>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Lst>
                  <a:ahLst/>
                  <a:cxnLst>
                    <a:cxn ang="T6">
                      <a:pos x="T0" y="T1"/>
                    </a:cxn>
                    <a:cxn ang="T7">
                      <a:pos x="T2" y="T3"/>
                    </a:cxn>
                    <a:cxn ang="T8">
                      <a:pos x="T4" y="T5"/>
                    </a:cxn>
                  </a:cxnLst>
                  <a:rect l="0" t="0" r="r" b="b"/>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lnTo>
                        <a:pt x="-1" y="7867"/>
                      </a:lnTo>
                      <a:close/>
                    </a:path>
                  </a:pathLst>
                </a:custGeom>
                <a:noFill/>
                <a:ln w="4763">
                  <a:solidFill>
                    <a:srgbClr val="494936"/>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Arc 87"/>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Lst>
                  <a:ahLst/>
                  <a:cxnLst>
                    <a:cxn ang="T6">
                      <a:pos x="T0" y="T1"/>
                    </a:cxn>
                    <a:cxn ang="T7">
                      <a:pos x="T2" y="T3"/>
                    </a:cxn>
                    <a:cxn ang="T8">
                      <a:pos x="T4" y="T5"/>
                    </a:cxn>
                  </a:cxnLst>
                  <a:rect l="0" t="0" r="r" b="b"/>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lnTo>
                        <a:pt x="0" y="7715"/>
                      </a:lnTo>
                      <a:close/>
                    </a:path>
                  </a:pathLst>
                </a:custGeom>
                <a:noFill/>
                <a:ln w="4763">
                  <a:solidFill>
                    <a:srgbClr val="DBDBCE"/>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Freeform 88"/>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1" name="Freeform 89"/>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Rectangle 90"/>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Rectangle 91"/>
                <p:cNvSpPr>
                  <a:spLocks noChangeArrowheads="1"/>
                </p:cNvSpPr>
                <p:nvPr/>
              </p:nvSpPr>
              <p:spPr bwMode="auto">
                <a:xfrm>
                  <a:off x="752" y="1618"/>
                  <a:ext cx="178" cy="29"/>
                </a:xfrm>
                <a:prstGeom prst="rect">
                  <a:avLst/>
                </a:prstGeom>
                <a:solidFill>
                  <a:srgbClr val="B7B79D"/>
                </a:solidFill>
                <a:ln w="4763">
                  <a:solidFill>
                    <a:srgbClr val="494936"/>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Freeform 92"/>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93"/>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94"/>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95"/>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96"/>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97"/>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Rectangle 98"/>
                <p:cNvSpPr>
                  <a:spLocks noChangeArrowheads="1"/>
                </p:cNvSpPr>
                <p:nvPr/>
              </p:nvSpPr>
              <p:spPr bwMode="auto">
                <a:xfrm>
                  <a:off x="752" y="1466"/>
                  <a:ext cx="181" cy="140"/>
                </a:xfrm>
                <a:prstGeom prst="rect">
                  <a:avLst/>
                </a:prstGeom>
                <a:solidFill>
                  <a:srgbClr val="B7B79D"/>
                </a:solidFill>
                <a:ln w="4763">
                  <a:solidFill>
                    <a:srgbClr val="494936"/>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Rectangle 99"/>
                <p:cNvSpPr>
                  <a:spLocks noChangeArrowheads="1"/>
                </p:cNvSpPr>
                <p:nvPr/>
              </p:nvSpPr>
              <p:spPr bwMode="auto">
                <a:xfrm>
                  <a:off x="768" y="1485"/>
                  <a:ext cx="149" cy="108"/>
                </a:xfrm>
                <a:prstGeom prst="rect">
                  <a:avLst/>
                </a:prstGeom>
                <a:solidFill>
                  <a:srgbClr val="FFFFFF"/>
                </a:solidFill>
                <a:ln w="4763">
                  <a:solidFill>
                    <a:srgbClr val="494936"/>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2" name="Freeform 100"/>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Freeform 101"/>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Freeform 102"/>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Freeform 103"/>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6" name="Freeform 104"/>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Freeform 105"/>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Rectangle 106"/>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9" name="Rectangle 107"/>
                <p:cNvSpPr>
                  <a:spLocks noChangeArrowheads="1"/>
                </p:cNvSpPr>
                <p:nvPr/>
              </p:nvSpPr>
              <p:spPr bwMode="auto">
                <a:xfrm>
                  <a:off x="718" y="1678"/>
                  <a:ext cx="193" cy="4"/>
                </a:xfrm>
                <a:prstGeom prst="rect">
                  <a:avLst/>
                </a:prstGeom>
                <a:solidFill>
                  <a:srgbClr val="B7B79D"/>
                </a:solidFill>
                <a:ln w="4763">
                  <a:solidFill>
                    <a:srgbClr val="494936"/>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0" name="Freeform 108"/>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1" name="Freeform 109"/>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2" name="Freeform 110"/>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3" name="Freeform 111"/>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4" name="Rectangle 112"/>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5" name="Rectangle 113"/>
                <p:cNvSpPr>
                  <a:spLocks noChangeArrowheads="1"/>
                </p:cNvSpPr>
                <p:nvPr/>
              </p:nvSpPr>
              <p:spPr bwMode="auto">
                <a:xfrm>
                  <a:off x="951" y="1675"/>
                  <a:ext cx="26" cy="4"/>
                </a:xfrm>
                <a:prstGeom prst="rect">
                  <a:avLst/>
                </a:prstGeom>
                <a:solidFill>
                  <a:srgbClr val="B7B79D"/>
                </a:solidFill>
                <a:ln w="4763">
                  <a:solidFill>
                    <a:srgbClr val="494936"/>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64" name="Freeform 114"/>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Freeform 115"/>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Freeform 116"/>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Freeform 117"/>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118"/>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119"/>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Freeform 120"/>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Freeform 121"/>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Freeform 122"/>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Freeform 123"/>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Freeform 124"/>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Freeform 125"/>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Freeform 126"/>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Freeform 127"/>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28"/>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Freeform 129"/>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30"/>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8 w 111"/>
                  <a:gd name="T19" fmla="*/ 92 h 149"/>
                  <a:gd name="T20" fmla="*/ 95 w 111"/>
                  <a:gd name="T21" fmla="*/ 105 h 149"/>
                  <a:gd name="T22" fmla="*/ 92 w 111"/>
                  <a:gd name="T23" fmla="*/ 114 h 149"/>
                  <a:gd name="T24" fmla="*/ 86 w 111"/>
                  <a:gd name="T25" fmla="*/ 117 h 149"/>
                  <a:gd name="T26" fmla="*/ 76 w 111"/>
                  <a:gd name="T27" fmla="*/ 117 h 149"/>
                  <a:gd name="T28" fmla="*/ 63 w 111"/>
                  <a:gd name="T29" fmla="*/ 127 h 149"/>
                  <a:gd name="T30" fmla="*/ 51 w 111"/>
                  <a:gd name="T31" fmla="*/ 149 h 149"/>
                  <a:gd name="T32" fmla="*/ 0 w 111"/>
                  <a:gd name="T33" fmla="*/ 105 h 149"/>
                  <a:gd name="T34" fmla="*/ 26 w 111"/>
                  <a:gd name="T35" fmla="*/ 0 h 149"/>
                  <a:gd name="T36" fmla="*/ 101 w 111"/>
                  <a:gd name="T37" fmla="*/ 1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Freeform 131"/>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5 w 111"/>
                  <a:gd name="T19" fmla="*/ 105 h 149"/>
                  <a:gd name="T20" fmla="*/ 92 w 111"/>
                  <a:gd name="T21" fmla="*/ 114 h 149"/>
                  <a:gd name="T22" fmla="*/ 86 w 111"/>
                  <a:gd name="T23" fmla="*/ 117 h 149"/>
                  <a:gd name="T24" fmla="*/ 76 w 111"/>
                  <a:gd name="T25" fmla="*/ 117 h 149"/>
                  <a:gd name="T26" fmla="*/ 63 w 111"/>
                  <a:gd name="T27" fmla="*/ 127 h 149"/>
                  <a:gd name="T28" fmla="*/ 51 w 111"/>
                  <a:gd name="T29" fmla="*/ 149 h 149"/>
                  <a:gd name="T30" fmla="*/ 0 w 111"/>
                  <a:gd name="T31" fmla="*/ 105 h 149"/>
                  <a:gd name="T32" fmla="*/ 26 w 111"/>
                  <a:gd name="T33" fmla="*/ 0 h 149"/>
                  <a:gd name="T34" fmla="*/ 101 w 111"/>
                  <a:gd name="T35" fmla="*/ 1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Freeform 132"/>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Freeform 133"/>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Freeform 134"/>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5" name="Freeform 135"/>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Freeform 136"/>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Freeform 137"/>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w="4763">
                <a:solidFill>
                  <a:srgbClr val="000000"/>
                </a:solidFill>
                <a:prstDash val="solid"/>
                <a:round/>
              </a:ln>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16" name="Rectangle 138"/>
            <p:cNvSpPr>
              <a:spLocks noChangeArrowheads="1"/>
            </p:cNvSpPr>
            <p:nvPr/>
          </p:nvSpPr>
          <p:spPr bwMode="auto">
            <a:xfrm>
              <a:off x="1593270" y="1916832"/>
              <a:ext cx="1640681" cy="2409825"/>
            </a:xfrm>
            <a:prstGeom prst="rect">
              <a:avLst/>
            </a:prstGeom>
            <a:solidFill>
              <a:srgbClr val="0000FF"/>
            </a:solidFill>
            <a:ln w="9525">
              <a:no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7" name="Line 139"/>
            <p:cNvSpPr>
              <a:spLocks noChangeShapeType="1"/>
            </p:cNvSpPr>
            <p:nvPr/>
          </p:nvSpPr>
          <p:spPr bwMode="auto">
            <a:xfrm>
              <a:off x="1046376" y="2288306"/>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8" name="Text Box 140"/>
            <p:cNvSpPr txBox="1">
              <a:spLocks noChangeArrowheads="1"/>
            </p:cNvSpPr>
            <p:nvPr/>
          </p:nvSpPr>
          <p:spPr bwMode="auto">
            <a:xfrm>
              <a:off x="1794722" y="4337766"/>
              <a:ext cx="1226644"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solidFill>
                    <a:srgbClr val="0000FF"/>
                  </a:solidFill>
                  <a:latin typeface="微软雅黑" panose="020B0503020204020204" pitchFamily="34" charset="-122"/>
                  <a:ea typeface="微软雅黑" panose="020B0503020204020204" pitchFamily="34" charset="-122"/>
                </a:rPr>
                <a:t>FTP </a:t>
              </a:r>
              <a:r>
                <a:rPr kumimoji="1" lang="zh-CN" altLang="en-US" sz="1200" b="1">
                  <a:solidFill>
                    <a:srgbClr val="0000FF"/>
                  </a:solidFill>
                  <a:latin typeface="微软雅黑" panose="020B0503020204020204" pitchFamily="34" charset="-122"/>
                  <a:ea typeface="微软雅黑" panose="020B0503020204020204" pitchFamily="34" charset="-122"/>
                </a:rPr>
                <a:t>客户端</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9" name="Text Box 141"/>
            <p:cNvSpPr txBox="1">
              <a:spLocks noChangeArrowheads="1"/>
            </p:cNvSpPr>
            <p:nvPr/>
          </p:nvSpPr>
          <p:spPr bwMode="auto">
            <a:xfrm>
              <a:off x="6959857" y="4337766"/>
              <a:ext cx="1419563"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solidFill>
                    <a:srgbClr val="0000FF"/>
                  </a:solidFill>
                  <a:latin typeface="微软雅黑" panose="020B0503020204020204" pitchFamily="34" charset="-122"/>
                  <a:ea typeface="微软雅黑" panose="020B0503020204020204" pitchFamily="34" charset="-122"/>
                </a:rPr>
                <a:t>FTP </a:t>
              </a:r>
              <a:r>
                <a:rPr kumimoji="1" lang="zh-CN" altLang="en-US" sz="1200" b="1">
                  <a:solidFill>
                    <a:srgbClr val="0000FF"/>
                  </a:solidFill>
                  <a:latin typeface="微软雅黑" panose="020B0503020204020204" pitchFamily="34" charset="-122"/>
                  <a:ea typeface="微软雅黑" panose="020B0503020204020204" pitchFamily="34" charset="-122"/>
                </a:rPr>
                <a:t>服务器端</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0" name="AutoShape 142"/>
            <p:cNvSpPr>
              <a:spLocks noChangeArrowheads="1"/>
            </p:cNvSpPr>
            <p:nvPr/>
          </p:nvSpPr>
          <p:spPr bwMode="auto">
            <a:xfrm>
              <a:off x="408334" y="3399557"/>
              <a:ext cx="638042"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Line 143"/>
            <p:cNvSpPr>
              <a:spLocks noChangeShapeType="1"/>
            </p:cNvSpPr>
            <p:nvPr/>
          </p:nvSpPr>
          <p:spPr bwMode="auto">
            <a:xfrm>
              <a:off x="1046376" y="3817068"/>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Line 144"/>
            <p:cNvSpPr>
              <a:spLocks noChangeShapeType="1"/>
            </p:cNvSpPr>
            <p:nvPr/>
          </p:nvSpPr>
          <p:spPr bwMode="auto">
            <a:xfrm>
              <a:off x="8429442" y="3817068"/>
              <a:ext cx="638042"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AutoShape 145"/>
            <p:cNvSpPr>
              <a:spLocks noChangeArrowheads="1"/>
            </p:cNvSpPr>
            <p:nvPr/>
          </p:nvSpPr>
          <p:spPr bwMode="auto">
            <a:xfrm>
              <a:off x="9067485" y="3399557"/>
              <a:ext cx="638043"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146"/>
            <p:cNvSpPr>
              <a:spLocks noChangeShapeType="1"/>
            </p:cNvSpPr>
            <p:nvPr/>
          </p:nvSpPr>
          <p:spPr bwMode="auto">
            <a:xfrm>
              <a:off x="3051653" y="3863106"/>
              <a:ext cx="4010554" cy="0"/>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Line 147"/>
            <p:cNvSpPr>
              <a:spLocks noChangeShapeType="1"/>
            </p:cNvSpPr>
            <p:nvPr/>
          </p:nvSpPr>
          <p:spPr bwMode="auto">
            <a:xfrm>
              <a:off x="3051653" y="3029668"/>
              <a:ext cx="4010554" cy="0"/>
            </a:xfrm>
            <a:prstGeom prst="line">
              <a:avLst/>
            </a:prstGeom>
            <a:noFill/>
            <a:ln w="38100">
              <a:solidFill>
                <a:srgbClr val="00B05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aphicFrame>
          <p:nvGraphicFramePr>
            <p:cNvPr id="126" name="Object 148"/>
            <p:cNvGraphicFramePr>
              <a:graphicFrameLocks noChangeAspect="1"/>
            </p:cNvGraphicFramePr>
            <p:nvPr/>
          </p:nvGraphicFramePr>
          <p:xfrm>
            <a:off x="3871995" y="2658193"/>
            <a:ext cx="2369873" cy="1746250"/>
          </p:xfrm>
          <a:graphic>
            <a:graphicData uri="http://schemas.openxmlformats.org/presentationml/2006/ole">
              <mc:AlternateContent xmlns:mc="http://schemas.openxmlformats.org/markup-compatibility/2006">
                <mc:Choice xmlns:v="urn:schemas-microsoft-com:vml" Requires="v">
                  <p:oleObj spid="_x0000_s1025" name="VISIO" r:id="rId1" imgW="3514725" imgH="2009775" progId="">
                    <p:embed/>
                  </p:oleObj>
                </mc:Choice>
                <mc:Fallback>
                  <p:oleObj name="VISIO" r:id="rId1" imgW="3514725" imgH="2009775" progId="">
                    <p:embed/>
                    <p:pic>
                      <p:nvPicPr>
                        <p:cNvPr id="0" name="图片 1024"/>
                        <p:cNvPicPr>
                          <a:picLocks noChangeAspect="1"/>
                        </p:cNvPicPr>
                        <p:nvPr/>
                      </p:nvPicPr>
                      <p:blipFill>
                        <a:blip r:embed="rId2"/>
                        <a:stretch>
                          <a:fillRect/>
                        </a:stretch>
                      </p:blipFill>
                      <p:spPr>
                        <a:xfrm>
                          <a:off x="3871995" y="2658193"/>
                          <a:ext cx="2369873" cy="1746250"/>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27" name="Text Box 149"/>
            <p:cNvSpPr txBox="1">
              <a:spLocks noChangeArrowheads="1"/>
            </p:cNvSpPr>
            <p:nvPr/>
          </p:nvSpPr>
          <p:spPr bwMode="auto">
            <a:xfrm>
              <a:off x="4611580" y="3310268"/>
              <a:ext cx="810261"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互联网</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28" name="Text Box 150"/>
            <p:cNvSpPr txBox="1">
              <a:spLocks noChangeArrowheads="1"/>
            </p:cNvSpPr>
            <p:nvPr/>
          </p:nvSpPr>
          <p:spPr bwMode="auto">
            <a:xfrm>
              <a:off x="4212727" y="2020018"/>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solidFill>
                    <a:srgbClr val="0000FF"/>
                  </a:solidFill>
                  <a:latin typeface="微软雅黑" panose="020B0503020204020204" pitchFamily="34" charset="-122"/>
                  <a:ea typeface="微软雅黑" panose="020B0503020204020204" pitchFamily="34" charset="-122"/>
                </a:rPr>
                <a:t>TCP </a:t>
              </a:r>
              <a:r>
                <a:rPr kumimoji="1" lang="zh-CN" altLang="en-US" sz="1200" b="1" dirty="0">
                  <a:solidFill>
                    <a:srgbClr val="0000FF"/>
                  </a:solidFill>
                  <a:latin typeface="微软雅黑" panose="020B0503020204020204" pitchFamily="34" charset="-122"/>
                  <a:ea typeface="微软雅黑" panose="020B0503020204020204" pitchFamily="34" charset="-122"/>
                </a:rPr>
                <a:t>控制连接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29" name="Text Box 151"/>
            <p:cNvSpPr txBox="1">
              <a:spLocks noChangeArrowheads="1"/>
            </p:cNvSpPr>
            <p:nvPr/>
          </p:nvSpPr>
          <p:spPr bwMode="auto">
            <a:xfrm>
              <a:off x="4308097" y="4593355"/>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solidFill>
                    <a:srgbClr val="0000FF"/>
                  </a:solidFill>
                  <a:latin typeface="微软雅黑" panose="020B0503020204020204" pitchFamily="34" charset="-122"/>
                  <a:ea typeface="微软雅黑" panose="020B0503020204020204" pitchFamily="34" charset="-122"/>
                </a:rPr>
                <a:t>TCP </a:t>
              </a:r>
              <a:r>
                <a:rPr kumimoji="1" lang="zh-CN" altLang="en-US" sz="1200" b="1" dirty="0">
                  <a:solidFill>
                    <a:srgbClr val="0000FF"/>
                  </a:solidFill>
                  <a:latin typeface="微软雅黑" panose="020B0503020204020204" pitchFamily="34" charset="-122"/>
                  <a:ea typeface="微软雅黑" panose="020B0503020204020204" pitchFamily="34" charset="-122"/>
                </a:rPr>
                <a:t>数据连接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30" name="Line 152"/>
            <p:cNvSpPr>
              <a:spLocks noChangeShapeType="1"/>
            </p:cNvSpPr>
            <p:nvPr/>
          </p:nvSpPr>
          <p:spPr bwMode="auto">
            <a:xfrm flipH="1" flipV="1">
              <a:off x="3689696" y="3863107"/>
              <a:ext cx="1002638" cy="649287"/>
            </a:xfrm>
            <a:prstGeom prst="line">
              <a:avLst/>
            </a:prstGeom>
            <a:noFill/>
            <a:ln w="12700">
              <a:solidFill>
                <a:srgbClr val="0000FF"/>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1" name="Line 153"/>
            <p:cNvSpPr>
              <a:spLocks noChangeShapeType="1"/>
            </p:cNvSpPr>
            <p:nvPr/>
          </p:nvSpPr>
          <p:spPr bwMode="auto">
            <a:xfrm flipV="1">
              <a:off x="5330377" y="3863107"/>
              <a:ext cx="1093788" cy="649287"/>
            </a:xfrm>
            <a:prstGeom prst="line">
              <a:avLst/>
            </a:prstGeom>
            <a:noFill/>
            <a:ln w="12700">
              <a:solidFill>
                <a:srgbClr val="0000FF"/>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Line 154"/>
            <p:cNvSpPr>
              <a:spLocks noChangeShapeType="1"/>
            </p:cNvSpPr>
            <p:nvPr/>
          </p:nvSpPr>
          <p:spPr bwMode="auto">
            <a:xfrm>
              <a:off x="5239228" y="2472456"/>
              <a:ext cx="1184937" cy="557212"/>
            </a:xfrm>
            <a:prstGeom prst="line">
              <a:avLst/>
            </a:prstGeom>
            <a:noFill/>
            <a:ln w="12700">
              <a:solidFill>
                <a:srgbClr val="0000FF"/>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Line 155"/>
            <p:cNvSpPr>
              <a:spLocks noChangeShapeType="1"/>
            </p:cNvSpPr>
            <p:nvPr/>
          </p:nvSpPr>
          <p:spPr bwMode="auto">
            <a:xfrm flipH="1">
              <a:off x="3598546" y="2472456"/>
              <a:ext cx="1093788" cy="557212"/>
            </a:xfrm>
            <a:prstGeom prst="line">
              <a:avLst/>
            </a:prstGeom>
            <a:noFill/>
            <a:ln w="12700">
              <a:solidFill>
                <a:srgbClr val="0000FF"/>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Oval 156"/>
            <p:cNvSpPr>
              <a:spLocks noChangeArrowheads="1"/>
            </p:cNvSpPr>
            <p:nvPr/>
          </p:nvSpPr>
          <p:spPr bwMode="auto">
            <a:xfrm>
              <a:off x="1684419" y="2008906"/>
              <a:ext cx="1367234" cy="557212"/>
            </a:xfrm>
            <a:prstGeom prst="ellipse">
              <a:avLst/>
            </a:prstGeom>
            <a:solidFill>
              <a:srgbClr val="00FFCC"/>
            </a:solidFill>
            <a:ln w="9525">
              <a:noFill/>
              <a:round/>
            </a:ln>
            <a:effectLst/>
          </p:spPr>
          <p:txBody>
            <a:bodyPr wrap="none" anchor="ctr"/>
            <a:lstStyle/>
            <a:p>
              <a:pPr algn="ctr" eaLnBrk="1" hangingPunct="1"/>
              <a:r>
                <a:rPr kumimoji="1" lang="zh-CN" altLang="en-US" sz="1200" b="1" dirty="0">
                  <a:latin typeface="微软雅黑" panose="020B0503020204020204" pitchFamily="34" charset="-122"/>
                  <a:ea typeface="微软雅黑" panose="020B0503020204020204" pitchFamily="34" charset="-122"/>
                </a:rPr>
                <a:t>用户界面</a:t>
              </a:r>
              <a:endParaRPr kumimoji="1" lang="zh-CN" altLang="en-US" sz="1200" b="1" dirty="0">
                <a:latin typeface="微软雅黑" panose="020B0503020204020204" pitchFamily="34" charset="-122"/>
                <a:ea typeface="微软雅黑" panose="020B0503020204020204" pitchFamily="34" charset="-122"/>
              </a:endParaRPr>
            </a:p>
          </p:txBody>
        </p:sp>
        <p:sp>
          <p:nvSpPr>
            <p:cNvPr id="135" name="Line 157"/>
            <p:cNvSpPr>
              <a:spLocks noChangeShapeType="1"/>
            </p:cNvSpPr>
            <p:nvPr/>
          </p:nvSpPr>
          <p:spPr bwMode="auto">
            <a:xfrm>
              <a:off x="2413611" y="3307481"/>
              <a:ext cx="0" cy="277812"/>
            </a:xfrm>
            <a:prstGeom prst="line">
              <a:avLst/>
            </a:prstGeom>
            <a:noFill/>
            <a:ln w="38100">
              <a:solidFill>
                <a:srgbClr val="00B0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6" name="Oval 158"/>
            <p:cNvSpPr>
              <a:spLocks noChangeArrowheads="1"/>
            </p:cNvSpPr>
            <p:nvPr/>
          </p:nvSpPr>
          <p:spPr bwMode="auto">
            <a:xfrm>
              <a:off x="1684419" y="2750269"/>
              <a:ext cx="1367234" cy="557213"/>
            </a:xfrm>
            <a:prstGeom prst="ellipse">
              <a:avLst/>
            </a:prstGeom>
            <a:solidFill>
              <a:srgbClr val="99FFCC"/>
            </a:solidFill>
            <a:ln w="9525">
              <a:noFill/>
              <a:round/>
            </a:ln>
            <a:effectLst/>
          </p:spPr>
          <p:txBody>
            <a:bodyPr wrap="none" anchor="ctr"/>
            <a:lstStyle/>
            <a:p>
              <a:pPr algn="ctr" eaLnBrk="1" hangingPunct="1"/>
              <a:r>
                <a:rPr kumimoji="1" lang="zh-CN" altLang="en-US" sz="1200" b="1">
                  <a:latin typeface="微软雅黑" panose="020B0503020204020204" pitchFamily="34" charset="-122"/>
                  <a:ea typeface="微软雅黑" panose="020B0503020204020204" pitchFamily="34" charset="-122"/>
                </a:rPr>
                <a:t>控制进程</a:t>
              </a:r>
              <a:endParaRPr kumimoji="1" lang="zh-CN" altLang="en-US" sz="1200" b="1">
                <a:latin typeface="微软雅黑" panose="020B0503020204020204" pitchFamily="34" charset="-122"/>
                <a:ea typeface="微软雅黑" panose="020B0503020204020204" pitchFamily="34" charset="-122"/>
              </a:endParaRPr>
            </a:p>
          </p:txBody>
        </p:sp>
        <p:sp>
          <p:nvSpPr>
            <p:cNvPr id="137" name="Oval 159"/>
            <p:cNvSpPr>
              <a:spLocks noChangeArrowheads="1"/>
            </p:cNvSpPr>
            <p:nvPr/>
          </p:nvSpPr>
          <p:spPr bwMode="auto">
            <a:xfrm>
              <a:off x="1684419" y="3493219"/>
              <a:ext cx="1367234" cy="741363"/>
            </a:xfrm>
            <a:prstGeom prst="ellipse">
              <a:avLst/>
            </a:prstGeom>
            <a:solidFill>
              <a:srgbClr val="66FF66"/>
            </a:solidFill>
            <a:ln w="9525">
              <a:noFill/>
              <a:round/>
            </a:ln>
            <a:effectLst/>
          </p:spPr>
          <p:txBody>
            <a:bodyPr wrap="none" anchor="ctr"/>
            <a:lstStyle/>
            <a:p>
              <a:pPr algn="ctr" eaLnBrk="1" hangingPunct="1"/>
              <a:r>
                <a:rPr kumimoji="1" lang="zh-CN" altLang="en-US" sz="1200" b="1">
                  <a:latin typeface="微软雅黑" panose="020B0503020204020204" pitchFamily="34" charset="-122"/>
                  <a:ea typeface="微软雅黑" panose="020B0503020204020204" pitchFamily="34" charset="-122"/>
                </a:rPr>
                <a:t>数据传送</a:t>
              </a:r>
              <a:endParaRPr kumimoji="1" lang="zh-CN" altLang="en-US"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进程</a:t>
              </a:r>
              <a:endParaRPr kumimoji="1" lang="zh-CN" altLang="en-US" sz="1200" b="1">
                <a:latin typeface="微软雅黑" panose="020B0503020204020204" pitchFamily="34" charset="-122"/>
                <a:ea typeface="微软雅黑" panose="020B0503020204020204" pitchFamily="34" charset="-122"/>
              </a:endParaRPr>
            </a:p>
          </p:txBody>
        </p:sp>
        <p:sp>
          <p:nvSpPr>
            <p:cNvPr id="138" name="Line 160"/>
            <p:cNvSpPr>
              <a:spLocks noChangeShapeType="1"/>
            </p:cNvSpPr>
            <p:nvPr/>
          </p:nvSpPr>
          <p:spPr bwMode="auto">
            <a:xfrm>
              <a:off x="7791399" y="3307481"/>
              <a:ext cx="0" cy="277812"/>
            </a:xfrm>
            <a:prstGeom prst="line">
              <a:avLst/>
            </a:prstGeom>
            <a:noFill/>
            <a:ln w="38100">
              <a:solidFill>
                <a:srgbClr val="00B0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9" name="Oval 161"/>
            <p:cNvSpPr>
              <a:spLocks noChangeArrowheads="1"/>
            </p:cNvSpPr>
            <p:nvPr/>
          </p:nvSpPr>
          <p:spPr bwMode="auto">
            <a:xfrm>
              <a:off x="7062207" y="3493219"/>
              <a:ext cx="1367235" cy="741363"/>
            </a:xfrm>
            <a:prstGeom prst="ellipse">
              <a:avLst/>
            </a:prstGeom>
            <a:solidFill>
              <a:srgbClr val="66FF66"/>
            </a:solidFill>
            <a:ln w="9525" algn="ctr">
              <a:noFill/>
              <a:round/>
            </a:ln>
            <a:effectLst/>
          </p:spPr>
          <p:txBody>
            <a:bodyPr wrap="none" anchor="ctr"/>
            <a:lstStyle/>
            <a:p>
              <a:pPr algn="ctr" eaLnBrk="1" hangingPunct="1"/>
              <a:r>
                <a:rPr kumimoji="1" lang="zh-CN" altLang="en-US" sz="1200" b="1">
                  <a:latin typeface="微软雅黑" panose="020B0503020204020204" pitchFamily="34" charset="-122"/>
                  <a:ea typeface="微软雅黑" panose="020B0503020204020204" pitchFamily="34" charset="-122"/>
                </a:rPr>
                <a:t>数据传送</a:t>
              </a:r>
              <a:endParaRPr kumimoji="1" lang="zh-CN" altLang="en-US"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进程</a:t>
              </a:r>
              <a:endParaRPr kumimoji="1" lang="zh-CN" altLang="en-US" sz="12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5"/>
          <p:cNvSpPr>
            <a:spLocks noChangeArrowheads="1"/>
          </p:cNvSpPr>
          <p:nvPr/>
        </p:nvSpPr>
        <p:spPr bwMode="auto">
          <a:xfrm>
            <a:off x="556963" y="83235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7" name="Rectangle 6"/>
          <p:cNvSpPr>
            <a:spLocks noChangeArrowheads="1"/>
          </p:cNvSpPr>
          <p:nvPr/>
        </p:nvSpPr>
        <p:spPr bwMode="auto">
          <a:xfrm>
            <a:off x="3386154" y="799146"/>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 两个不同的端口</a:t>
            </a:r>
            <a:r>
              <a:rPr lang="zh-CN" altLang="en-US" sz="2000" b="1" dirty="0" smtClean="0">
                <a:solidFill>
                  <a:schemeClr val="bg1"/>
                </a:solidFill>
                <a:latin typeface="微软雅黑" panose="020B0503020204020204" pitchFamily="34" charset="-122"/>
                <a:ea typeface="微软雅黑" panose="020B0503020204020204" pitchFamily="34" charset="-122"/>
              </a:rPr>
              <a:t>号</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28" name="Rectangle 68"/>
          <p:cNvSpPr>
            <a:spLocks noChangeArrowheads="1"/>
          </p:cNvSpPr>
          <p:nvPr/>
        </p:nvSpPr>
        <p:spPr bwMode="auto">
          <a:xfrm>
            <a:off x="483810" y="1277752"/>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当</a:t>
            </a:r>
            <a:r>
              <a:rPr lang="zh-CN" altLang="en-US" sz="2000" b="1" dirty="0">
                <a:latin typeface="微软雅黑" panose="020B0503020204020204" pitchFamily="34" charset="-122"/>
                <a:ea typeface="微软雅黑" panose="020B0503020204020204" pitchFamily="34" charset="-122"/>
              </a:rPr>
              <a:t>客户进程向服务器进程发出建立连接请求时，要寻找连接服务器进程的</a:t>
            </a:r>
            <a:r>
              <a:rPr lang="zh-CN" altLang="en-US" sz="2000" b="1" dirty="0">
                <a:solidFill>
                  <a:srgbClr val="0000FF"/>
                </a:solidFill>
                <a:latin typeface="微软雅黑" panose="020B0503020204020204" pitchFamily="34" charset="-122"/>
                <a:ea typeface="微软雅黑" panose="020B0503020204020204" pitchFamily="34" charset="-122"/>
              </a:rPr>
              <a:t>熟知端口</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(21)</a:t>
            </a:r>
            <a:r>
              <a:rPr lang="zh-CN" altLang="en-US" sz="2000" b="1" dirty="0">
                <a:latin typeface="微软雅黑" panose="020B0503020204020204" pitchFamily="34" charset="-122"/>
                <a:ea typeface="微软雅黑" panose="020B0503020204020204" pitchFamily="34" charset="-122"/>
              </a:rPr>
              <a:t>，同时还要告诉服务器进程自己的另一个端口号码，用于建立数据传送连接。</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接着，服务器进程用自己传送数据的</a:t>
            </a:r>
            <a:r>
              <a:rPr lang="zh-CN" altLang="en-US" sz="2000" b="1" dirty="0">
                <a:solidFill>
                  <a:srgbClr val="0000FF"/>
                </a:solidFill>
                <a:latin typeface="微软雅黑" panose="020B0503020204020204" pitchFamily="34" charset="-122"/>
                <a:ea typeface="微软雅黑" panose="020B0503020204020204" pitchFamily="34" charset="-122"/>
              </a:rPr>
              <a:t>熟知端口 </a:t>
            </a:r>
            <a:r>
              <a:rPr lang="en-US" altLang="zh-CN" sz="2000" b="1" dirty="0">
                <a:latin typeface="微软雅黑" panose="020B0503020204020204" pitchFamily="34" charset="-122"/>
                <a:ea typeface="微软雅黑" panose="020B0503020204020204" pitchFamily="34" charset="-122"/>
              </a:rPr>
              <a:t>(20) </a:t>
            </a:r>
            <a:r>
              <a:rPr lang="zh-CN" altLang="en-US" sz="2000" b="1" dirty="0">
                <a:latin typeface="微软雅黑" panose="020B0503020204020204" pitchFamily="34" charset="-122"/>
                <a:ea typeface="微软雅黑" panose="020B0503020204020204" pitchFamily="34" charset="-122"/>
              </a:rPr>
              <a:t>与客户进程所提供的端口号码建立数据传送连接。</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 </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使用了两个不同的端口号，所以数据连接与控制连接不会发生混乱。</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55852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873193" y="1525315"/>
            <a:ext cx="3416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 使用两个不同端口号的</a:t>
            </a:r>
            <a:r>
              <a:rPr lang="zh-CN" altLang="en-US" sz="2000" b="1" dirty="0" smtClean="0">
                <a:solidFill>
                  <a:schemeClr val="bg1"/>
                </a:solidFill>
                <a:latin typeface="微软雅黑" panose="020B0503020204020204" pitchFamily="34" charset="-122"/>
                <a:ea typeface="微软雅黑" panose="020B0503020204020204" pitchFamily="34" charset="-122"/>
              </a:rPr>
              <a:t>好处</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2003921"/>
            <a:ext cx="834929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使协议更加简单和更容易实现。</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在传输文件时还可以利用控制连接（例如，客户发送请求终止传输）</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5"/>
          <p:cNvSpPr>
            <a:spLocks noChangeArrowheads="1"/>
          </p:cNvSpPr>
          <p:nvPr/>
        </p:nvSpPr>
        <p:spPr bwMode="auto">
          <a:xfrm>
            <a:off x="556963" y="61890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5" name="Rectangle 6"/>
          <p:cNvSpPr>
            <a:spLocks noChangeArrowheads="1"/>
          </p:cNvSpPr>
          <p:nvPr/>
        </p:nvSpPr>
        <p:spPr bwMode="auto">
          <a:xfrm>
            <a:off x="3297091" y="585689"/>
            <a:ext cx="25685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NFS </a:t>
            </a:r>
            <a:r>
              <a:rPr lang="zh-CN" altLang="en-US" sz="2000" b="1" dirty="0">
                <a:solidFill>
                  <a:schemeClr val="bg1"/>
                </a:solidFill>
                <a:latin typeface="微软雅黑" panose="020B0503020204020204" pitchFamily="34" charset="-122"/>
                <a:ea typeface="微软雅黑" panose="020B0503020204020204" pitchFamily="34" charset="-122"/>
              </a:rPr>
              <a:t>采用另一种思路</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6" name="Rectangle 68"/>
          <p:cNvSpPr>
            <a:spLocks noChangeArrowheads="1"/>
          </p:cNvSpPr>
          <p:nvPr/>
        </p:nvSpPr>
        <p:spPr bwMode="auto">
          <a:xfrm>
            <a:off x="483810" y="954567"/>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NFS </a:t>
            </a:r>
            <a:r>
              <a:rPr lang="zh-CN" altLang="en-US" sz="2000" b="1" dirty="0">
                <a:latin typeface="微软雅黑" panose="020B0503020204020204" pitchFamily="34" charset="-122"/>
                <a:ea typeface="微软雅黑" panose="020B0503020204020204" pitchFamily="34" charset="-122"/>
              </a:rPr>
              <a:t>允许应用进程打开一个远地文件，并能在该文件的某一个特定的位置上开始读写数据。</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NFS </a:t>
            </a:r>
            <a:r>
              <a:rPr lang="zh-CN" altLang="en-US" sz="2000" b="1" dirty="0">
                <a:latin typeface="微软雅黑" panose="020B0503020204020204" pitchFamily="34" charset="-122"/>
                <a:ea typeface="微软雅黑" panose="020B0503020204020204" pitchFamily="34" charset="-122"/>
              </a:rPr>
              <a:t>可使用户只复制一个大文件中的一个很小的片段，而不需要复制整个大文件。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例如，计算机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NFS </a:t>
            </a:r>
            <a:r>
              <a:rPr lang="zh-CN" altLang="en-US" sz="2000" b="1" dirty="0">
                <a:latin typeface="微软雅黑" panose="020B0503020204020204" pitchFamily="34" charset="-122"/>
                <a:ea typeface="微软雅黑" panose="020B0503020204020204" pitchFamily="34" charset="-122"/>
              </a:rPr>
              <a:t>客户软件，把要添加的数据和在文件后面写数据的请求一起发送到远地的计算机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NFS </a:t>
            </a:r>
            <a:r>
              <a:rPr lang="zh-CN" altLang="en-US" sz="2000" b="1" dirty="0">
                <a:latin typeface="微软雅黑" panose="020B0503020204020204" pitchFamily="34" charset="-122"/>
                <a:ea typeface="微软雅黑" panose="020B0503020204020204" pitchFamily="34" charset="-122"/>
              </a:rPr>
              <a:t>服务器。</a:t>
            </a:r>
            <a:r>
              <a:rPr lang="en-US" altLang="zh-CN" sz="2000" b="1" dirty="0">
                <a:latin typeface="微软雅黑" panose="020B0503020204020204" pitchFamily="34" charset="-122"/>
                <a:ea typeface="微软雅黑" panose="020B0503020204020204" pitchFamily="34" charset="-122"/>
              </a:rPr>
              <a:t>NFS </a:t>
            </a:r>
            <a:r>
              <a:rPr lang="zh-CN" altLang="en-US" sz="2000" b="1" dirty="0">
                <a:latin typeface="微软雅黑" panose="020B0503020204020204" pitchFamily="34" charset="-122"/>
                <a:ea typeface="微软雅黑" panose="020B0503020204020204" pitchFamily="34" charset="-122"/>
              </a:rPr>
              <a:t>服务器更新文件后返回应答信息。</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NFS </a:t>
            </a:r>
            <a:r>
              <a:rPr lang="zh-CN" altLang="en-US" sz="2000" b="1" dirty="0">
                <a:solidFill>
                  <a:srgbClr val="0000FF"/>
                </a:solidFill>
                <a:latin typeface="微软雅黑" panose="020B0503020204020204" pitchFamily="34" charset="-122"/>
                <a:ea typeface="微软雅黑" panose="020B0503020204020204" pitchFamily="34" charset="-122"/>
              </a:rPr>
              <a:t>在网络上传送的只是少量的修改数据。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41994"/>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58543" y="799723"/>
            <a:ext cx="44269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6.2.3  </a:t>
            </a:r>
            <a:r>
              <a:rPr lang="zh-CN" altLang="en-US" sz="2400" b="1" dirty="0">
                <a:solidFill>
                  <a:schemeClr val="bg1"/>
                </a:solidFill>
                <a:latin typeface="微软雅黑" panose="020B0503020204020204" pitchFamily="34" charset="-122"/>
                <a:ea typeface="微软雅黑" panose="020B0503020204020204" pitchFamily="34" charset="-122"/>
              </a:rPr>
              <a:t>简单文件传送协议 </a:t>
            </a:r>
            <a:r>
              <a:rPr lang="en-US" altLang="zh-CN" sz="2400" b="1" dirty="0" smtClean="0">
                <a:solidFill>
                  <a:schemeClr val="bg1"/>
                </a:solidFill>
                <a:latin typeface="微软雅黑" panose="020B0503020204020204" pitchFamily="34" charset="-122"/>
                <a:ea typeface="微软雅黑" panose="020B0503020204020204" pitchFamily="34" charset="-122"/>
              </a:rPr>
              <a:t>TFTP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545143" y="123673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TFTP (Trivial File Transfer Protocol) </a:t>
            </a:r>
            <a:r>
              <a:rPr lang="zh-CN" altLang="en-US" sz="2000" b="1" dirty="0">
                <a:latin typeface="微软雅黑" panose="020B0503020204020204" pitchFamily="34" charset="-122"/>
                <a:ea typeface="微软雅黑" panose="020B0503020204020204" pitchFamily="34" charset="-122"/>
              </a:rPr>
              <a:t>是一个很小且易于实现的文件传送协议。</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使用客户服务器方式和使用 </a:t>
            </a:r>
            <a:r>
              <a:rPr lang="en-US" altLang="zh-CN" sz="2000" b="1" dirty="0">
                <a:latin typeface="微软雅黑" panose="020B0503020204020204" pitchFamily="34" charset="-122"/>
                <a:ea typeface="微软雅黑" panose="020B0503020204020204" pitchFamily="34" charset="-122"/>
              </a:rPr>
              <a:t>UDP </a:t>
            </a:r>
            <a:r>
              <a:rPr lang="zh-CN" altLang="en-US" sz="2000" b="1" dirty="0">
                <a:latin typeface="微软雅黑" panose="020B0503020204020204" pitchFamily="34" charset="-122"/>
                <a:ea typeface="微软雅黑" panose="020B0503020204020204" pitchFamily="34" charset="-122"/>
              </a:rPr>
              <a:t>数据报，因此 </a:t>
            </a: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需要有自己的差错改正措施。</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只支持文件传输而不支持交互。</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没有一个庞大的命令集，没有列目录的功能，也不能对用户进行身份鉴别。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dirty="0">
              <a:solidFill>
                <a:srgbClr val="FFFFFF"/>
              </a:solidFill>
              <a:latin typeface="宋体" panose="02010600030101010101" pitchFamily="2" charset="-122"/>
            </a:endParaRPr>
          </a:p>
        </p:txBody>
      </p:sp>
      <p:sp>
        <p:nvSpPr>
          <p:cNvPr id="16" name="Line 16"/>
          <p:cNvSpPr>
            <a:spLocks noChangeShapeType="1"/>
          </p:cNvSpPr>
          <p:nvPr/>
        </p:nvSpPr>
        <p:spPr bwMode="auto">
          <a:xfrm>
            <a:off x="3637198" y="1587184"/>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6.1.1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域名</a:t>
            </a:r>
            <a:r>
              <a:rPr lang="zh-CN" altLang="en-US" sz="2000" b="1" dirty="0">
                <a:solidFill>
                  <a:schemeClr val="bg1"/>
                </a:solidFill>
                <a:latin typeface="微软雅黑" panose="020B0503020204020204" pitchFamily="34" charset="-122"/>
                <a:ea typeface="微软雅黑" panose="020B0503020204020204" pitchFamily="34" charset="-122"/>
              </a:rPr>
              <a:t>系统概述</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6.1.2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zh-CN" altLang="en-US" sz="2000" b="1" dirty="0">
                <a:solidFill>
                  <a:schemeClr val="bg1"/>
                </a:solidFill>
                <a:latin typeface="微软雅黑" panose="020B0503020204020204" pitchFamily="34" charset="-122"/>
                <a:ea typeface="微软雅黑" panose="020B0503020204020204" pitchFamily="34" charset="-122"/>
              </a:rPr>
              <a:t>的域名结构</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6.1.3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域名服务器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9"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6.1</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域名系统 </a:t>
            </a:r>
            <a:r>
              <a:rPr lang="en-US" altLang="zh-CN" sz="2000" b="1" dirty="0">
                <a:solidFill>
                  <a:schemeClr val="bg1"/>
                </a:solidFill>
                <a:latin typeface="微软雅黑" panose="020B0503020204020204" pitchFamily="34" charset="-122"/>
                <a:ea typeface="微软雅黑" panose="020B0503020204020204" pitchFamily="34" charset="-122"/>
              </a:rPr>
              <a:t>DNS</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68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91920" y="957476"/>
            <a:ext cx="21788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TFTP </a:t>
            </a:r>
            <a:r>
              <a:rPr lang="zh-CN" altLang="en-US" sz="2000" b="1" dirty="0">
                <a:solidFill>
                  <a:schemeClr val="bg1"/>
                </a:solidFill>
                <a:latin typeface="微软雅黑" panose="020B0503020204020204" pitchFamily="34" charset="-122"/>
                <a:ea typeface="微软雅黑" panose="020B0503020204020204" pitchFamily="34" charset="-122"/>
              </a:rPr>
              <a:t>的主要特点</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436082"/>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每次</a:t>
            </a:r>
            <a:r>
              <a:rPr lang="zh-CN" altLang="en-US" sz="2000" b="1" dirty="0">
                <a:latin typeface="微软雅黑" panose="020B0503020204020204" pitchFamily="34" charset="-122"/>
                <a:ea typeface="微软雅黑" panose="020B0503020204020204" pitchFamily="34" charset="-122"/>
              </a:rPr>
              <a:t>传送的数据 </a:t>
            </a:r>
            <a:r>
              <a:rPr lang="en-US" altLang="zh-CN" sz="2000" b="1" dirty="0">
                <a:latin typeface="微软雅黑" panose="020B0503020204020204" pitchFamily="34" charset="-122"/>
                <a:ea typeface="微软雅黑" panose="020B0503020204020204" pitchFamily="34" charset="-122"/>
              </a:rPr>
              <a:t>PDU </a:t>
            </a:r>
            <a:r>
              <a:rPr lang="zh-CN" altLang="en-US" sz="2000" b="1" dirty="0">
                <a:latin typeface="微软雅黑" panose="020B0503020204020204" pitchFamily="34" charset="-122"/>
                <a:ea typeface="微软雅黑" panose="020B0503020204020204" pitchFamily="34" charset="-122"/>
              </a:rPr>
              <a:t>中有 </a:t>
            </a:r>
            <a:r>
              <a:rPr lang="en-US" altLang="zh-CN" sz="2000" b="1" dirty="0">
                <a:latin typeface="微软雅黑" panose="020B0503020204020204" pitchFamily="34" charset="-122"/>
                <a:ea typeface="微软雅黑" panose="020B0503020204020204" pitchFamily="34" charset="-122"/>
              </a:rPr>
              <a:t>512 </a:t>
            </a:r>
            <a:r>
              <a:rPr lang="zh-CN" altLang="en-US" sz="2000" b="1" dirty="0">
                <a:latin typeface="微软雅黑" panose="020B0503020204020204" pitchFamily="34" charset="-122"/>
                <a:ea typeface="微软雅黑" panose="020B0503020204020204" pitchFamily="34" charset="-122"/>
              </a:rPr>
              <a:t>字节的数据，但最后一次可不足 </a:t>
            </a:r>
            <a:r>
              <a:rPr lang="en-US" altLang="zh-CN" sz="2000" b="1" dirty="0">
                <a:latin typeface="微软雅黑" panose="020B0503020204020204" pitchFamily="34" charset="-122"/>
                <a:ea typeface="微软雅黑" panose="020B0503020204020204" pitchFamily="34" charset="-122"/>
              </a:rPr>
              <a:t>512 </a:t>
            </a:r>
            <a:r>
              <a:rPr lang="zh-CN" altLang="en-US" sz="2000" b="1" dirty="0">
                <a:latin typeface="微软雅黑" panose="020B0503020204020204" pitchFamily="34" charset="-122"/>
                <a:ea typeface="微软雅黑" panose="020B0503020204020204" pitchFamily="34" charset="-122"/>
              </a:rPr>
              <a:t>字节。</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数据 </a:t>
            </a:r>
            <a:r>
              <a:rPr lang="en-US" altLang="zh-CN" sz="2000" b="1" dirty="0">
                <a:latin typeface="微软雅黑" panose="020B0503020204020204" pitchFamily="34" charset="-122"/>
                <a:ea typeface="微软雅黑" panose="020B0503020204020204" pitchFamily="34" charset="-122"/>
              </a:rPr>
              <a:t>PDU </a:t>
            </a:r>
            <a:r>
              <a:rPr lang="zh-CN" altLang="en-US" sz="2000" b="1" dirty="0">
                <a:latin typeface="微软雅黑" panose="020B0503020204020204" pitchFamily="34" charset="-122"/>
                <a:ea typeface="微软雅黑" panose="020B0503020204020204" pitchFamily="34" charset="-122"/>
              </a:rPr>
              <a:t>也称为</a:t>
            </a:r>
            <a:r>
              <a:rPr lang="zh-CN" altLang="en-US" sz="2000" b="1" dirty="0">
                <a:solidFill>
                  <a:srgbClr val="0000FF"/>
                </a:solidFill>
                <a:latin typeface="微软雅黑" panose="020B0503020204020204" pitchFamily="34" charset="-122"/>
                <a:ea typeface="微软雅黑" panose="020B0503020204020204" pitchFamily="34" charset="-122"/>
              </a:rPr>
              <a:t>文件块</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(block)</a:t>
            </a:r>
            <a:r>
              <a:rPr lang="zh-CN" altLang="en-US" sz="2000" b="1" dirty="0">
                <a:latin typeface="微软雅黑" panose="020B0503020204020204" pitchFamily="34" charset="-122"/>
                <a:ea typeface="微软雅黑" panose="020B0503020204020204" pitchFamily="34" charset="-122"/>
              </a:rPr>
              <a:t>，每个块按序编号，从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开始。</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支持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码或二进制传送。</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可</a:t>
            </a:r>
            <a:r>
              <a:rPr lang="zh-CN" altLang="en-US" sz="2000" b="1" dirty="0">
                <a:latin typeface="微软雅黑" panose="020B0503020204020204" pitchFamily="34" charset="-122"/>
                <a:ea typeface="微软雅黑" panose="020B0503020204020204" pitchFamily="34" charset="-122"/>
              </a:rPr>
              <a:t>对文件进行读或写。</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a:t>
            </a:r>
            <a:r>
              <a:rPr lang="zh-CN" altLang="en-US" sz="2000" b="1" dirty="0">
                <a:latin typeface="微软雅黑" panose="020B0503020204020204" pitchFamily="34" charset="-122"/>
                <a:ea typeface="微软雅黑" panose="020B0503020204020204" pitchFamily="34" charset="-122"/>
              </a:rPr>
              <a:t>很简单的首部。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36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722479" y="957151"/>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TFTP </a:t>
            </a:r>
            <a:r>
              <a:rPr lang="zh-CN" altLang="en-US" sz="2000" b="1" dirty="0">
                <a:solidFill>
                  <a:schemeClr val="bg1"/>
                </a:solidFill>
                <a:latin typeface="微软雅黑" panose="020B0503020204020204" pitchFamily="34" charset="-122"/>
                <a:ea typeface="微软雅黑" panose="020B0503020204020204" pitchFamily="34" charset="-122"/>
              </a:rPr>
              <a:t>的工作很像停止等待协议</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435757"/>
            <a:ext cx="81932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发送完一个文件块后就等待对方的确认，确认时应指明所确认的块编号。</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发完数据后在规定时间内收不到确认就要重发数据 </a:t>
            </a:r>
            <a:r>
              <a:rPr lang="en-US" altLang="zh-CN" sz="2000" b="1" dirty="0">
                <a:latin typeface="微软雅黑" panose="020B0503020204020204" pitchFamily="34" charset="-122"/>
                <a:ea typeface="微软雅黑" panose="020B0503020204020204" pitchFamily="34" charset="-122"/>
              </a:rPr>
              <a:t>PDU</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发送确认 </a:t>
            </a:r>
            <a:r>
              <a:rPr lang="en-US" altLang="zh-CN" sz="2000" b="1" dirty="0">
                <a:latin typeface="微软雅黑" panose="020B0503020204020204" pitchFamily="34" charset="-122"/>
                <a:ea typeface="微软雅黑" panose="020B0503020204020204" pitchFamily="34" charset="-122"/>
              </a:rPr>
              <a:t>PDU </a:t>
            </a:r>
            <a:r>
              <a:rPr lang="zh-CN" altLang="en-US" sz="2000" b="1" dirty="0">
                <a:latin typeface="微软雅黑" panose="020B0503020204020204" pitchFamily="34" charset="-122"/>
                <a:ea typeface="微软雅黑" panose="020B0503020204020204" pitchFamily="34" charset="-122"/>
              </a:rPr>
              <a:t>的一方若在规定时间内收不到下一个文件块，也要重发确认 </a:t>
            </a:r>
            <a:r>
              <a:rPr lang="en-US" altLang="zh-CN" sz="2000" b="1" dirty="0">
                <a:latin typeface="微软雅黑" panose="020B0503020204020204" pitchFamily="34" charset="-122"/>
                <a:ea typeface="微软雅黑" panose="020B0503020204020204" pitchFamily="34" charset="-122"/>
              </a:rPr>
              <a:t>PDU</a:t>
            </a:r>
            <a:r>
              <a:rPr lang="zh-CN" altLang="en-US" sz="2000" b="1" dirty="0">
                <a:latin typeface="微软雅黑" panose="020B0503020204020204" pitchFamily="34" charset="-122"/>
                <a:ea typeface="微软雅黑" panose="020B0503020204020204" pitchFamily="34" charset="-122"/>
              </a:rPr>
              <a:t>。这样就可保证文件的传送不致因某一个数据报的丢失而告失败。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556963" y="82972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9" name="Rectangle 6"/>
          <p:cNvSpPr>
            <a:spLocks noChangeArrowheads="1"/>
          </p:cNvSpPr>
          <p:nvPr/>
        </p:nvSpPr>
        <p:spPr bwMode="auto">
          <a:xfrm>
            <a:off x="2722479" y="796518"/>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TFTP </a:t>
            </a:r>
            <a:r>
              <a:rPr lang="zh-CN" altLang="en-US" sz="2000" b="1" dirty="0">
                <a:solidFill>
                  <a:schemeClr val="bg1"/>
                </a:solidFill>
                <a:latin typeface="微软雅黑" panose="020B0503020204020204" pitchFamily="34" charset="-122"/>
                <a:ea typeface="微软雅黑" panose="020B0503020204020204" pitchFamily="34" charset="-122"/>
              </a:rPr>
              <a:t>的工作很像停止等待协议</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0" name="Rectangle 68"/>
          <p:cNvSpPr>
            <a:spLocks noChangeArrowheads="1"/>
          </p:cNvSpPr>
          <p:nvPr/>
        </p:nvSpPr>
        <p:spPr bwMode="auto">
          <a:xfrm>
            <a:off x="483810" y="1275124"/>
            <a:ext cx="81932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开始工作时，</a:t>
            </a: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客户进程发送一个读请求 </a:t>
            </a:r>
            <a:r>
              <a:rPr lang="en-US" altLang="zh-CN" sz="2000" b="1" dirty="0">
                <a:latin typeface="微软雅黑" panose="020B0503020204020204" pitchFamily="34" charset="-122"/>
                <a:ea typeface="微软雅黑" panose="020B0503020204020204" pitchFamily="34" charset="-122"/>
              </a:rPr>
              <a:t>PDU </a:t>
            </a:r>
            <a:r>
              <a:rPr lang="zh-CN" altLang="en-US" sz="2000" b="1" dirty="0">
                <a:latin typeface="微软雅黑" panose="020B0503020204020204" pitchFamily="34" charset="-122"/>
                <a:ea typeface="微软雅黑" panose="020B0503020204020204" pitchFamily="34" charset="-122"/>
              </a:rPr>
              <a:t>或写请求 </a:t>
            </a:r>
            <a:r>
              <a:rPr lang="en-US" altLang="zh-CN" sz="2000" b="1" dirty="0">
                <a:latin typeface="微软雅黑" panose="020B0503020204020204" pitchFamily="34" charset="-122"/>
                <a:ea typeface="微软雅黑" panose="020B0503020204020204" pitchFamily="34" charset="-122"/>
              </a:rPr>
              <a:t>PDU </a:t>
            </a:r>
            <a:r>
              <a:rPr lang="zh-CN" altLang="en-US" sz="2000" b="1" dirty="0">
                <a:latin typeface="微软雅黑" panose="020B0503020204020204" pitchFamily="34" charset="-122"/>
                <a:ea typeface="微软雅黑" panose="020B0503020204020204" pitchFamily="34" charset="-122"/>
              </a:rPr>
              <a:t>给 </a:t>
            </a: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服务器进程，其熟知端口号码为  </a:t>
            </a:r>
            <a:r>
              <a:rPr lang="en-US" altLang="zh-CN" sz="2000" b="1" dirty="0">
                <a:latin typeface="微软雅黑" panose="020B0503020204020204" pitchFamily="34" charset="-122"/>
                <a:ea typeface="微软雅黑" panose="020B0503020204020204" pitchFamily="34" charset="-122"/>
              </a:rPr>
              <a:t>69</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服务器进程要选择一个新的端口和 </a:t>
            </a:r>
            <a:r>
              <a:rPr lang="en-US" altLang="zh-CN" sz="2000" b="1" dirty="0">
                <a:latin typeface="微软雅黑" panose="020B0503020204020204" pitchFamily="34" charset="-122"/>
                <a:ea typeface="微软雅黑" panose="020B0503020204020204" pitchFamily="34" charset="-122"/>
              </a:rPr>
              <a:t>TFTP </a:t>
            </a:r>
            <a:r>
              <a:rPr lang="zh-CN" altLang="en-US" sz="2000" b="1" dirty="0">
                <a:latin typeface="微软雅黑" panose="020B0503020204020204" pitchFamily="34" charset="-122"/>
                <a:ea typeface="微软雅黑" panose="020B0503020204020204" pitchFamily="34" charset="-122"/>
              </a:rPr>
              <a:t>客户进程进行通信。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若文件长度恰好为 </a:t>
            </a:r>
            <a:r>
              <a:rPr lang="en-US" altLang="zh-CN" sz="2000" b="1" dirty="0">
                <a:latin typeface="微软雅黑" panose="020B0503020204020204" pitchFamily="34" charset="-122"/>
                <a:ea typeface="微软雅黑" panose="020B0503020204020204" pitchFamily="34" charset="-122"/>
              </a:rPr>
              <a:t>512 </a:t>
            </a:r>
            <a:r>
              <a:rPr lang="zh-CN" altLang="en-US" sz="2000" b="1" dirty="0">
                <a:latin typeface="微软雅黑" panose="020B0503020204020204" pitchFamily="34" charset="-122"/>
                <a:ea typeface="微软雅黑" panose="020B0503020204020204" pitchFamily="34" charset="-122"/>
              </a:rPr>
              <a:t>字节的整数倍，则在文件传送完毕后，还必须在最后发送一个只含首部而无数据的数据 </a:t>
            </a:r>
            <a:r>
              <a:rPr lang="en-US" altLang="zh-CN" sz="2000" b="1" dirty="0">
                <a:latin typeface="微软雅黑" panose="020B0503020204020204" pitchFamily="34" charset="-122"/>
                <a:ea typeface="微软雅黑" panose="020B0503020204020204" pitchFamily="34" charset="-122"/>
              </a:rPr>
              <a:t>PDU</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若文件长度不是 </a:t>
            </a:r>
            <a:r>
              <a:rPr lang="en-US" altLang="zh-CN" sz="2000" b="1" dirty="0">
                <a:latin typeface="微软雅黑" panose="020B0503020204020204" pitchFamily="34" charset="-122"/>
                <a:ea typeface="微软雅黑" panose="020B0503020204020204" pitchFamily="34" charset="-122"/>
              </a:rPr>
              <a:t>512 </a:t>
            </a:r>
            <a:r>
              <a:rPr lang="zh-CN" altLang="en-US" sz="2000" b="1" dirty="0">
                <a:latin typeface="微软雅黑" panose="020B0503020204020204" pitchFamily="34" charset="-122"/>
                <a:ea typeface="微软雅黑" panose="020B0503020204020204" pitchFamily="34" charset="-122"/>
              </a:rPr>
              <a:t>字节的整数倍，则最后传送数据 </a:t>
            </a:r>
            <a:r>
              <a:rPr lang="en-US" altLang="zh-CN" sz="2000" b="1" dirty="0">
                <a:latin typeface="微软雅黑" panose="020B0503020204020204" pitchFamily="34" charset="-122"/>
                <a:ea typeface="微软雅黑" panose="020B0503020204020204" pitchFamily="34" charset="-122"/>
              </a:rPr>
              <a:t>PDU </a:t>
            </a:r>
            <a:r>
              <a:rPr lang="zh-CN" altLang="en-US" sz="2000" b="1" dirty="0">
                <a:latin typeface="微软雅黑" panose="020B0503020204020204" pitchFamily="34" charset="-122"/>
                <a:ea typeface="微软雅黑" panose="020B0503020204020204" pitchFamily="34" charset="-122"/>
              </a:rPr>
              <a:t>的数据字段一定不满 </a:t>
            </a:r>
            <a:r>
              <a:rPr lang="en-US" altLang="zh-CN" sz="2000" b="1" dirty="0">
                <a:latin typeface="微软雅黑" panose="020B0503020204020204" pitchFamily="34" charset="-122"/>
                <a:ea typeface="微软雅黑" panose="020B0503020204020204" pitchFamily="34" charset="-122"/>
              </a:rPr>
              <a:t>512 </a:t>
            </a:r>
            <a:r>
              <a:rPr lang="zh-CN" altLang="en-US" sz="2000" b="1" dirty="0">
                <a:latin typeface="微软雅黑" panose="020B0503020204020204" pitchFamily="34" charset="-122"/>
                <a:ea typeface="微软雅黑" panose="020B0503020204020204" pitchFamily="34" charset="-122"/>
              </a:rPr>
              <a:t>字节，这正好可作为文件结束的标志。</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8"/>
          <p:cNvSpPr>
            <a:spLocks noChangeArrowheads="1"/>
          </p:cNvSpPr>
          <p:nvPr/>
        </p:nvSpPr>
        <p:spPr bwMode="auto">
          <a:xfrm>
            <a:off x="545144" y="1402564"/>
            <a:ext cx="805371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是一个简单的远程终端协议，也是互联网的正式标准。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用户用 </a:t>
            </a: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就可在其所在地通过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连接注册（即登录）到远地的另一个主机上（使用主机名或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能将用户的击键传到远地主机，同时也能将远地主机的输出通过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连接返回到用户屏幕。这种服务是透明的，因为用户感觉到好像键盘和显示器是直接连在远地主机上。 </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45144" y="98008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2601334" y="937816"/>
            <a:ext cx="3941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anose="020B0503020204020204" pitchFamily="34" charset="-122"/>
                <a:ea typeface="微软雅黑" panose="020B0503020204020204" pitchFamily="34" charset="-122"/>
              </a:rPr>
              <a:t>6.3  </a:t>
            </a:r>
            <a:r>
              <a:rPr lang="zh-CN" altLang="en-US" sz="2400" b="1" dirty="0" smtClean="0">
                <a:solidFill>
                  <a:schemeClr val="bg1"/>
                </a:solidFill>
                <a:latin typeface="微软雅黑" panose="020B0503020204020204" pitchFamily="34" charset="-122"/>
                <a:ea typeface="微软雅黑" panose="020B0503020204020204" pitchFamily="34" charset="-122"/>
              </a:rPr>
              <a:t>远程终端</a:t>
            </a:r>
            <a:r>
              <a:rPr lang="zh-CN" altLang="en-US" sz="2400" b="1" dirty="0">
                <a:solidFill>
                  <a:schemeClr val="bg1"/>
                </a:solidFill>
                <a:latin typeface="微软雅黑" panose="020B0503020204020204" pitchFamily="34" charset="-122"/>
                <a:ea typeface="微软雅黑" panose="020B0503020204020204" pitchFamily="34" charset="-122"/>
              </a:rPr>
              <a:t>协议 </a:t>
            </a:r>
            <a:r>
              <a:rPr lang="en-US" altLang="zh-CN" sz="2400" b="1" dirty="0">
                <a:solidFill>
                  <a:schemeClr val="bg1"/>
                </a:solidFill>
                <a:latin typeface="微软雅黑" panose="020B0503020204020204" pitchFamily="34" charset="-122"/>
                <a:ea typeface="微软雅黑" panose="020B0503020204020204" pitchFamily="34" charset="-122"/>
              </a:rPr>
              <a:t>TELNET</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AutoShape 5"/>
          <p:cNvSpPr>
            <a:spLocks noChangeArrowheads="1"/>
          </p:cNvSpPr>
          <p:nvPr/>
        </p:nvSpPr>
        <p:spPr bwMode="auto">
          <a:xfrm>
            <a:off x="556963" y="117888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8" name="Rectangle 6"/>
          <p:cNvSpPr>
            <a:spLocks noChangeArrowheads="1"/>
          </p:cNvSpPr>
          <p:nvPr/>
        </p:nvSpPr>
        <p:spPr bwMode="auto">
          <a:xfrm>
            <a:off x="3458289" y="1145674"/>
            <a:ext cx="22461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客户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服务器</a:t>
            </a:r>
            <a:r>
              <a:rPr lang="zh-CN" altLang="en-US" sz="2000" b="1" dirty="0">
                <a:solidFill>
                  <a:schemeClr val="bg1"/>
                </a:solidFill>
                <a:latin typeface="微软雅黑" panose="020B0503020204020204" pitchFamily="34" charset="-122"/>
                <a:ea typeface="微软雅黑" panose="020B0503020204020204" pitchFamily="34" charset="-122"/>
              </a:rPr>
              <a:t>方式</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9" name="Rectangle 68"/>
          <p:cNvSpPr>
            <a:spLocks noChangeArrowheads="1"/>
          </p:cNvSpPr>
          <p:nvPr/>
        </p:nvSpPr>
        <p:spPr bwMode="auto">
          <a:xfrm>
            <a:off x="483810" y="1624280"/>
            <a:ext cx="819326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现在由于 </a:t>
            </a:r>
            <a:r>
              <a:rPr lang="en-US" altLang="zh-CN" sz="2000" b="1" dirty="0">
                <a:latin typeface="微软雅黑" panose="020B0503020204020204" pitchFamily="34" charset="-122"/>
                <a:ea typeface="微软雅黑" panose="020B0503020204020204" pitchFamily="34" charset="-122"/>
              </a:rPr>
              <a:t>PC </a:t>
            </a:r>
            <a:r>
              <a:rPr lang="zh-CN" altLang="en-US" sz="2000" b="1" dirty="0">
                <a:latin typeface="微软雅黑" panose="020B0503020204020204" pitchFamily="34" charset="-122"/>
                <a:ea typeface="微软雅黑" panose="020B0503020204020204" pitchFamily="34" charset="-122"/>
              </a:rPr>
              <a:t>的功能越来越强，用户已较少使用 </a:t>
            </a: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也使用</a:t>
            </a:r>
            <a:r>
              <a:rPr lang="zh-CN" altLang="en-US" sz="2000" b="1" dirty="0" smtClean="0">
                <a:latin typeface="微软雅黑" panose="020B0503020204020204" pitchFamily="34" charset="-122"/>
                <a:ea typeface="微软雅黑" panose="020B0503020204020204" pitchFamily="34" charset="-122"/>
              </a:rPr>
              <a:t>客户服务器</a:t>
            </a:r>
            <a:r>
              <a:rPr lang="zh-CN" altLang="en-US" sz="2000" b="1" dirty="0">
                <a:latin typeface="微软雅黑" panose="020B0503020204020204" pitchFamily="34" charset="-122"/>
                <a:ea typeface="微软雅黑" panose="020B0503020204020204" pitchFamily="34" charset="-122"/>
              </a:rPr>
              <a:t>方式。在本地系统运行 </a:t>
            </a: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客户进程，而在远地主机则运行 </a:t>
            </a:r>
            <a:r>
              <a:rPr lang="en-US" altLang="zh-CN" sz="2000" b="1" dirty="0">
                <a:latin typeface="微软雅黑" panose="020B0503020204020204" pitchFamily="34" charset="-122"/>
                <a:ea typeface="微软雅黑" panose="020B0503020204020204" pitchFamily="34" charset="-122"/>
              </a:rPr>
              <a:t>TELNET </a:t>
            </a:r>
            <a:r>
              <a:rPr lang="zh-CN" altLang="en-US" sz="2000" b="1" dirty="0">
                <a:latin typeface="微软雅黑" panose="020B0503020204020204" pitchFamily="34" charset="-122"/>
                <a:ea typeface="微软雅黑" panose="020B0503020204020204" pitchFamily="34" charset="-122"/>
              </a:rPr>
              <a:t>服务器进程。</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FTP </a:t>
            </a:r>
            <a:r>
              <a:rPr lang="zh-CN" altLang="en-US" sz="2000" b="1" dirty="0">
                <a:latin typeface="微软雅黑" panose="020B0503020204020204" pitchFamily="34" charset="-122"/>
                <a:ea typeface="微软雅黑" panose="020B0503020204020204" pitchFamily="34" charset="-122"/>
              </a:rPr>
              <a:t>的情况相似，服务器中的</a:t>
            </a:r>
            <a:r>
              <a:rPr lang="zh-CN" altLang="en-US" sz="2000" b="1" dirty="0">
                <a:solidFill>
                  <a:srgbClr val="0000FF"/>
                </a:solidFill>
                <a:latin typeface="微软雅黑" panose="020B0503020204020204" pitchFamily="34" charset="-122"/>
                <a:ea typeface="微软雅黑" panose="020B0503020204020204" pitchFamily="34" charset="-122"/>
              </a:rPr>
              <a:t>主进程</a:t>
            </a:r>
            <a:r>
              <a:rPr lang="zh-CN" altLang="en-US" sz="2000" b="1" dirty="0">
                <a:latin typeface="微软雅黑" panose="020B0503020204020204" pitchFamily="34" charset="-122"/>
                <a:ea typeface="微软雅黑" panose="020B0503020204020204" pitchFamily="34" charset="-122"/>
              </a:rPr>
              <a:t>等待新的请求，并产生</a:t>
            </a:r>
            <a:r>
              <a:rPr lang="zh-CN" altLang="en-US" sz="2000" b="1" dirty="0">
                <a:solidFill>
                  <a:srgbClr val="0000FF"/>
                </a:solidFill>
                <a:latin typeface="微软雅黑" panose="020B0503020204020204" pitchFamily="34" charset="-122"/>
                <a:ea typeface="微软雅黑" panose="020B0503020204020204" pitchFamily="34" charset="-122"/>
              </a:rPr>
              <a:t>从属进程</a:t>
            </a:r>
            <a:r>
              <a:rPr lang="zh-CN" altLang="en-US" sz="2000" b="1" dirty="0">
                <a:latin typeface="微软雅黑" panose="020B0503020204020204" pitchFamily="34" charset="-122"/>
                <a:ea typeface="微软雅黑" panose="020B0503020204020204" pitchFamily="34" charset="-122"/>
              </a:rPr>
              <a:t>来处理每一个连接。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Group 190"/>
          <p:cNvGrpSpPr>
            <a:grpSpLocks noChangeAspect="1"/>
          </p:cNvGrpSpPr>
          <p:nvPr/>
        </p:nvGrpSpPr>
        <p:grpSpPr bwMode="auto">
          <a:xfrm>
            <a:off x="1638459" y="1924630"/>
            <a:ext cx="1465666" cy="1328224"/>
            <a:chOff x="667" y="1712"/>
            <a:chExt cx="1269" cy="1150"/>
          </a:xfrm>
        </p:grpSpPr>
        <p:sp>
          <p:nvSpPr>
            <p:cNvPr id="46" name="AutoShape 189"/>
            <p:cNvSpPr>
              <a:spLocks noChangeAspect="1" noChangeArrowheads="1" noTextEdit="1"/>
            </p:cNvSpPr>
            <p:nvPr/>
          </p:nvSpPr>
          <p:spPr bwMode="auto">
            <a:xfrm>
              <a:off x="667" y="1712"/>
              <a:ext cx="1269"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59" name="Group 199"/>
            <p:cNvGrpSpPr/>
            <p:nvPr/>
          </p:nvGrpSpPr>
          <p:grpSpPr bwMode="auto">
            <a:xfrm>
              <a:off x="880" y="1752"/>
              <a:ext cx="854" cy="749"/>
              <a:chOff x="880" y="1752"/>
              <a:chExt cx="854" cy="749"/>
            </a:xfrm>
          </p:grpSpPr>
          <p:sp>
            <p:nvSpPr>
              <p:cNvPr id="60" name="Freeform 195"/>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6"/>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AutoShape 198"/>
              <p:cNvSpPr>
                <a:spLocks noChangeArrowheads="1"/>
              </p:cNvSpPr>
              <p:nvPr/>
            </p:nvSpPr>
            <p:spPr bwMode="auto">
              <a:xfrm>
                <a:off x="916" y="1939"/>
                <a:ext cx="771" cy="562"/>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Group 210"/>
            <p:cNvGrpSpPr/>
            <p:nvPr/>
          </p:nvGrpSpPr>
          <p:grpSpPr bwMode="auto">
            <a:xfrm>
              <a:off x="667" y="1712"/>
              <a:ext cx="1245" cy="1110"/>
              <a:chOff x="667" y="1712"/>
              <a:chExt cx="1245" cy="1110"/>
            </a:xfrm>
          </p:grpSpPr>
          <p:grpSp>
            <p:nvGrpSpPr>
              <p:cNvPr id="49" name="Group 204"/>
              <p:cNvGrpSpPr/>
              <p:nvPr/>
            </p:nvGrpSpPr>
            <p:grpSpPr bwMode="auto">
              <a:xfrm>
                <a:off x="667" y="2621"/>
                <a:ext cx="1245" cy="201"/>
                <a:chOff x="667" y="2621"/>
                <a:chExt cx="1245" cy="201"/>
              </a:xfrm>
            </p:grpSpPr>
            <p:sp>
              <p:nvSpPr>
                <p:cNvPr id="55" name="Freeform 201"/>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2"/>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0066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Rectangle 203"/>
                <p:cNvSpPr>
                  <a:spLocks noChangeArrowheads="1"/>
                </p:cNvSpPr>
                <p:nvPr/>
              </p:nvSpPr>
              <p:spPr bwMode="auto">
                <a:xfrm>
                  <a:off x="679" y="2755"/>
                  <a:ext cx="1221" cy="67"/>
                </a:xfrm>
                <a:prstGeom prst="rect">
                  <a:avLst/>
                </a:prstGeom>
                <a:solidFill>
                  <a:schemeClr val="tx2">
                    <a:lumMod val="40000"/>
                    <a:lumOff val="60000"/>
                  </a:schemeClr>
                </a:solidFill>
                <a:ln w="9525">
                  <a:solidFill>
                    <a:srgbClr val="000000"/>
                  </a:solidFill>
                  <a:miter lim="800000"/>
                </a:ln>
              </p:spPr>
              <p:txBody>
                <a:bodyPr vert="horz" wrap="square" lIns="91440" tIns="45720" rIns="91440" bIns="45720" numCol="1" anchor="t" anchorCtr="0" compatLnSpc="1"/>
                <a:lstStyle/>
                <a:p>
                  <a:endParaRPr lang="zh-CN" altLang="en-US"/>
                </a:p>
              </p:txBody>
            </p:sp>
          </p:grpSp>
          <p:grpSp>
            <p:nvGrpSpPr>
              <p:cNvPr id="50" name="Group 209"/>
              <p:cNvGrpSpPr/>
              <p:nvPr/>
            </p:nvGrpSpPr>
            <p:grpSpPr bwMode="auto">
              <a:xfrm>
                <a:off x="809" y="1712"/>
                <a:ext cx="949" cy="856"/>
                <a:chOff x="809" y="1712"/>
                <a:chExt cx="949" cy="856"/>
              </a:xfrm>
            </p:grpSpPr>
            <p:sp>
              <p:nvSpPr>
                <p:cNvPr id="51" name="Freeform 205"/>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6"/>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0066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53" name="AutoShape 207"/>
                <p:cNvSpPr>
                  <a:spLocks noChangeArrowheads="1"/>
                </p:cNvSpPr>
                <p:nvPr/>
              </p:nvSpPr>
              <p:spPr bwMode="auto">
                <a:xfrm>
                  <a:off x="809" y="1806"/>
                  <a:ext cx="949" cy="762"/>
                </a:xfrm>
                <a:prstGeom prst="roundRect">
                  <a:avLst>
                    <a:gd name="adj" fmla="val 16667"/>
                  </a:avLst>
                </a:prstGeom>
                <a:solidFill>
                  <a:schemeClr val="tx2">
                    <a:lumMod val="40000"/>
                    <a:lumOff val="60000"/>
                  </a:schemeClr>
                </a:solidFill>
                <a:ln w="9525">
                  <a:solidFill>
                    <a:srgbClr val="000000"/>
                  </a:solidFill>
                  <a:round/>
                </a:ln>
              </p:spPr>
              <p:txBody>
                <a:bodyPr vert="horz" wrap="square" lIns="91440" tIns="45720" rIns="91440" bIns="45720" numCol="1" anchor="t" anchorCtr="0" compatLnSpc="1"/>
                <a:lstStyle/>
                <a:p>
                  <a:endParaRPr lang="zh-CN" altLang="en-US"/>
                </a:p>
              </p:txBody>
            </p:sp>
            <p:sp>
              <p:nvSpPr>
                <p:cNvPr id="54" name="AutoShape 208"/>
                <p:cNvSpPr>
                  <a:spLocks noChangeArrowheads="1"/>
                </p:cNvSpPr>
                <p:nvPr/>
              </p:nvSpPr>
              <p:spPr bwMode="auto">
                <a:xfrm>
                  <a:off x="892" y="1899"/>
                  <a:ext cx="771" cy="56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3" name="Group 166"/>
          <p:cNvGrpSpPr>
            <a:grpSpLocks noChangeAspect="1"/>
          </p:cNvGrpSpPr>
          <p:nvPr/>
        </p:nvGrpSpPr>
        <p:grpSpPr bwMode="auto">
          <a:xfrm>
            <a:off x="6123095" y="1864064"/>
            <a:ext cx="1585335" cy="1628850"/>
            <a:chOff x="4710" y="1652"/>
            <a:chExt cx="1348" cy="1385"/>
          </a:xfrm>
        </p:grpSpPr>
        <p:sp>
          <p:nvSpPr>
            <p:cNvPr id="4" name="AutoShape 165"/>
            <p:cNvSpPr>
              <a:spLocks noChangeAspect="1" noChangeArrowheads="1" noTextEdit="1"/>
            </p:cNvSpPr>
            <p:nvPr/>
          </p:nvSpPr>
          <p:spPr bwMode="auto">
            <a:xfrm>
              <a:off x="4710" y="1652"/>
              <a:ext cx="1348"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Rectangle 167"/>
            <p:cNvSpPr>
              <a:spLocks noChangeArrowheads="1"/>
            </p:cNvSpPr>
            <p:nvPr/>
          </p:nvSpPr>
          <p:spPr bwMode="auto">
            <a:xfrm>
              <a:off x="4717" y="2573"/>
              <a:ext cx="1200" cy="25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 name="Rectangle 168"/>
            <p:cNvSpPr>
              <a:spLocks noChangeArrowheads="1"/>
            </p:cNvSpPr>
            <p:nvPr/>
          </p:nvSpPr>
          <p:spPr bwMode="auto">
            <a:xfrm>
              <a:off x="4717" y="2573"/>
              <a:ext cx="1200" cy="251"/>
            </a:xfrm>
            <a:prstGeom prst="rect">
              <a:avLst/>
            </a:prstGeom>
            <a:solidFill>
              <a:schemeClr val="tx2">
                <a:lumMod val="20000"/>
                <a:lumOff val="80000"/>
              </a:schemeClr>
            </a:solidFill>
            <a:ln w="9525">
              <a:solidFill>
                <a:schemeClr val="tx1"/>
              </a:solidFill>
              <a:prstDash val="solid"/>
              <a:miter lim="800000"/>
            </a:ln>
          </p:spPr>
          <p:txBody>
            <a:bodyPr vert="horz" wrap="square" lIns="91440" tIns="45720" rIns="91440" bIns="45720" numCol="1" anchor="t" anchorCtr="0" compatLnSpc="1"/>
            <a:lstStyle/>
            <a:p>
              <a:endParaRPr lang="zh-CN" altLang="en-US"/>
            </a:p>
          </p:txBody>
        </p:sp>
        <p:sp>
          <p:nvSpPr>
            <p:cNvPr id="7" name="Freeform 169"/>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70"/>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chemeClr val="tx2">
                <a:lumMod val="40000"/>
                <a:lumOff val="60000"/>
              </a:schemeClr>
            </a:solidFill>
            <a:ln w="9525">
              <a:solidFill>
                <a:schemeClr val="tx1"/>
              </a:solidFill>
              <a:prstDash val="solid"/>
              <a:round/>
            </a:ln>
          </p:spPr>
          <p:txBody>
            <a:bodyPr vert="horz" wrap="square" lIns="91440" tIns="45720" rIns="91440" bIns="45720" numCol="1" anchor="t" anchorCtr="0" compatLnSpc="1"/>
            <a:lstStyle/>
            <a:p>
              <a:endParaRPr lang="zh-CN" altLang="en-US"/>
            </a:p>
          </p:txBody>
        </p:sp>
        <p:sp>
          <p:nvSpPr>
            <p:cNvPr id="9" name="Line 171"/>
            <p:cNvSpPr>
              <a:spLocks noChangeShapeType="1"/>
            </p:cNvSpPr>
            <p:nvPr/>
          </p:nvSpPr>
          <p:spPr bwMode="auto">
            <a:xfrm flipH="1">
              <a:off x="5562" y="2687"/>
              <a:ext cx="288" cy="1"/>
            </a:xfrm>
            <a:prstGeom prst="line">
              <a:avLst/>
            </a:prstGeom>
            <a:noFill/>
            <a:ln w="2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Freeform 172"/>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73"/>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0066FF"/>
            </a:solidFill>
            <a:ln w="9525">
              <a:solidFill>
                <a:schemeClr val="tx1"/>
              </a:solidFill>
              <a:prstDash val="solid"/>
              <a:round/>
            </a:ln>
          </p:spPr>
          <p:txBody>
            <a:bodyPr vert="horz" wrap="square" lIns="91440" tIns="45720" rIns="91440" bIns="45720" numCol="1" anchor="t" anchorCtr="0" compatLnSpc="1"/>
            <a:lstStyle/>
            <a:p>
              <a:endParaRPr lang="zh-CN" altLang="en-US"/>
            </a:p>
          </p:txBody>
        </p:sp>
        <p:sp>
          <p:nvSpPr>
            <p:cNvPr id="12" name="Freeform 174"/>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75"/>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chemeClr val="tx2">
                <a:lumMod val="40000"/>
                <a:lumOff val="60000"/>
              </a:schemeClr>
            </a:solidFill>
            <a:ln w="9525">
              <a:solidFill>
                <a:schemeClr val="tx1"/>
              </a:solidFill>
              <a:prstDash val="solid"/>
              <a:round/>
            </a:ln>
          </p:spPr>
          <p:txBody>
            <a:bodyPr vert="horz" wrap="square" lIns="91440" tIns="45720" rIns="91440" bIns="45720" numCol="1" anchor="t" anchorCtr="0" compatLnSpc="1"/>
            <a:lstStyle/>
            <a:p>
              <a:endParaRPr lang="zh-CN" altLang="en-US"/>
            </a:p>
          </p:txBody>
        </p:sp>
        <p:sp>
          <p:nvSpPr>
            <p:cNvPr id="14" name="Freeform 176"/>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7"/>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0066FF"/>
            </a:solidFill>
            <a:ln w="9525">
              <a:solidFill>
                <a:schemeClr val="tx1"/>
              </a:solidFill>
              <a:prstDash val="solid"/>
              <a:round/>
            </a:ln>
          </p:spPr>
          <p:txBody>
            <a:bodyPr vert="horz" wrap="square" lIns="91440" tIns="45720" rIns="91440" bIns="45720" numCol="1" anchor="t" anchorCtr="0" compatLnSpc="1"/>
            <a:lstStyle/>
            <a:p>
              <a:endParaRPr lang="zh-CN" altLang="en-US"/>
            </a:p>
          </p:txBody>
        </p:sp>
        <p:sp>
          <p:nvSpPr>
            <p:cNvPr id="16" name="Rectangle 178"/>
            <p:cNvSpPr>
              <a:spLocks noChangeArrowheads="1"/>
            </p:cNvSpPr>
            <p:nvPr/>
          </p:nvSpPr>
          <p:spPr bwMode="auto">
            <a:xfrm>
              <a:off x="4723" y="2984"/>
              <a:ext cx="926" cy="3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79"/>
            <p:cNvSpPr>
              <a:spLocks noChangeArrowheads="1"/>
            </p:cNvSpPr>
            <p:nvPr/>
          </p:nvSpPr>
          <p:spPr bwMode="auto">
            <a:xfrm>
              <a:off x="4723" y="2984"/>
              <a:ext cx="926" cy="38"/>
            </a:xfrm>
            <a:prstGeom prst="rect">
              <a:avLst/>
            </a:prstGeom>
            <a:solidFill>
              <a:schemeClr val="tx2">
                <a:lumMod val="20000"/>
                <a:lumOff val="80000"/>
              </a:schemeClr>
            </a:solidFill>
            <a:ln w="9525">
              <a:solidFill>
                <a:schemeClr val="tx1"/>
              </a:solidFill>
              <a:prstDash val="solid"/>
              <a:miter lim="800000"/>
            </a:ln>
          </p:spPr>
          <p:txBody>
            <a:bodyPr vert="horz" wrap="square" lIns="91440" tIns="45720" rIns="91440" bIns="45720" numCol="1" anchor="t" anchorCtr="0" compatLnSpc="1"/>
            <a:lstStyle/>
            <a:p>
              <a:endParaRPr lang="zh-CN" altLang="en-US"/>
            </a:p>
          </p:txBody>
        </p:sp>
        <p:sp>
          <p:nvSpPr>
            <p:cNvPr id="18" name="Freeform 180"/>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81"/>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w="7">
              <a:solidFill>
                <a:srgbClr val="000000"/>
              </a:solidFill>
              <a:prstDash val="solid"/>
              <a:round/>
            </a:ln>
          </p:spPr>
          <p:txBody>
            <a:bodyPr vert="horz" wrap="square" lIns="91440" tIns="45720" rIns="91440" bIns="45720" numCol="1" anchor="t" anchorCtr="0" compatLnSpc="1"/>
            <a:lstStyle/>
            <a:p>
              <a:endParaRPr lang="zh-CN" altLang="en-US"/>
            </a:p>
          </p:txBody>
        </p:sp>
        <p:sp>
          <p:nvSpPr>
            <p:cNvPr id="20" name="Freeform 182"/>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3"/>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chemeClr val="tx2">
                <a:lumMod val="40000"/>
                <a:lumOff val="60000"/>
              </a:schemeClr>
            </a:solidFill>
            <a:ln w="9525">
              <a:solidFill>
                <a:schemeClr val="tx1"/>
              </a:solidFill>
              <a:prstDash val="solid"/>
              <a:round/>
            </a:ln>
          </p:spPr>
          <p:txBody>
            <a:bodyPr vert="horz" wrap="square" lIns="91440" tIns="45720" rIns="91440" bIns="45720" numCol="1" anchor="t" anchorCtr="0" compatLnSpc="1"/>
            <a:lstStyle/>
            <a:p>
              <a:endParaRPr lang="zh-CN" altLang="en-US"/>
            </a:p>
          </p:txBody>
        </p:sp>
        <p:sp>
          <p:nvSpPr>
            <p:cNvPr id="22" name="Rectangle 184"/>
            <p:cNvSpPr>
              <a:spLocks noChangeArrowheads="1"/>
            </p:cNvSpPr>
            <p:nvPr/>
          </p:nvSpPr>
          <p:spPr bwMode="auto">
            <a:xfrm>
              <a:off x="4891" y="1759"/>
              <a:ext cx="859" cy="768"/>
            </a:xfrm>
            <a:prstGeom prst="rect">
              <a:avLst/>
            </a:prstGeom>
            <a:solidFill>
              <a:schemeClr val="tx2">
                <a:lumMod val="20000"/>
                <a:lumOff val="80000"/>
              </a:schemeClr>
            </a:solidFill>
            <a:ln w="9525">
              <a:solidFill>
                <a:schemeClr val="tx1"/>
              </a:solidFill>
              <a:prstDash val="solid"/>
              <a:miter lim="800000"/>
            </a:ln>
          </p:spPr>
          <p:txBody>
            <a:bodyPr vert="horz" wrap="square" lIns="91440" tIns="45720" rIns="91440" bIns="45720" numCol="1" anchor="t" anchorCtr="0" compatLnSpc="1"/>
            <a:lstStyle/>
            <a:p>
              <a:endParaRPr lang="zh-CN" altLang="en-US"/>
            </a:p>
          </p:txBody>
        </p:sp>
        <p:sp>
          <p:nvSpPr>
            <p:cNvPr id="23" name="Rectangle 185"/>
            <p:cNvSpPr>
              <a:spLocks noChangeArrowheads="1"/>
            </p:cNvSpPr>
            <p:nvPr/>
          </p:nvSpPr>
          <p:spPr bwMode="auto">
            <a:xfrm>
              <a:off x="4965" y="1857"/>
              <a:ext cx="711" cy="594"/>
            </a:xfrm>
            <a:prstGeom prst="rect">
              <a:avLst/>
            </a:prstGeom>
            <a:solidFill>
              <a:srgbClr val="FFFFFF"/>
            </a:solidFill>
            <a:ln w="7">
              <a:solidFill>
                <a:srgbClr val="494936"/>
              </a:solidFill>
              <a:prstDash val="solid"/>
              <a:miter lim="800000"/>
            </a:ln>
          </p:spPr>
          <p:txBody>
            <a:bodyPr vert="horz" wrap="square" lIns="91440" tIns="45720" rIns="91440" bIns="45720" numCol="1" anchor="t" anchorCtr="0" compatLnSpc="1"/>
            <a:lstStyle/>
            <a:p>
              <a:endParaRPr lang="zh-CN" altLang="en-US"/>
            </a:p>
          </p:txBody>
        </p:sp>
        <p:sp>
          <p:nvSpPr>
            <p:cNvPr id="24" name="Freeform 186"/>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7A7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7"/>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0066FF"/>
            </a:solidFill>
            <a:ln w="9525">
              <a:solidFill>
                <a:schemeClr val="tx1"/>
              </a:solidFill>
              <a:prstDash val="solid"/>
              <a:round/>
            </a:ln>
          </p:spPr>
          <p:txBody>
            <a:bodyPr vert="horz" wrap="square" lIns="91440" tIns="45720" rIns="91440" bIns="45720" numCol="1" anchor="t" anchorCtr="0" compatLnSpc="1"/>
            <a:lstStyle/>
            <a:p>
              <a:endParaRPr lang="zh-CN" altLang="en-US"/>
            </a:p>
          </p:txBody>
        </p:sp>
      </p:grpSp>
      <p:sp>
        <p:nvSpPr>
          <p:cNvPr id="27"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8" name="Rectangle 6"/>
          <p:cNvSpPr>
            <a:spLocks noChangeArrowheads="1"/>
          </p:cNvSpPr>
          <p:nvPr/>
        </p:nvSpPr>
        <p:spPr bwMode="auto">
          <a:xfrm>
            <a:off x="2282807" y="600654"/>
            <a:ext cx="45970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TELNET </a:t>
            </a:r>
            <a:r>
              <a:rPr lang="zh-CN" altLang="en-US" sz="2000" b="1" dirty="0" smtClean="0">
                <a:solidFill>
                  <a:schemeClr val="bg1"/>
                </a:solidFill>
                <a:latin typeface="微软雅黑" panose="020B0503020204020204" pitchFamily="34" charset="-122"/>
                <a:ea typeface="微软雅黑" panose="020B0503020204020204" pitchFamily="34" charset="-122"/>
              </a:rPr>
              <a:t>使用网络</a:t>
            </a:r>
            <a:r>
              <a:rPr lang="zh-CN" altLang="en-US" sz="2000" b="1" dirty="0">
                <a:solidFill>
                  <a:schemeClr val="bg1"/>
                </a:solidFill>
                <a:latin typeface="微软雅黑" panose="020B0503020204020204" pitchFamily="34" charset="-122"/>
                <a:ea typeface="微软雅黑" panose="020B0503020204020204" pitchFamily="34" charset="-122"/>
              </a:rPr>
              <a:t>虚拟终端 </a:t>
            </a:r>
            <a:r>
              <a:rPr lang="en-US" altLang="zh-CN" sz="2000" b="1" dirty="0">
                <a:solidFill>
                  <a:schemeClr val="bg1"/>
                </a:solidFill>
                <a:latin typeface="微软雅黑" panose="020B0503020204020204" pitchFamily="34" charset="-122"/>
                <a:ea typeface="微软雅黑" panose="020B0503020204020204" pitchFamily="34" charset="-122"/>
              </a:rPr>
              <a:t>NVT </a:t>
            </a:r>
            <a:r>
              <a:rPr lang="zh-CN" altLang="en-US" sz="2000" b="1" dirty="0">
                <a:solidFill>
                  <a:schemeClr val="bg1"/>
                </a:solidFill>
                <a:latin typeface="微软雅黑" panose="020B0503020204020204" pitchFamily="34" charset="-122"/>
                <a:ea typeface="微软雅黑" panose="020B0503020204020204" pitchFamily="34" charset="-122"/>
              </a:rPr>
              <a:t>格式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82751" y="1522002"/>
            <a:ext cx="5591078" cy="2253511"/>
            <a:chOff x="1486342" y="2116880"/>
            <a:chExt cx="7963375" cy="3209672"/>
          </a:xfrm>
        </p:grpSpPr>
        <p:graphicFrame>
          <p:nvGraphicFramePr>
            <p:cNvPr id="29" name="Object 5"/>
            <p:cNvGraphicFramePr>
              <a:graphicFrameLocks noChangeAspect="1"/>
            </p:cNvGraphicFramePr>
            <p:nvPr/>
          </p:nvGraphicFramePr>
          <p:xfrm>
            <a:off x="3308432" y="2518048"/>
            <a:ext cx="3625321" cy="2297113"/>
          </p:xfrm>
          <a:graphic>
            <a:graphicData uri="http://schemas.openxmlformats.org/presentationml/2006/ole">
              <mc:AlternateContent xmlns:mc="http://schemas.openxmlformats.org/markup-compatibility/2006">
                <mc:Choice xmlns:v="urn:schemas-microsoft-com:vml" Requires="v">
                  <p:oleObj spid="_x0000_s2049" name="VISIO" r:id="rId1" imgW="3514725" imgH="2009775" progId="">
                    <p:embed/>
                  </p:oleObj>
                </mc:Choice>
                <mc:Fallback>
                  <p:oleObj name="VISIO" r:id="rId1" imgW="3514725" imgH="2009775" progId="">
                    <p:embed/>
                    <p:pic>
                      <p:nvPicPr>
                        <p:cNvPr id="0" name="图片 2048"/>
                        <p:cNvPicPr>
                          <a:picLocks noChangeAspect="1"/>
                        </p:cNvPicPr>
                        <p:nvPr/>
                      </p:nvPicPr>
                      <p:blipFill>
                        <a:blip r:embed="rId2"/>
                        <a:stretch>
                          <a:fillRect/>
                        </a:stretch>
                      </p:blipFill>
                      <p:spPr>
                        <a:xfrm>
                          <a:off x="3308432" y="2518048"/>
                          <a:ext cx="3625321" cy="2297113"/>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30" name="Text Box 6"/>
            <p:cNvSpPr txBox="1">
              <a:spLocks noChangeArrowheads="1"/>
            </p:cNvSpPr>
            <p:nvPr/>
          </p:nvSpPr>
          <p:spPr bwMode="auto">
            <a:xfrm>
              <a:off x="4708819" y="2217876"/>
              <a:ext cx="920570"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latin typeface="微软雅黑" panose="020B0503020204020204" pitchFamily="34" charset="-122"/>
                  <a:ea typeface="微软雅黑" panose="020B0503020204020204" pitchFamily="34" charset="-122"/>
                </a:rPr>
                <a:t>互联网</a:t>
              </a:r>
              <a:endParaRPr kumimoji="1" lang="zh-CN" altLang="en-US" sz="1200" b="1" dirty="0">
                <a:latin typeface="微软雅黑" panose="020B0503020204020204" pitchFamily="34" charset="-122"/>
                <a:ea typeface="微软雅黑" panose="020B0503020204020204" pitchFamily="34" charset="-122"/>
              </a:endParaRPr>
            </a:p>
          </p:txBody>
        </p:sp>
        <p:sp>
          <p:nvSpPr>
            <p:cNvPr id="33" name="Text Box 9"/>
            <p:cNvSpPr txBox="1">
              <a:spLocks noChangeArrowheads="1"/>
            </p:cNvSpPr>
            <p:nvPr/>
          </p:nvSpPr>
          <p:spPr bwMode="auto">
            <a:xfrm>
              <a:off x="4447128" y="3085220"/>
              <a:ext cx="1339849"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TCP </a:t>
              </a:r>
              <a:r>
                <a:rPr kumimoji="1" lang="zh-CN" altLang="en-US" sz="1400" b="1" dirty="0">
                  <a:solidFill>
                    <a:srgbClr val="000099"/>
                  </a:solidFill>
                  <a:latin typeface="微软雅黑" panose="020B0503020204020204" pitchFamily="34" charset="-122"/>
                  <a:ea typeface="微软雅黑" panose="020B0503020204020204" pitchFamily="34" charset="-122"/>
                </a:rPr>
                <a:t>连接</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4" name="Text Box 10"/>
            <p:cNvSpPr txBox="1">
              <a:spLocks noChangeArrowheads="1"/>
            </p:cNvSpPr>
            <p:nvPr/>
          </p:nvSpPr>
          <p:spPr bwMode="auto">
            <a:xfrm>
              <a:off x="1486342" y="2242834"/>
              <a:ext cx="986781"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latin typeface="微软雅黑" panose="020B0503020204020204" pitchFamily="34" charset="-122"/>
                  <a:ea typeface="微软雅黑" panose="020B0503020204020204" pitchFamily="34" charset="-122"/>
                </a:rPr>
                <a:t> </a:t>
              </a:r>
              <a:r>
                <a:rPr kumimoji="1" lang="zh-CN" altLang="en-US" sz="1200" b="1">
                  <a:latin typeface="微软雅黑" panose="020B0503020204020204" pitchFamily="34" charset="-122"/>
                  <a:ea typeface="微软雅黑" panose="020B0503020204020204" pitchFamily="34" charset="-122"/>
                </a:rPr>
                <a:t>客户端</a:t>
              </a:r>
              <a:endParaRPr kumimoji="1" lang="zh-CN" altLang="en-US" sz="1200" b="1">
                <a:latin typeface="微软雅黑" panose="020B0503020204020204" pitchFamily="34" charset="-122"/>
                <a:ea typeface="微软雅黑" panose="020B0503020204020204" pitchFamily="34" charset="-122"/>
              </a:endParaRPr>
            </a:p>
          </p:txBody>
        </p:sp>
        <p:sp>
          <p:nvSpPr>
            <p:cNvPr id="35" name="Text Box 11"/>
            <p:cNvSpPr txBox="1">
              <a:spLocks noChangeArrowheads="1"/>
            </p:cNvSpPr>
            <p:nvPr/>
          </p:nvSpPr>
          <p:spPr bwMode="auto">
            <a:xfrm>
              <a:off x="7836881" y="2116880"/>
              <a:ext cx="1205965"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服务器端</a:t>
              </a:r>
              <a:endParaRPr kumimoji="1" lang="zh-CN" altLang="en-US" sz="1200" b="1" dirty="0">
                <a:latin typeface="微软雅黑" panose="020B0503020204020204" pitchFamily="34" charset="-122"/>
                <a:ea typeface="微软雅黑" panose="020B0503020204020204" pitchFamily="34" charset="-122"/>
              </a:endParaRPr>
            </a:p>
          </p:txBody>
        </p:sp>
        <p:sp>
          <p:nvSpPr>
            <p:cNvPr id="36" name="Text Box 13"/>
            <p:cNvSpPr txBox="1">
              <a:spLocks noChangeArrowheads="1"/>
            </p:cNvSpPr>
            <p:nvPr/>
          </p:nvSpPr>
          <p:spPr bwMode="auto">
            <a:xfrm>
              <a:off x="6809930" y="4888185"/>
              <a:ext cx="2639787"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 </a:t>
              </a:r>
              <a:r>
                <a:rPr kumimoji="1" lang="zh-CN" altLang="en-US" sz="1400" b="1" dirty="0">
                  <a:solidFill>
                    <a:srgbClr val="000099"/>
                  </a:solidFill>
                  <a:latin typeface="微软雅黑" panose="020B0503020204020204" pitchFamily="34" charset="-122"/>
                  <a:ea typeface="微软雅黑" panose="020B0503020204020204" pitchFamily="34" charset="-122"/>
                </a:rPr>
                <a:t>使用服务器端的格式</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7" name="Text Box 14"/>
            <p:cNvSpPr txBox="1">
              <a:spLocks noChangeArrowheads="1"/>
            </p:cNvSpPr>
            <p:nvPr/>
          </p:nvSpPr>
          <p:spPr bwMode="auto">
            <a:xfrm>
              <a:off x="4077198" y="4888185"/>
              <a:ext cx="2076670"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 </a:t>
              </a:r>
              <a:r>
                <a:rPr kumimoji="1" lang="zh-CN" altLang="en-US" sz="1400" b="1" dirty="0">
                  <a:solidFill>
                    <a:srgbClr val="000099"/>
                  </a:solidFill>
                  <a:latin typeface="微软雅黑" panose="020B0503020204020204" pitchFamily="34" charset="-122"/>
                  <a:ea typeface="微软雅黑" panose="020B0503020204020204" pitchFamily="34" charset="-122"/>
                </a:rPr>
                <a:t>使用 </a:t>
              </a:r>
              <a:r>
                <a:rPr kumimoji="1" lang="en-US" altLang="zh-CN" sz="1400" b="1" dirty="0">
                  <a:solidFill>
                    <a:srgbClr val="000099"/>
                  </a:solidFill>
                  <a:latin typeface="微软雅黑" panose="020B0503020204020204" pitchFamily="34" charset="-122"/>
                  <a:ea typeface="微软雅黑" panose="020B0503020204020204" pitchFamily="34" charset="-122"/>
                </a:rPr>
                <a:t>NVT </a:t>
              </a:r>
              <a:r>
                <a:rPr kumimoji="1" lang="zh-CN" altLang="en-US" sz="1400" b="1" dirty="0">
                  <a:solidFill>
                    <a:srgbClr val="000099"/>
                  </a:solidFill>
                  <a:latin typeface="微软雅黑" panose="020B0503020204020204" pitchFamily="34" charset="-122"/>
                  <a:ea typeface="微软雅黑" panose="020B0503020204020204" pitchFamily="34" charset="-122"/>
                </a:rPr>
                <a:t>格式</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8" name="Line 15"/>
            <p:cNvSpPr>
              <a:spLocks noChangeShapeType="1"/>
            </p:cNvSpPr>
            <p:nvPr/>
          </p:nvSpPr>
          <p:spPr bwMode="auto">
            <a:xfrm flipV="1">
              <a:off x="1643674" y="3867422"/>
              <a:ext cx="357717" cy="1081088"/>
            </a:xfrm>
            <a:prstGeom prst="line">
              <a:avLst/>
            </a:prstGeom>
            <a:noFill/>
            <a:ln w="19050">
              <a:solidFill>
                <a:srgbClr val="0066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Line 16"/>
            <p:cNvSpPr>
              <a:spLocks noChangeShapeType="1"/>
            </p:cNvSpPr>
            <p:nvPr/>
          </p:nvSpPr>
          <p:spPr bwMode="auto">
            <a:xfrm flipH="1" flipV="1">
              <a:off x="5086697" y="3622947"/>
              <a:ext cx="6879" cy="1277938"/>
            </a:xfrm>
            <a:prstGeom prst="line">
              <a:avLst/>
            </a:prstGeom>
            <a:noFill/>
            <a:ln w="19050">
              <a:solidFill>
                <a:srgbClr val="0066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Line 17"/>
            <p:cNvSpPr>
              <a:spLocks noChangeShapeType="1"/>
            </p:cNvSpPr>
            <p:nvPr/>
          </p:nvSpPr>
          <p:spPr bwMode="auto">
            <a:xfrm flipV="1">
              <a:off x="8129824" y="3813445"/>
              <a:ext cx="272632" cy="1135063"/>
            </a:xfrm>
            <a:prstGeom prst="line">
              <a:avLst/>
            </a:prstGeom>
            <a:noFill/>
            <a:ln w="19050">
              <a:solidFill>
                <a:srgbClr val="0066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Oval 18"/>
            <p:cNvSpPr>
              <a:spLocks noChangeArrowheads="1"/>
            </p:cNvSpPr>
            <p:nvPr/>
          </p:nvSpPr>
          <p:spPr bwMode="auto">
            <a:xfrm>
              <a:off x="1526728" y="3051447"/>
              <a:ext cx="1006078" cy="833438"/>
            </a:xfrm>
            <a:prstGeom prst="ellipse">
              <a:avLst/>
            </a:prstGeom>
            <a:solidFill>
              <a:srgbClr val="0000FF"/>
            </a:solidFill>
            <a:ln w="12700">
              <a:solidFill>
                <a:schemeClr val="tx1"/>
              </a:solidFill>
              <a:round/>
            </a:ln>
            <a:effectLst/>
          </p:spPr>
          <p:txBody>
            <a:bodyPr wrap="none" anchor="ctr"/>
            <a:lstStyle/>
            <a:p>
              <a:pPr algn="ct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客户</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2" name="Oval 19"/>
            <p:cNvSpPr>
              <a:spLocks noChangeArrowheads="1"/>
            </p:cNvSpPr>
            <p:nvPr/>
          </p:nvSpPr>
          <p:spPr bwMode="auto">
            <a:xfrm>
              <a:off x="7855562" y="3051447"/>
              <a:ext cx="1131623" cy="833438"/>
            </a:xfrm>
            <a:prstGeom prst="ellipse">
              <a:avLst/>
            </a:prstGeom>
            <a:solidFill>
              <a:srgbClr val="CC00CC"/>
            </a:solidFill>
            <a:ln w="12700">
              <a:solidFill>
                <a:schemeClr val="tx1"/>
              </a:solidFill>
              <a:round/>
            </a:ln>
            <a:effectLst/>
          </p:spPr>
          <p:txBody>
            <a:bodyPr wrap="none" anchor="ctr"/>
            <a:lstStyle/>
            <a:p>
              <a:pPr algn="ct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服务器</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3" name="AutoShape 20"/>
            <p:cNvSpPr>
              <a:spLocks noChangeArrowheads="1"/>
            </p:cNvSpPr>
            <p:nvPr/>
          </p:nvSpPr>
          <p:spPr bwMode="auto">
            <a:xfrm>
              <a:off x="2596439" y="3458572"/>
              <a:ext cx="5279761" cy="194468"/>
            </a:xfrm>
            <a:prstGeom prst="leftRightArrow">
              <a:avLst>
                <a:gd name="adj1" fmla="val 61111"/>
                <a:gd name="adj2" fmla="val 202172"/>
              </a:avLst>
            </a:prstGeom>
            <a:solidFill>
              <a:srgbClr val="00B0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44" name="Text Box 12"/>
          <p:cNvSpPr txBox="1">
            <a:spLocks noChangeArrowheads="1"/>
          </p:cNvSpPr>
          <p:nvPr/>
        </p:nvSpPr>
        <p:spPr bwMode="auto">
          <a:xfrm>
            <a:off x="1245960" y="3476650"/>
            <a:ext cx="1673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 </a:t>
            </a:r>
            <a:r>
              <a:rPr kumimoji="1" lang="zh-CN" altLang="en-US" sz="1400" b="1" dirty="0">
                <a:solidFill>
                  <a:srgbClr val="000099"/>
                </a:solidFill>
                <a:latin typeface="微软雅黑" panose="020B0503020204020204" pitchFamily="34" charset="-122"/>
                <a:ea typeface="微软雅黑" panose="020B0503020204020204" pitchFamily="34" charset="-122"/>
              </a:rPr>
              <a:t>使用客户端的格式</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427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064464" y="1141065"/>
            <a:ext cx="3033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网络虚拟终端 </a:t>
            </a:r>
            <a:r>
              <a:rPr lang="en-US" altLang="zh-CN" sz="2000" b="1" dirty="0">
                <a:solidFill>
                  <a:schemeClr val="bg1"/>
                </a:solidFill>
                <a:latin typeface="微软雅黑" panose="020B0503020204020204" pitchFamily="34" charset="-122"/>
                <a:ea typeface="微软雅黑" panose="020B0503020204020204" pitchFamily="34" charset="-122"/>
              </a:rPr>
              <a:t>NVT </a:t>
            </a:r>
            <a:r>
              <a:rPr lang="zh-CN" altLang="en-US" sz="2000" b="1" dirty="0">
                <a:solidFill>
                  <a:schemeClr val="bg1"/>
                </a:solidFill>
                <a:latin typeface="微软雅黑" panose="020B0503020204020204" pitchFamily="34" charset="-122"/>
                <a:ea typeface="微软雅黑" panose="020B0503020204020204" pitchFamily="34" charset="-122"/>
              </a:rPr>
              <a:t>格式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619671"/>
            <a:ext cx="82840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客户软件把用户的击键和命令转换成 </a:t>
            </a:r>
            <a:r>
              <a:rPr lang="en-US" altLang="zh-CN" sz="2000" b="1" dirty="0">
                <a:latin typeface="微软雅黑" panose="020B0503020204020204" pitchFamily="34" charset="-122"/>
                <a:ea typeface="微软雅黑" panose="020B0503020204020204" pitchFamily="34" charset="-122"/>
              </a:rPr>
              <a:t>NVT </a:t>
            </a:r>
            <a:r>
              <a:rPr lang="zh-CN" altLang="en-US" sz="2000" b="1" dirty="0">
                <a:latin typeface="微软雅黑" panose="020B0503020204020204" pitchFamily="34" charset="-122"/>
                <a:ea typeface="微软雅黑" panose="020B0503020204020204" pitchFamily="34" charset="-122"/>
              </a:rPr>
              <a:t>格式，并送交服务器。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服务器软件把收到的数据和命令，从 </a:t>
            </a:r>
            <a:r>
              <a:rPr lang="en-US" altLang="zh-CN" sz="2000" b="1" dirty="0">
                <a:latin typeface="微软雅黑" panose="020B0503020204020204" pitchFamily="34" charset="-122"/>
                <a:ea typeface="微软雅黑" panose="020B0503020204020204" pitchFamily="34" charset="-122"/>
              </a:rPr>
              <a:t>NVT </a:t>
            </a:r>
            <a:r>
              <a:rPr lang="zh-CN" altLang="en-US" sz="2000" b="1" dirty="0">
                <a:latin typeface="微软雅黑" panose="020B0503020204020204" pitchFamily="34" charset="-122"/>
                <a:ea typeface="微软雅黑" panose="020B0503020204020204" pitchFamily="34" charset="-122"/>
              </a:rPr>
              <a:t>格式转换成远地系统所需的格式。</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向用户返回数据时，服务器把远地系统的格式转换为 </a:t>
            </a:r>
            <a:r>
              <a:rPr lang="en-US" altLang="zh-CN" sz="2000" b="1" dirty="0">
                <a:latin typeface="微软雅黑" panose="020B0503020204020204" pitchFamily="34" charset="-122"/>
                <a:ea typeface="微软雅黑" panose="020B0503020204020204" pitchFamily="34" charset="-122"/>
              </a:rPr>
              <a:t>NVT </a:t>
            </a:r>
            <a:r>
              <a:rPr lang="zh-CN" altLang="en-US" sz="2000" b="1" dirty="0">
                <a:latin typeface="微软雅黑" panose="020B0503020204020204" pitchFamily="34" charset="-122"/>
                <a:ea typeface="微软雅黑" panose="020B0503020204020204" pitchFamily="34" charset="-122"/>
              </a:rPr>
              <a:t>格式，本地客户再从 </a:t>
            </a:r>
            <a:r>
              <a:rPr lang="en-US" altLang="zh-CN" sz="2000" b="1" dirty="0">
                <a:latin typeface="微软雅黑" panose="020B0503020204020204" pitchFamily="34" charset="-122"/>
                <a:ea typeface="微软雅黑" panose="020B0503020204020204" pitchFamily="34" charset="-122"/>
              </a:rPr>
              <a:t>NVT </a:t>
            </a:r>
            <a:r>
              <a:rPr lang="zh-CN" altLang="en-US" sz="2000" b="1" dirty="0">
                <a:latin typeface="微软雅黑" panose="020B0503020204020204" pitchFamily="34" charset="-122"/>
                <a:ea typeface="微软雅黑" panose="020B0503020204020204" pitchFamily="34" charset="-122"/>
              </a:rPr>
              <a:t>格式转换到本地系统所需的格式。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9"/>
          <p:cNvSpPr>
            <a:spLocks noChangeArrowheads="1"/>
          </p:cNvSpPr>
          <p:nvPr/>
        </p:nvSpPr>
        <p:spPr bwMode="auto">
          <a:xfrm>
            <a:off x="2629135" y="372107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7" name="Rectangle 10"/>
          <p:cNvSpPr>
            <a:spLocks noChangeArrowheads="1"/>
          </p:cNvSpPr>
          <p:nvPr/>
        </p:nvSpPr>
        <p:spPr bwMode="auto">
          <a:xfrm>
            <a:off x="2629135" y="326252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4" name="Rectangle 9"/>
          <p:cNvSpPr>
            <a:spLocks noChangeArrowheads="1"/>
          </p:cNvSpPr>
          <p:nvPr/>
        </p:nvSpPr>
        <p:spPr bwMode="auto">
          <a:xfrm>
            <a:off x="2629135" y="2811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5" name="Rectangle 10"/>
          <p:cNvSpPr>
            <a:spLocks noChangeArrowheads="1"/>
          </p:cNvSpPr>
          <p:nvPr/>
        </p:nvSpPr>
        <p:spPr bwMode="auto">
          <a:xfrm>
            <a:off x="2629135" y="235303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6" name="Rectangle 9"/>
          <p:cNvSpPr>
            <a:spLocks noChangeArrowheads="1"/>
          </p:cNvSpPr>
          <p:nvPr/>
        </p:nvSpPr>
        <p:spPr bwMode="auto">
          <a:xfrm>
            <a:off x="2629135" y="189732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7" name="Rectangle 9"/>
          <p:cNvSpPr>
            <a:spLocks noChangeArrowheads="1"/>
          </p:cNvSpPr>
          <p:nvPr/>
        </p:nvSpPr>
        <p:spPr bwMode="auto">
          <a:xfrm>
            <a:off x="2629135" y="97502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9" name="Rectangle 10"/>
          <p:cNvSpPr>
            <a:spLocks noChangeArrowheads="1"/>
          </p:cNvSpPr>
          <p:nvPr/>
        </p:nvSpPr>
        <p:spPr bwMode="auto">
          <a:xfrm>
            <a:off x="2629135" y="14387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0" name="Line 16"/>
          <p:cNvSpPr>
            <a:spLocks noChangeShapeType="1"/>
          </p:cNvSpPr>
          <p:nvPr/>
        </p:nvSpPr>
        <p:spPr bwMode="auto">
          <a:xfrm>
            <a:off x="3637198" y="903586"/>
            <a:ext cx="0" cy="3357124"/>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Rectangle 27"/>
          <p:cNvSpPr>
            <a:spLocks noChangeArrowheads="1"/>
          </p:cNvSpPr>
          <p:nvPr/>
        </p:nvSpPr>
        <p:spPr bwMode="auto">
          <a:xfrm>
            <a:off x="639730" y="9750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63" name="Rectangle 29"/>
          <p:cNvSpPr>
            <a:spLocks noChangeArrowheads="1"/>
          </p:cNvSpPr>
          <p:nvPr/>
        </p:nvSpPr>
        <p:spPr bwMode="auto">
          <a:xfrm>
            <a:off x="648619" y="106995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anose="020B0503020204020204" pitchFamily="34" charset="-122"/>
                <a:ea typeface="微软雅黑" panose="020B0503020204020204" pitchFamily="34" charset="-122"/>
              </a:rPr>
              <a:t>6.4</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 </a:t>
            </a:r>
            <a:r>
              <a:rPr lang="en-US" altLang="zh-CN" sz="2000" b="1" dirty="0">
                <a:solidFill>
                  <a:schemeClr val="bg1"/>
                </a:solidFill>
                <a:latin typeface="微软雅黑" panose="020B0503020204020204" pitchFamily="34" charset="-122"/>
                <a:ea typeface="微软雅黑" panose="020B0503020204020204" pitchFamily="34" charset="-122"/>
              </a:rPr>
              <a:t>WWW</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68" name="Rectangle 8"/>
          <p:cNvSpPr>
            <a:spLocks noChangeArrowheads="1"/>
          </p:cNvSpPr>
          <p:nvPr/>
        </p:nvSpPr>
        <p:spPr bwMode="auto">
          <a:xfrm>
            <a:off x="2700573" y="850723"/>
            <a:ext cx="575600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万维网</a:t>
            </a:r>
            <a:r>
              <a:rPr lang="zh-CN" altLang="en-US" sz="2000" b="1" dirty="0">
                <a:solidFill>
                  <a:schemeClr val="bg1"/>
                </a:solidFill>
                <a:latin typeface="微软雅黑" panose="020B0503020204020204" pitchFamily="34" charset="-122"/>
                <a:ea typeface="微软雅黑" panose="020B0503020204020204" pitchFamily="34" charset="-122"/>
              </a:rPr>
              <a:t>概述</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统一</a:t>
            </a:r>
            <a:r>
              <a:rPr lang="zh-CN" altLang="en-US" sz="2000" b="1" dirty="0">
                <a:solidFill>
                  <a:schemeClr val="bg1"/>
                </a:solidFill>
                <a:latin typeface="微软雅黑" panose="020B0503020204020204" pitchFamily="34" charset="-122"/>
                <a:ea typeface="微软雅黑" panose="020B0503020204020204" pitchFamily="34" charset="-122"/>
              </a:rPr>
              <a:t>资源定位符 </a:t>
            </a:r>
            <a:r>
              <a:rPr lang="en-US" altLang="zh-CN" sz="2000" b="1" dirty="0">
                <a:solidFill>
                  <a:schemeClr val="bg1"/>
                </a:solidFill>
                <a:latin typeface="微软雅黑" panose="020B0503020204020204" pitchFamily="34" charset="-122"/>
                <a:ea typeface="微软雅黑" panose="020B0503020204020204" pitchFamily="34" charset="-122"/>
              </a:rPr>
              <a:t>URL</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超文本</a:t>
            </a:r>
            <a:r>
              <a:rPr lang="zh-CN" altLang="en-US" sz="2000" b="1" dirty="0">
                <a:solidFill>
                  <a:schemeClr val="bg1"/>
                </a:solidFill>
                <a:latin typeface="微软雅黑" panose="020B0503020204020204" pitchFamily="34" charset="-122"/>
                <a:ea typeface="微软雅黑" panose="020B0503020204020204" pitchFamily="34" charset="-122"/>
              </a:rPr>
              <a:t>传送协议 </a:t>
            </a:r>
            <a:r>
              <a:rPr lang="en-US" altLang="zh-CN" sz="2000" b="1" dirty="0">
                <a:solidFill>
                  <a:schemeClr val="bg1"/>
                </a:solidFill>
                <a:latin typeface="微软雅黑" panose="020B0503020204020204" pitchFamily="34" charset="-122"/>
                <a:ea typeface="微软雅黑" panose="020B0503020204020204" pitchFamily="34" charset="-122"/>
              </a:rPr>
              <a:t>HTTP</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万维网</a:t>
            </a:r>
            <a:r>
              <a:rPr lang="zh-CN" altLang="en-US" sz="2000" b="1" dirty="0">
                <a:solidFill>
                  <a:schemeClr val="bg1"/>
                </a:solidFill>
                <a:latin typeface="微软雅黑" panose="020B0503020204020204" pitchFamily="34" charset="-122"/>
                <a:ea typeface="微软雅黑" panose="020B0503020204020204" pitchFamily="34" charset="-122"/>
              </a:rPr>
              <a:t>的文档</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6.4.5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万维网</a:t>
            </a:r>
            <a:r>
              <a:rPr lang="zh-CN" altLang="en-US" sz="2000" b="1" dirty="0">
                <a:solidFill>
                  <a:schemeClr val="bg1"/>
                </a:solidFill>
                <a:latin typeface="微软雅黑" panose="020B0503020204020204" pitchFamily="34" charset="-122"/>
                <a:ea typeface="微软雅黑" panose="020B0503020204020204" pitchFamily="34" charset="-122"/>
              </a:rPr>
              <a:t>的信息检索</a:t>
            </a:r>
            <a:r>
              <a:rPr lang="zh-CN" altLang="en-US" sz="2000" b="1" dirty="0" smtClean="0">
                <a:solidFill>
                  <a:schemeClr val="bg1"/>
                </a:solidFill>
                <a:latin typeface="微软雅黑" panose="020B0503020204020204" pitchFamily="34" charset="-122"/>
                <a:ea typeface="微软雅黑" panose="020B0503020204020204" pitchFamily="34" charset="-122"/>
              </a:rPr>
              <a:t>系统</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6.4.6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博</a:t>
            </a:r>
            <a:r>
              <a:rPr lang="zh-CN" altLang="en-US" sz="2000" b="1" dirty="0">
                <a:solidFill>
                  <a:schemeClr val="bg1"/>
                </a:solidFill>
                <a:latin typeface="微软雅黑" panose="020B0503020204020204" pitchFamily="34" charset="-122"/>
                <a:ea typeface="微软雅黑" panose="020B0503020204020204" pitchFamily="34" charset="-122"/>
              </a:rPr>
              <a:t>客和微博</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6.4.7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社交</a:t>
            </a:r>
            <a:r>
              <a:rPr lang="zh-CN" altLang="en-US" sz="2000" b="1" dirty="0">
                <a:solidFill>
                  <a:schemeClr val="bg1"/>
                </a:solidFill>
                <a:latin typeface="微软雅黑" panose="020B0503020204020204" pitchFamily="34" charset="-122"/>
                <a:ea typeface="微软雅黑" panose="020B0503020204020204" pitchFamily="34" charset="-122"/>
              </a:rPr>
              <a:t>网络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AutoShape 5"/>
          <p:cNvSpPr>
            <a:spLocks noChangeArrowheads="1"/>
          </p:cNvSpPr>
          <p:nvPr/>
        </p:nvSpPr>
        <p:spPr bwMode="auto">
          <a:xfrm>
            <a:off x="556963" y="110820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10" name="Rectangle 6"/>
          <p:cNvSpPr>
            <a:spLocks noChangeArrowheads="1"/>
          </p:cNvSpPr>
          <p:nvPr/>
        </p:nvSpPr>
        <p:spPr bwMode="auto">
          <a:xfrm>
            <a:off x="3449740" y="1102509"/>
            <a:ext cx="22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6.4.1  </a:t>
            </a:r>
            <a:r>
              <a:rPr lang="zh-CN" altLang="en-US" sz="2000" b="1" dirty="0">
                <a:solidFill>
                  <a:schemeClr val="bg1"/>
                </a:solidFill>
                <a:latin typeface="微软雅黑" panose="020B0503020204020204" pitchFamily="34" charset="-122"/>
                <a:ea typeface="微软雅黑" panose="020B0503020204020204" pitchFamily="34" charset="-122"/>
              </a:rPr>
              <a:t>万维网</a:t>
            </a:r>
            <a:r>
              <a:rPr lang="zh-CN" altLang="en-US" sz="2000" b="1" dirty="0" smtClean="0">
                <a:solidFill>
                  <a:schemeClr val="bg1"/>
                </a:solidFill>
                <a:latin typeface="微软雅黑" panose="020B0503020204020204" pitchFamily="34" charset="-122"/>
                <a:ea typeface="微软雅黑" panose="020B0503020204020204" pitchFamily="34" charset="-122"/>
              </a:rPr>
              <a:t>概述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1" name="Rectangle 8"/>
          <p:cNvSpPr>
            <a:spLocks noChangeArrowheads="1"/>
          </p:cNvSpPr>
          <p:nvPr/>
        </p:nvSpPr>
        <p:spPr bwMode="auto">
          <a:xfrm>
            <a:off x="556963" y="1612669"/>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万维网</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WWW (World Wide Web) </a:t>
            </a:r>
            <a:r>
              <a:rPr lang="zh-CN" altLang="en-US" sz="2000" b="1" dirty="0">
                <a:latin typeface="微软雅黑" panose="020B0503020204020204" pitchFamily="34" charset="-122"/>
                <a:ea typeface="微软雅黑" panose="020B0503020204020204" pitchFamily="34" charset="-122"/>
              </a:rPr>
              <a:t>并非某种特殊的计算机网络。</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万维网是一个大规模的、联机式的</a:t>
            </a:r>
            <a:r>
              <a:rPr lang="zh-CN" altLang="en-US" sz="2000" b="1" dirty="0">
                <a:solidFill>
                  <a:srgbClr val="0000FF"/>
                </a:solidFill>
                <a:latin typeface="微软雅黑" panose="020B0503020204020204" pitchFamily="34" charset="-122"/>
                <a:ea typeface="微软雅黑" panose="020B0503020204020204" pitchFamily="34" charset="-122"/>
              </a:rPr>
              <a:t>信息储藏所</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万维网用链接的方法能非常方便地从互联网上的一个站点访问另一个站点，从而主动地按需获取丰富的信息。</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这种访问方式称为“</a:t>
            </a:r>
            <a:r>
              <a:rPr lang="zh-CN" altLang="en-US" sz="2000" b="1" dirty="0">
                <a:solidFill>
                  <a:srgbClr val="0000FF"/>
                </a:solidFill>
                <a:latin typeface="微软雅黑" panose="020B0503020204020204" pitchFamily="34" charset="-122"/>
                <a:ea typeface="微软雅黑" panose="020B0503020204020204" pitchFamily="34" charset="-122"/>
              </a:rPr>
              <a:t>链接</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圆角矩形 13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37" name="Rectangle 6"/>
          <p:cNvSpPr>
            <a:spLocks noChangeArrowheads="1"/>
          </p:cNvSpPr>
          <p:nvPr/>
        </p:nvSpPr>
        <p:spPr bwMode="auto">
          <a:xfrm>
            <a:off x="3168145" y="600654"/>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万维网提供分布式</a:t>
            </a:r>
            <a:r>
              <a:rPr lang="zh-CN" altLang="en-US" sz="2000" b="1" dirty="0" smtClean="0">
                <a:solidFill>
                  <a:schemeClr val="bg1"/>
                </a:solidFill>
                <a:latin typeface="微软雅黑" panose="020B0503020204020204" pitchFamily="34" charset="-122"/>
                <a:ea typeface="微软雅黑" panose="020B0503020204020204" pitchFamily="34" charset="-122"/>
              </a:rPr>
              <a:t>服务</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38" name="Text Box 5"/>
          <p:cNvSpPr txBox="1">
            <a:spLocks noChangeArrowheads="1"/>
          </p:cNvSpPr>
          <p:nvPr/>
        </p:nvSpPr>
        <p:spPr bwMode="auto">
          <a:xfrm>
            <a:off x="3191972" y="2678636"/>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6000" b="1">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6000" b="1">
              <a:solidFill>
                <a:srgbClr val="009900"/>
              </a:solidFill>
              <a:latin typeface="微软雅黑" panose="020B0503020204020204" pitchFamily="34" charset="-122"/>
              <a:ea typeface="微软雅黑" panose="020B0503020204020204" pitchFamily="34" charset="-122"/>
            </a:endParaRPr>
          </a:p>
        </p:txBody>
      </p:sp>
      <p:sp>
        <p:nvSpPr>
          <p:cNvPr id="139" name="Text Box 6"/>
          <p:cNvSpPr txBox="1">
            <a:spLocks noChangeArrowheads="1"/>
          </p:cNvSpPr>
          <p:nvPr/>
        </p:nvSpPr>
        <p:spPr bwMode="auto">
          <a:xfrm>
            <a:off x="1675400" y="1226412"/>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6000" b="1" dirty="0">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6000" b="1" dirty="0">
              <a:solidFill>
                <a:srgbClr val="009900"/>
              </a:solidFill>
              <a:latin typeface="微软雅黑" panose="020B0503020204020204" pitchFamily="34" charset="-122"/>
              <a:ea typeface="微软雅黑" panose="020B0503020204020204" pitchFamily="34" charset="-122"/>
            </a:endParaRPr>
          </a:p>
        </p:txBody>
      </p:sp>
      <p:sp>
        <p:nvSpPr>
          <p:cNvPr id="140" name="Text Box 7"/>
          <p:cNvSpPr txBox="1">
            <a:spLocks noChangeArrowheads="1"/>
          </p:cNvSpPr>
          <p:nvPr/>
        </p:nvSpPr>
        <p:spPr bwMode="auto">
          <a:xfrm>
            <a:off x="4167703" y="1141121"/>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6000" b="1">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6000" b="1">
              <a:solidFill>
                <a:srgbClr val="009900"/>
              </a:solidFill>
              <a:latin typeface="微软雅黑" panose="020B0503020204020204" pitchFamily="34" charset="-122"/>
              <a:ea typeface="微软雅黑" panose="020B0503020204020204" pitchFamily="34" charset="-122"/>
            </a:endParaRPr>
          </a:p>
        </p:txBody>
      </p:sp>
      <p:sp>
        <p:nvSpPr>
          <p:cNvPr id="141" name="Text Box 8"/>
          <p:cNvSpPr txBox="1">
            <a:spLocks noChangeArrowheads="1"/>
          </p:cNvSpPr>
          <p:nvPr/>
        </p:nvSpPr>
        <p:spPr bwMode="auto">
          <a:xfrm>
            <a:off x="5575858" y="2626324"/>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6000" b="1">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6000" b="1">
              <a:solidFill>
                <a:srgbClr val="009900"/>
              </a:solidFill>
              <a:latin typeface="微软雅黑" panose="020B0503020204020204" pitchFamily="34" charset="-122"/>
              <a:ea typeface="微软雅黑" panose="020B0503020204020204" pitchFamily="34" charset="-122"/>
            </a:endParaRPr>
          </a:p>
        </p:txBody>
      </p:sp>
      <p:sp>
        <p:nvSpPr>
          <p:cNvPr id="163" name="Text Box 9"/>
          <p:cNvSpPr txBox="1">
            <a:spLocks noChangeArrowheads="1"/>
          </p:cNvSpPr>
          <p:nvPr/>
        </p:nvSpPr>
        <p:spPr bwMode="auto">
          <a:xfrm>
            <a:off x="6838642" y="1257117"/>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6000" b="1">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6000" b="1">
              <a:solidFill>
                <a:srgbClr val="009900"/>
              </a:solidFill>
              <a:latin typeface="微软雅黑" panose="020B0503020204020204" pitchFamily="34" charset="-122"/>
              <a:ea typeface="微软雅黑" panose="020B0503020204020204" pitchFamily="34" charset="-122"/>
            </a:endParaRPr>
          </a:p>
        </p:txBody>
      </p:sp>
      <p:sp>
        <p:nvSpPr>
          <p:cNvPr id="174" name="Text Box 11"/>
          <p:cNvSpPr txBox="1">
            <a:spLocks noChangeArrowheads="1"/>
          </p:cNvSpPr>
          <p:nvPr/>
        </p:nvSpPr>
        <p:spPr bwMode="auto">
          <a:xfrm>
            <a:off x="1708527" y="2508609"/>
            <a:ext cx="654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万维网</a:t>
            </a:r>
            <a:endParaRPr kumimoji="1" lang="zh-CN" altLang="en-US" sz="1200" b="1" dirty="0">
              <a:latin typeface="微软雅黑" panose="020B0503020204020204" pitchFamily="34" charset="-122"/>
              <a:ea typeface="微软雅黑" panose="020B0503020204020204" pitchFamily="34" charset="-122"/>
            </a:endParaRPr>
          </a:p>
          <a:p>
            <a:pPr eaLnBrk="1" hangingPunct="1"/>
            <a:r>
              <a:rPr kumimoji="1" lang="zh-CN" altLang="en-US" sz="1200" b="1" dirty="0">
                <a:latin typeface="微软雅黑" panose="020B0503020204020204" pitchFamily="34" charset="-122"/>
                <a:ea typeface="微软雅黑" panose="020B0503020204020204" pitchFamily="34" charset="-122"/>
              </a:rPr>
              <a:t>站点 </a:t>
            </a:r>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179" name="Text Box 16"/>
          <p:cNvSpPr txBox="1">
            <a:spLocks noChangeArrowheads="1"/>
          </p:cNvSpPr>
          <p:nvPr/>
        </p:nvSpPr>
        <p:spPr bwMode="auto">
          <a:xfrm>
            <a:off x="6897913" y="2543186"/>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万维网</a:t>
            </a:r>
            <a:endParaRPr kumimoji="1" lang="zh-CN" altLang="en-US" sz="1200" b="1" dirty="0">
              <a:latin typeface="微软雅黑" panose="020B0503020204020204" pitchFamily="34" charset="-122"/>
              <a:ea typeface="微软雅黑" panose="020B0503020204020204" pitchFamily="34" charset="-122"/>
            </a:endParaRPr>
          </a:p>
          <a:p>
            <a:pPr eaLnBrk="1" hangingPunct="1"/>
            <a:r>
              <a:rPr kumimoji="1" lang="zh-CN" altLang="en-US" sz="1200" b="1" dirty="0">
                <a:latin typeface="微软雅黑" panose="020B0503020204020204" pitchFamily="34" charset="-122"/>
                <a:ea typeface="微软雅黑" panose="020B0503020204020204" pitchFamily="34" charset="-122"/>
              </a:rPr>
              <a:t>站点 </a:t>
            </a:r>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dirty="0">
              <a:latin typeface="微软雅黑" panose="020B0503020204020204" pitchFamily="34" charset="-122"/>
              <a:ea typeface="微软雅黑" panose="020B0503020204020204" pitchFamily="34" charset="-122"/>
            </a:endParaRPr>
          </a:p>
        </p:txBody>
      </p:sp>
      <p:sp>
        <p:nvSpPr>
          <p:cNvPr id="180" name="Text Box 17"/>
          <p:cNvSpPr txBox="1">
            <a:spLocks noChangeArrowheads="1"/>
          </p:cNvSpPr>
          <p:nvPr/>
        </p:nvSpPr>
        <p:spPr bwMode="auto">
          <a:xfrm>
            <a:off x="5409096" y="3888792"/>
            <a:ext cx="10887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万维网站点 </a:t>
            </a:r>
            <a:r>
              <a:rPr kumimoji="1" lang="en-US" altLang="zh-CN" sz="1200" b="1" dirty="0">
                <a:latin typeface="微软雅黑" panose="020B0503020204020204" pitchFamily="34" charset="-122"/>
                <a:ea typeface="微软雅黑" panose="020B0503020204020204" pitchFamily="34" charset="-122"/>
              </a:rPr>
              <a:t>E</a:t>
            </a:r>
            <a:endParaRPr kumimoji="1" lang="en-US" altLang="zh-CN" sz="1200" b="1" dirty="0">
              <a:latin typeface="微软雅黑" panose="020B0503020204020204" pitchFamily="34" charset="-122"/>
              <a:ea typeface="微软雅黑" panose="020B0503020204020204" pitchFamily="34" charset="-122"/>
            </a:endParaRPr>
          </a:p>
        </p:txBody>
      </p:sp>
      <p:sp>
        <p:nvSpPr>
          <p:cNvPr id="181" name="Text Box 18"/>
          <p:cNvSpPr txBox="1">
            <a:spLocks noChangeArrowheads="1"/>
          </p:cNvSpPr>
          <p:nvPr/>
        </p:nvSpPr>
        <p:spPr bwMode="auto">
          <a:xfrm>
            <a:off x="3003803" y="3942946"/>
            <a:ext cx="11224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万维网站点 </a:t>
            </a:r>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dirty="0">
              <a:latin typeface="微软雅黑" panose="020B0503020204020204" pitchFamily="34" charset="-122"/>
              <a:ea typeface="微软雅黑" panose="020B0503020204020204" pitchFamily="34" charset="-122"/>
            </a:endParaRPr>
          </a:p>
        </p:txBody>
      </p:sp>
      <p:sp>
        <p:nvSpPr>
          <p:cNvPr id="182" name="Text Box 19"/>
          <p:cNvSpPr txBox="1">
            <a:spLocks noChangeArrowheads="1"/>
          </p:cNvSpPr>
          <p:nvPr/>
        </p:nvSpPr>
        <p:spPr bwMode="auto">
          <a:xfrm>
            <a:off x="3992573" y="2387085"/>
            <a:ext cx="1106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万维网站点 </a:t>
            </a:r>
            <a:r>
              <a:rPr kumimoji="1" lang="en-US" altLang="zh-CN" sz="1200" b="1">
                <a:latin typeface="微软雅黑" panose="020B0503020204020204" pitchFamily="34" charset="-122"/>
                <a:ea typeface="微软雅黑" panose="020B0503020204020204" pitchFamily="34" charset="-122"/>
              </a:rPr>
              <a:t>B</a:t>
            </a:r>
            <a:endParaRPr kumimoji="1" lang="en-US" altLang="zh-CN" sz="1200" b="1">
              <a:latin typeface="微软雅黑" panose="020B0503020204020204" pitchFamily="34" charset="-122"/>
              <a:ea typeface="微软雅黑" panose="020B0503020204020204" pitchFamily="34" charset="-122"/>
            </a:endParaRPr>
          </a:p>
        </p:txBody>
      </p:sp>
      <p:grpSp>
        <p:nvGrpSpPr>
          <p:cNvPr id="183" name="Group 53"/>
          <p:cNvGrpSpPr/>
          <p:nvPr/>
        </p:nvGrpSpPr>
        <p:grpSpPr bwMode="auto">
          <a:xfrm>
            <a:off x="2087328" y="1316639"/>
            <a:ext cx="2344463" cy="358225"/>
            <a:chOff x="833" y="1417"/>
            <a:chExt cx="1903" cy="315"/>
          </a:xfrm>
        </p:grpSpPr>
        <p:sp>
          <p:nvSpPr>
            <p:cNvPr id="184" name="Line 25"/>
            <p:cNvSpPr>
              <a:spLocks noChangeShapeType="1"/>
            </p:cNvSpPr>
            <p:nvPr/>
          </p:nvSpPr>
          <p:spPr bwMode="auto">
            <a:xfrm flipV="1">
              <a:off x="833" y="1564"/>
              <a:ext cx="1903" cy="168"/>
            </a:xfrm>
            <a:prstGeom prst="line">
              <a:avLst/>
            </a:prstGeom>
            <a:noFill/>
            <a:ln w="38100">
              <a:solidFill>
                <a:srgbClr val="CC00CC"/>
              </a:solidFill>
              <a:prstDash val="sysDot"/>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5" name="Text Box 26"/>
            <p:cNvSpPr txBox="1">
              <a:spLocks noChangeArrowheads="1"/>
            </p:cNvSpPr>
            <p:nvPr/>
          </p:nvSpPr>
          <p:spPr bwMode="auto">
            <a:xfrm rot="21377422">
              <a:off x="1550" y="1417"/>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链接到</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186" name="Group 55"/>
          <p:cNvGrpSpPr/>
          <p:nvPr/>
        </p:nvGrpSpPr>
        <p:grpSpPr bwMode="auto">
          <a:xfrm>
            <a:off x="3495485" y="1727164"/>
            <a:ext cx="845140" cy="1299839"/>
            <a:chOff x="1976" y="1778"/>
            <a:chExt cx="686" cy="1143"/>
          </a:xfrm>
        </p:grpSpPr>
        <p:sp>
          <p:nvSpPr>
            <p:cNvPr id="187" name="Line 22"/>
            <p:cNvSpPr>
              <a:spLocks noChangeShapeType="1"/>
            </p:cNvSpPr>
            <p:nvPr/>
          </p:nvSpPr>
          <p:spPr bwMode="auto">
            <a:xfrm flipH="1">
              <a:off x="1976" y="1778"/>
              <a:ext cx="686" cy="1143"/>
            </a:xfrm>
            <a:prstGeom prst="line">
              <a:avLst/>
            </a:prstGeom>
            <a:noFill/>
            <a:ln w="38100">
              <a:solidFill>
                <a:srgbClr val="CC00CC"/>
              </a:solidFill>
              <a:prstDash val="sysDot"/>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8" name="Text Box 27"/>
            <p:cNvSpPr txBox="1">
              <a:spLocks noChangeArrowheads="1"/>
            </p:cNvSpPr>
            <p:nvPr/>
          </p:nvSpPr>
          <p:spPr bwMode="auto">
            <a:xfrm rot="18143965">
              <a:off x="2090" y="1960"/>
              <a:ext cx="56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链接到</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189" name="Group 54"/>
          <p:cNvGrpSpPr/>
          <p:nvPr/>
        </p:nvGrpSpPr>
        <p:grpSpPr bwMode="auto">
          <a:xfrm>
            <a:off x="2130448" y="1849981"/>
            <a:ext cx="3737837" cy="1457910"/>
            <a:chOff x="868" y="1886"/>
            <a:chExt cx="3034" cy="1282"/>
          </a:xfrm>
        </p:grpSpPr>
        <p:sp>
          <p:nvSpPr>
            <p:cNvPr id="190" name="Line 20"/>
            <p:cNvSpPr>
              <a:spLocks noChangeShapeType="1"/>
            </p:cNvSpPr>
            <p:nvPr/>
          </p:nvSpPr>
          <p:spPr bwMode="auto">
            <a:xfrm>
              <a:off x="868" y="1886"/>
              <a:ext cx="3034" cy="1282"/>
            </a:xfrm>
            <a:prstGeom prst="line">
              <a:avLst/>
            </a:prstGeom>
            <a:noFill/>
            <a:ln w="38100">
              <a:solidFill>
                <a:srgbClr val="CC00CC"/>
              </a:solidFill>
              <a:prstDash val="sysDot"/>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1" name="Text Box 28"/>
            <p:cNvSpPr txBox="1">
              <a:spLocks noChangeArrowheads="1"/>
            </p:cNvSpPr>
            <p:nvPr/>
          </p:nvSpPr>
          <p:spPr bwMode="auto">
            <a:xfrm rot="1357240">
              <a:off x="1504" y="2030"/>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链接到</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192" name="Group 58"/>
          <p:cNvGrpSpPr/>
          <p:nvPr/>
        </p:nvGrpSpPr>
        <p:grpSpPr bwMode="auto">
          <a:xfrm>
            <a:off x="3691370" y="1849981"/>
            <a:ext cx="3379329" cy="1486341"/>
            <a:chOff x="2135" y="1886"/>
            <a:chExt cx="2743" cy="1307"/>
          </a:xfrm>
        </p:grpSpPr>
        <p:sp>
          <p:nvSpPr>
            <p:cNvPr id="193" name="Line 21"/>
            <p:cNvSpPr>
              <a:spLocks noChangeShapeType="1"/>
            </p:cNvSpPr>
            <p:nvPr/>
          </p:nvSpPr>
          <p:spPr bwMode="auto">
            <a:xfrm flipV="1">
              <a:off x="2135" y="1886"/>
              <a:ext cx="2743" cy="1307"/>
            </a:xfrm>
            <a:prstGeom prst="line">
              <a:avLst/>
            </a:prstGeom>
            <a:noFill/>
            <a:ln w="38100">
              <a:solidFill>
                <a:srgbClr val="CC00CC"/>
              </a:solidFill>
              <a:prstDash val="sysDot"/>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4" name="Text Box 29"/>
            <p:cNvSpPr txBox="1">
              <a:spLocks noChangeArrowheads="1"/>
            </p:cNvSpPr>
            <p:nvPr/>
          </p:nvSpPr>
          <p:spPr bwMode="auto">
            <a:xfrm rot="20118828">
              <a:off x="3664" y="209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链接到</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195" name="Group 57"/>
          <p:cNvGrpSpPr/>
          <p:nvPr/>
        </p:nvGrpSpPr>
        <p:grpSpPr bwMode="auto">
          <a:xfrm>
            <a:off x="1935794" y="1912527"/>
            <a:ext cx="1495627" cy="1299837"/>
            <a:chOff x="710" y="1941"/>
            <a:chExt cx="1214" cy="1143"/>
          </a:xfrm>
        </p:grpSpPr>
        <p:sp>
          <p:nvSpPr>
            <p:cNvPr id="196" name="Line 24"/>
            <p:cNvSpPr>
              <a:spLocks noChangeShapeType="1"/>
            </p:cNvSpPr>
            <p:nvPr/>
          </p:nvSpPr>
          <p:spPr bwMode="auto">
            <a:xfrm flipH="1" flipV="1">
              <a:off x="710" y="1941"/>
              <a:ext cx="1214" cy="1143"/>
            </a:xfrm>
            <a:prstGeom prst="line">
              <a:avLst/>
            </a:prstGeom>
            <a:noFill/>
            <a:ln w="38100">
              <a:solidFill>
                <a:srgbClr val="CC00CC"/>
              </a:solidFill>
              <a:prstDash val="sysDot"/>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7" name="Text Box 30"/>
            <p:cNvSpPr txBox="1">
              <a:spLocks noChangeArrowheads="1"/>
            </p:cNvSpPr>
            <p:nvPr/>
          </p:nvSpPr>
          <p:spPr bwMode="auto">
            <a:xfrm rot="2570439">
              <a:off x="1202" y="2383"/>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链接到</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198" name="Group 56"/>
          <p:cNvGrpSpPr/>
          <p:nvPr/>
        </p:nvGrpSpPr>
        <p:grpSpPr bwMode="auto">
          <a:xfrm>
            <a:off x="4600574" y="1912527"/>
            <a:ext cx="1170384" cy="1114471"/>
            <a:chOff x="2873" y="1941"/>
            <a:chExt cx="950" cy="980"/>
          </a:xfrm>
        </p:grpSpPr>
        <p:sp>
          <p:nvSpPr>
            <p:cNvPr id="199" name="Line 23"/>
            <p:cNvSpPr>
              <a:spLocks noChangeShapeType="1"/>
            </p:cNvSpPr>
            <p:nvPr/>
          </p:nvSpPr>
          <p:spPr bwMode="auto">
            <a:xfrm>
              <a:off x="2873" y="1941"/>
              <a:ext cx="950" cy="980"/>
            </a:xfrm>
            <a:prstGeom prst="line">
              <a:avLst/>
            </a:prstGeom>
            <a:noFill/>
            <a:ln w="38100">
              <a:solidFill>
                <a:srgbClr val="CC00CC"/>
              </a:solidFill>
              <a:prstDash val="sysDot"/>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0" name="Text Box 31"/>
            <p:cNvSpPr txBox="1">
              <a:spLocks noChangeArrowheads="1"/>
            </p:cNvSpPr>
            <p:nvPr/>
          </p:nvSpPr>
          <p:spPr bwMode="auto">
            <a:xfrm rot="2686426">
              <a:off x="3064" y="211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链接到</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201" name="Group 34"/>
          <p:cNvGrpSpPr/>
          <p:nvPr/>
        </p:nvGrpSpPr>
        <p:grpSpPr bwMode="auto">
          <a:xfrm>
            <a:off x="4262172" y="1457392"/>
            <a:ext cx="322607" cy="277280"/>
            <a:chOff x="806" y="3124"/>
            <a:chExt cx="237" cy="214"/>
          </a:xfrm>
        </p:grpSpPr>
        <p:sp>
          <p:nvSpPr>
            <p:cNvPr id="202" name="Oval 35"/>
            <p:cNvSpPr>
              <a:spLocks noChangeArrowheads="1"/>
            </p:cNvSpPr>
            <p:nvPr/>
          </p:nvSpPr>
          <p:spPr bwMode="auto">
            <a:xfrm>
              <a:off x="869" y="3173"/>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3" name="Text Box 36"/>
            <p:cNvSpPr txBox="1">
              <a:spLocks noChangeArrowheads="1"/>
            </p:cNvSpPr>
            <p:nvPr/>
          </p:nvSpPr>
          <p:spPr bwMode="auto">
            <a:xfrm>
              <a:off x="806" y="3124"/>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solidFill>
                    <a:srgbClr val="000099"/>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204" name="Group 37"/>
          <p:cNvGrpSpPr/>
          <p:nvPr/>
        </p:nvGrpSpPr>
        <p:grpSpPr bwMode="auto">
          <a:xfrm>
            <a:off x="3477635" y="3241278"/>
            <a:ext cx="323170" cy="277280"/>
            <a:chOff x="800" y="3198"/>
            <a:chExt cx="239" cy="214"/>
          </a:xfrm>
        </p:grpSpPr>
        <p:sp>
          <p:nvSpPr>
            <p:cNvPr id="205" name="Oval 38"/>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6" name="Text Box 39"/>
            <p:cNvSpPr txBox="1">
              <a:spLocks noChangeArrowheads="1"/>
            </p:cNvSpPr>
            <p:nvPr/>
          </p:nvSpPr>
          <p:spPr bwMode="auto">
            <a:xfrm>
              <a:off x="800" y="3198"/>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207" name="Group 40"/>
          <p:cNvGrpSpPr/>
          <p:nvPr/>
        </p:nvGrpSpPr>
        <p:grpSpPr bwMode="auto">
          <a:xfrm>
            <a:off x="1864300" y="1533521"/>
            <a:ext cx="323170" cy="277280"/>
            <a:chOff x="796" y="3199"/>
            <a:chExt cx="239" cy="214"/>
          </a:xfrm>
        </p:grpSpPr>
        <p:sp>
          <p:nvSpPr>
            <p:cNvPr id="208" name="Oval 41"/>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9" name="Text Box 42"/>
            <p:cNvSpPr txBox="1">
              <a:spLocks noChangeArrowheads="1"/>
            </p:cNvSpPr>
            <p:nvPr/>
          </p:nvSpPr>
          <p:spPr bwMode="auto">
            <a:xfrm>
              <a:off x="796" y="3199"/>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210" name="Group 43"/>
          <p:cNvGrpSpPr/>
          <p:nvPr/>
        </p:nvGrpSpPr>
        <p:grpSpPr bwMode="auto">
          <a:xfrm>
            <a:off x="1922182" y="1690027"/>
            <a:ext cx="322607" cy="277611"/>
            <a:chOff x="796" y="3199"/>
            <a:chExt cx="237" cy="215"/>
          </a:xfrm>
        </p:grpSpPr>
        <p:sp>
          <p:nvSpPr>
            <p:cNvPr id="211" name="Oval 44"/>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2" name="Text Box 45"/>
            <p:cNvSpPr txBox="1">
              <a:spLocks noChangeArrowheads="1"/>
            </p:cNvSpPr>
            <p:nvPr/>
          </p:nvSpPr>
          <p:spPr bwMode="auto">
            <a:xfrm>
              <a:off x="796" y="3199"/>
              <a:ext cx="23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213" name="Group 46"/>
          <p:cNvGrpSpPr/>
          <p:nvPr/>
        </p:nvGrpSpPr>
        <p:grpSpPr bwMode="auto">
          <a:xfrm>
            <a:off x="4365895" y="1709511"/>
            <a:ext cx="323170" cy="277611"/>
            <a:chOff x="800" y="3194"/>
            <a:chExt cx="239" cy="215"/>
          </a:xfrm>
        </p:grpSpPr>
        <p:sp>
          <p:nvSpPr>
            <p:cNvPr id="214" name="Oval 47"/>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5" name="Text Box 48"/>
            <p:cNvSpPr txBox="1">
              <a:spLocks noChangeArrowheads="1"/>
            </p:cNvSpPr>
            <p:nvPr/>
          </p:nvSpPr>
          <p:spPr bwMode="auto">
            <a:xfrm>
              <a:off x="800" y="3194"/>
              <a:ext cx="23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p:txBody>
        </p:sp>
      </p:grpSp>
      <p:grpSp>
        <p:nvGrpSpPr>
          <p:cNvPr id="216" name="Group 49"/>
          <p:cNvGrpSpPr/>
          <p:nvPr/>
        </p:nvGrpSpPr>
        <p:grpSpPr bwMode="auto">
          <a:xfrm>
            <a:off x="3298308" y="3118461"/>
            <a:ext cx="322607" cy="277280"/>
            <a:chOff x="796" y="3199"/>
            <a:chExt cx="237" cy="214"/>
          </a:xfrm>
        </p:grpSpPr>
        <p:sp>
          <p:nvSpPr>
            <p:cNvPr id="217" name="Oval 50"/>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8" name="Text Box 51"/>
            <p:cNvSpPr txBox="1">
              <a:spLocks noChangeArrowheads="1"/>
            </p:cNvSpPr>
            <p:nvPr/>
          </p:nvSpPr>
          <p:spPr bwMode="auto">
            <a:xfrm>
              <a:off x="796" y="3199"/>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120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p:txBody>
        </p:sp>
      </p:grpSp>
      <p:pic>
        <p:nvPicPr>
          <p:cNvPr id="219"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08281" y="3475429"/>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83968" y="19496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1234" y="20793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97515" y="3423549"/>
            <a:ext cx="503237" cy="503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1500"/>
                                        <p:tgtEl>
                                          <p:spTgt spid="18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wipe(left)">
                                      <p:cBhvr>
                                        <p:cTn id="11" dur="1500"/>
                                        <p:tgtEl>
                                          <p:spTgt spid="189"/>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wipe(up)">
                                      <p:cBhvr>
                                        <p:cTn id="15" dur="1500"/>
                                        <p:tgtEl>
                                          <p:spTgt spid="186"/>
                                        </p:tgtEl>
                                      </p:cBhvr>
                                    </p:animEffect>
                                  </p:childTnLst>
                                </p:cTn>
                              </p:par>
                            </p:childTnLst>
                          </p:cTn>
                        </p:par>
                        <p:par>
                          <p:cTn id="16" fill="hold">
                            <p:stCondLst>
                              <p:cond delay="4500"/>
                            </p:stCondLst>
                            <p:childTnLst>
                              <p:par>
                                <p:cTn id="17" presetID="22" presetClass="entr" presetSubtype="1"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wipe(up)">
                                      <p:cBhvr>
                                        <p:cTn id="19" dur="1500"/>
                                        <p:tgtEl>
                                          <p:spTgt spid="198"/>
                                        </p:tgtEl>
                                      </p:cBhvr>
                                    </p:animEffect>
                                  </p:childTnLst>
                                </p:cTn>
                              </p:par>
                            </p:childTnLst>
                          </p:cTn>
                        </p:par>
                        <p:par>
                          <p:cTn id="20" fill="hold">
                            <p:stCondLst>
                              <p:cond delay="6000"/>
                            </p:stCondLst>
                            <p:childTnLst>
                              <p:par>
                                <p:cTn id="21" presetID="22" presetClass="entr" presetSubtype="2" fill="hold" nodeType="after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wipe(right)">
                                      <p:cBhvr>
                                        <p:cTn id="23" dur="1500"/>
                                        <p:tgtEl>
                                          <p:spTgt spid="195"/>
                                        </p:tgtEl>
                                      </p:cBhvr>
                                    </p:animEffect>
                                  </p:childTnLst>
                                </p:cTn>
                              </p:par>
                            </p:childTnLst>
                          </p:cTn>
                        </p:par>
                        <p:par>
                          <p:cTn id="24" fill="hold">
                            <p:stCondLst>
                              <p:cond delay="7500"/>
                            </p:stCondLst>
                            <p:childTnLst>
                              <p:par>
                                <p:cTn id="25" presetID="22" presetClass="entr" presetSubtype="8" fill="hold" nodeType="after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wipe(left)">
                                      <p:cBhvr>
                                        <p:cTn id="27" dur="1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45143" y="91665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4" name="Rectangle 6"/>
          <p:cNvSpPr>
            <a:spLocks noChangeArrowheads="1"/>
          </p:cNvSpPr>
          <p:nvPr/>
        </p:nvSpPr>
        <p:spPr bwMode="auto">
          <a:xfrm>
            <a:off x="3093070" y="874387"/>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6.1.1  </a:t>
            </a:r>
            <a:r>
              <a:rPr lang="zh-CN" altLang="en-US" sz="2400" b="1" dirty="0">
                <a:solidFill>
                  <a:schemeClr val="bg1"/>
                </a:solidFill>
                <a:latin typeface="微软雅黑" panose="020B0503020204020204" pitchFamily="34" charset="-122"/>
                <a:ea typeface="微软雅黑" panose="020B0503020204020204" pitchFamily="34" charset="-122"/>
              </a:rPr>
              <a:t>域名系统概述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Rectangle 8"/>
          <p:cNvSpPr>
            <a:spLocks noChangeArrowheads="1"/>
          </p:cNvSpPr>
          <p:nvPr/>
        </p:nvSpPr>
        <p:spPr bwMode="auto">
          <a:xfrm>
            <a:off x="545143" y="1421123"/>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许多应用层软件经常直接使用</a:t>
            </a:r>
            <a:r>
              <a:rPr lang="zh-CN" altLang="en-US" sz="2000" b="1" dirty="0">
                <a:solidFill>
                  <a:srgbClr val="0000FF"/>
                </a:solidFill>
                <a:latin typeface="微软雅黑" panose="020B0503020204020204" pitchFamily="34" charset="-122"/>
                <a:ea typeface="微软雅黑" panose="020B0503020204020204" pitchFamily="34" charset="-122"/>
              </a:rPr>
              <a:t>域名系统 </a:t>
            </a:r>
            <a:r>
              <a:rPr lang="en-US" altLang="zh-CN" sz="2000" b="1" dirty="0">
                <a:latin typeface="微软雅黑" panose="020B0503020204020204" pitchFamily="34" charset="-122"/>
                <a:ea typeface="微软雅黑" panose="020B0503020204020204" pitchFamily="34" charset="-122"/>
              </a:rPr>
              <a:t>DNS (Domain Name System)</a:t>
            </a:r>
            <a:r>
              <a:rPr lang="zh-CN" altLang="en-US" sz="2000" b="1" dirty="0">
                <a:latin typeface="微软雅黑" panose="020B0503020204020204" pitchFamily="34" charset="-122"/>
                <a:ea typeface="微软雅黑" panose="020B0503020204020204" pitchFamily="34" charset="-122"/>
              </a:rPr>
              <a:t>，但计算机的用户只是间接而不是直接使用域名系统。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互联网采用层次结构的命名树作为主机的名字，并使用</a:t>
            </a:r>
            <a:r>
              <a:rPr lang="zh-CN" altLang="en-US" sz="2000" b="1" dirty="0">
                <a:solidFill>
                  <a:srgbClr val="0000FF"/>
                </a:solidFill>
                <a:latin typeface="微软雅黑" panose="020B0503020204020204" pitchFamily="34" charset="-122"/>
                <a:ea typeface="微软雅黑" panose="020B0503020204020204" pitchFamily="34" charset="-122"/>
              </a:rPr>
              <a:t>分布式</a:t>
            </a:r>
            <a:r>
              <a:rPr lang="zh-CN" altLang="en-US" sz="2000" b="1" dirty="0">
                <a:latin typeface="微软雅黑" panose="020B0503020204020204" pitchFamily="34" charset="-122"/>
                <a:ea typeface="微软雅黑" panose="020B0503020204020204" pitchFamily="34" charset="-122"/>
              </a:rPr>
              <a:t>的域名系统 </a:t>
            </a:r>
            <a:r>
              <a:rPr lang="en-US" altLang="zh-CN" sz="2000" b="1" dirty="0">
                <a:latin typeface="微软雅黑" panose="020B0503020204020204" pitchFamily="34" charset="-122"/>
                <a:ea typeface="微软雅黑" panose="020B0503020204020204" pitchFamily="34" charset="-122"/>
              </a:rPr>
              <a:t>DNS</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名字到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地址的解析是由若干个域名服务器程序完成的。域名服务器程序在专设的结点上运行，运行该程序的机器称为</a:t>
            </a:r>
            <a:r>
              <a:rPr lang="zh-CN" altLang="en-US" sz="2000" b="1" dirty="0">
                <a:solidFill>
                  <a:srgbClr val="0000FF"/>
                </a:solidFill>
                <a:latin typeface="微软雅黑" panose="020B0503020204020204" pitchFamily="34" charset="-122"/>
                <a:ea typeface="微软雅黑" panose="020B0503020204020204" pitchFamily="34" charset="-122"/>
              </a:rPr>
              <a:t>域名服务器</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4548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591339" y="61227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超媒体与超文本</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981148"/>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万维网是</a:t>
            </a:r>
            <a:r>
              <a:rPr lang="zh-CN" altLang="en-US" sz="2000" b="1" dirty="0">
                <a:solidFill>
                  <a:srgbClr val="0000FF"/>
                </a:solidFill>
                <a:latin typeface="微软雅黑" panose="020B0503020204020204" pitchFamily="34" charset="-122"/>
                <a:ea typeface="微软雅黑" panose="020B0503020204020204" pitchFamily="34" charset="-122"/>
              </a:rPr>
              <a:t>分布式超媒体 </a:t>
            </a:r>
            <a:r>
              <a:rPr lang="en-US" altLang="zh-CN" sz="2000" b="1" dirty="0">
                <a:latin typeface="微软雅黑" panose="020B0503020204020204" pitchFamily="34" charset="-122"/>
                <a:ea typeface="微软雅黑" panose="020B0503020204020204" pitchFamily="34" charset="-122"/>
              </a:rPr>
              <a:t>(hypermedia) </a:t>
            </a:r>
            <a:r>
              <a:rPr lang="zh-CN" altLang="en-US" sz="2000" b="1" dirty="0">
                <a:latin typeface="微软雅黑" panose="020B0503020204020204" pitchFamily="34" charset="-122"/>
                <a:ea typeface="微软雅黑" panose="020B0503020204020204" pitchFamily="34" charset="-122"/>
              </a:rPr>
              <a:t>系统，它是</a:t>
            </a:r>
            <a:r>
              <a:rPr lang="zh-CN" altLang="en-US" sz="2000" b="1" dirty="0">
                <a:solidFill>
                  <a:srgbClr val="0000FF"/>
                </a:solidFill>
                <a:latin typeface="微软雅黑" panose="020B0503020204020204" pitchFamily="34" charset="-122"/>
                <a:ea typeface="微软雅黑" panose="020B0503020204020204" pitchFamily="34" charset="-122"/>
              </a:rPr>
              <a:t>超文本</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(hypertext) </a:t>
            </a:r>
            <a:r>
              <a:rPr lang="zh-CN" altLang="en-US" sz="2000" b="1" dirty="0">
                <a:latin typeface="微软雅黑" panose="020B0503020204020204" pitchFamily="34" charset="-122"/>
                <a:ea typeface="微软雅黑" panose="020B0503020204020204" pitchFamily="34" charset="-122"/>
              </a:rPr>
              <a:t>系统的扩充。</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一个超文本由多个信息源链接成</a:t>
            </a:r>
            <a:r>
              <a:rPr lang="zh-CN" altLang="en-US" sz="2000" b="1" dirty="0">
                <a:latin typeface="微软雅黑" panose="020B0503020204020204" pitchFamily="34" charset="-122"/>
                <a:ea typeface="微软雅黑" panose="020B0503020204020204" pitchFamily="34" charset="-122"/>
              </a:rPr>
              <a:t>。利用一个链接可使用户找到另一个文档。这些文档可以位于世界上任何一个接在互联网上的超文本系统中。超文本是万维网的基础。</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超媒体与超文本的区别是文档内容不同</a:t>
            </a:r>
            <a:r>
              <a:rPr lang="zh-CN" altLang="en-US" sz="2000" b="1" dirty="0">
                <a:latin typeface="微软雅黑" panose="020B0503020204020204" pitchFamily="34" charset="-122"/>
                <a:ea typeface="微软雅黑" panose="020B0503020204020204" pitchFamily="34" charset="-122"/>
              </a:rPr>
              <a:t>。超文本文档仅包含文本</a:t>
            </a:r>
            <a:r>
              <a:rPr lang="zh-CN" altLang="en-US" sz="2000" b="1" dirty="0" smtClean="0">
                <a:latin typeface="微软雅黑" panose="020B0503020204020204" pitchFamily="34" charset="-122"/>
                <a:ea typeface="微软雅黑" panose="020B0503020204020204" pitchFamily="34" charset="-122"/>
              </a:rPr>
              <a:t>信</a:t>
            </a:r>
            <a:endParaRPr lang="en-US" altLang="zh-CN" sz="2000" b="1" dirty="0" smtClean="0">
              <a:latin typeface="微软雅黑" panose="020B0503020204020204" pitchFamily="34" charset="-122"/>
              <a:ea typeface="微软雅黑" panose="020B0503020204020204" pitchFamily="34" charset="-122"/>
            </a:endParaRPr>
          </a:p>
          <a:p>
            <a:pPr marL="265430" eaLnBrk="0" hangingPunct="0">
              <a:lnSpc>
                <a:spcPts val="3300"/>
              </a:lnSpc>
              <a:buClr>
                <a:srgbClr val="0070C0"/>
              </a:buClr>
            </a:pPr>
            <a:r>
              <a:rPr lang="zh-CN" altLang="en-US" sz="2000" b="1" dirty="0" smtClean="0">
                <a:latin typeface="微软雅黑" panose="020B0503020204020204" pitchFamily="34" charset="-122"/>
                <a:ea typeface="微软雅黑" panose="020B0503020204020204" pitchFamily="34" charset="-122"/>
              </a:rPr>
              <a:t>息</a:t>
            </a:r>
            <a:r>
              <a:rPr lang="zh-CN" altLang="en-US" sz="2000" b="1" dirty="0">
                <a:latin typeface="微软雅黑" panose="020B0503020204020204" pitchFamily="34" charset="-122"/>
                <a:ea typeface="微软雅黑" panose="020B0503020204020204" pitchFamily="34" charset="-122"/>
              </a:rPr>
              <a:t>，而超媒体文档还包含其他表示方式的信息，如图形、图像、</a:t>
            </a:r>
            <a:r>
              <a:rPr lang="zh-CN" altLang="en-US" sz="2000" b="1" dirty="0" smtClean="0">
                <a:latin typeface="微软雅黑" panose="020B0503020204020204" pitchFamily="34" charset="-122"/>
                <a:ea typeface="微软雅黑" panose="020B0503020204020204" pitchFamily="34" charset="-122"/>
              </a:rPr>
              <a:t>声</a:t>
            </a:r>
            <a:endParaRPr lang="en-US" altLang="zh-CN" sz="2000" b="1" dirty="0" smtClean="0">
              <a:latin typeface="微软雅黑" panose="020B0503020204020204" pitchFamily="34" charset="-122"/>
              <a:ea typeface="微软雅黑" panose="020B0503020204020204" pitchFamily="34" charset="-122"/>
            </a:endParaRPr>
          </a:p>
          <a:p>
            <a:pPr marL="265430" eaLnBrk="0" hangingPunct="0">
              <a:lnSpc>
                <a:spcPts val="3300"/>
              </a:lnSpc>
              <a:buClr>
                <a:srgbClr val="0070C0"/>
              </a:buClr>
            </a:pPr>
            <a:r>
              <a:rPr lang="zh-CN" altLang="en-US" sz="2000" b="1" dirty="0" smtClean="0">
                <a:latin typeface="微软雅黑" panose="020B0503020204020204" pitchFamily="34" charset="-122"/>
                <a:ea typeface="微软雅黑" panose="020B0503020204020204" pitchFamily="34" charset="-122"/>
              </a:rPr>
              <a:t>音</a:t>
            </a:r>
            <a:r>
              <a:rPr lang="zh-CN" altLang="en-US" sz="2000" b="1" dirty="0">
                <a:latin typeface="微软雅黑" panose="020B0503020204020204" pitchFamily="34" charset="-122"/>
                <a:ea typeface="微软雅黑" panose="020B0503020204020204" pitchFamily="34" charset="-122"/>
              </a:rPr>
              <a:t>、动画，甚至活动视频图像。</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60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270739" y="979389"/>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万维网的工作</a:t>
            </a:r>
            <a:r>
              <a:rPr lang="zh-CN" altLang="en-US" sz="2000" b="1" dirty="0" smtClean="0">
                <a:solidFill>
                  <a:schemeClr val="bg1"/>
                </a:solidFill>
                <a:latin typeface="微软雅黑" panose="020B0503020204020204" pitchFamily="34" charset="-122"/>
                <a:ea typeface="微软雅黑" panose="020B0503020204020204" pitchFamily="34" charset="-122"/>
              </a:rPr>
              <a:t>方式</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57995"/>
            <a:ext cx="82840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万维网以</a:t>
            </a:r>
            <a:r>
              <a:rPr lang="zh-CN" altLang="en-US" sz="2000" b="1" dirty="0" smtClean="0">
                <a:solidFill>
                  <a:srgbClr val="0000FF"/>
                </a:solidFill>
                <a:latin typeface="微软雅黑" panose="020B0503020204020204" pitchFamily="34" charset="-122"/>
                <a:ea typeface="微软雅黑" panose="020B0503020204020204" pitchFamily="34" charset="-122"/>
              </a:rPr>
              <a:t>客户 </a:t>
            </a:r>
            <a:r>
              <a:rPr lang="en-US" altLang="zh-CN" sz="2000" b="1" dirty="0" smtClean="0">
                <a:solidFill>
                  <a:srgbClr val="0000FF"/>
                </a:solidFill>
                <a:latin typeface="微软雅黑" panose="020B0503020204020204" pitchFamily="34" charset="-122"/>
                <a:ea typeface="微软雅黑" panose="020B0503020204020204" pitchFamily="34" charset="-122"/>
              </a:rPr>
              <a:t>- </a:t>
            </a:r>
            <a:r>
              <a:rPr lang="zh-CN" altLang="en-US" sz="2000" b="1" dirty="0" smtClean="0">
                <a:solidFill>
                  <a:srgbClr val="0000FF"/>
                </a:solidFill>
                <a:latin typeface="微软雅黑" panose="020B0503020204020204" pitchFamily="34" charset="-122"/>
                <a:ea typeface="微软雅黑" panose="020B0503020204020204" pitchFamily="34" charset="-122"/>
              </a:rPr>
              <a:t>服务器</a:t>
            </a:r>
            <a:r>
              <a:rPr lang="zh-CN" altLang="en-US" sz="2000" b="1" dirty="0">
                <a:latin typeface="微软雅黑" panose="020B0503020204020204" pitchFamily="34" charset="-122"/>
                <a:ea typeface="微软雅黑" panose="020B0503020204020204" pitchFamily="34" charset="-122"/>
              </a:rPr>
              <a:t>方式工作。</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浏览器</a:t>
            </a:r>
            <a:r>
              <a:rPr lang="zh-CN" altLang="en-US" sz="2000" b="1" dirty="0">
                <a:latin typeface="微软雅黑" panose="020B0503020204020204" pitchFamily="34" charset="-122"/>
                <a:ea typeface="微软雅黑" panose="020B0503020204020204" pitchFamily="34" charset="-122"/>
              </a:rPr>
              <a:t>就是在用户计算机上的万维网</a:t>
            </a:r>
            <a:r>
              <a:rPr lang="zh-CN" altLang="en-US" sz="2000" b="1" dirty="0">
                <a:solidFill>
                  <a:srgbClr val="0000FF"/>
                </a:solidFill>
                <a:latin typeface="微软雅黑" panose="020B0503020204020204" pitchFamily="34" charset="-122"/>
                <a:ea typeface="微软雅黑" panose="020B0503020204020204" pitchFamily="34" charset="-122"/>
              </a:rPr>
              <a:t>客户程序</a:t>
            </a:r>
            <a:r>
              <a:rPr lang="zh-CN" altLang="en-US" sz="2000" b="1" dirty="0">
                <a:latin typeface="微软雅黑" panose="020B0503020204020204" pitchFamily="34" charset="-122"/>
                <a:ea typeface="微软雅黑" panose="020B0503020204020204" pitchFamily="34" charset="-122"/>
              </a:rPr>
              <a:t>。万维网文档所驻留的计算机则运行</a:t>
            </a:r>
            <a:r>
              <a:rPr lang="zh-CN" altLang="en-US" sz="2000" b="1" dirty="0">
                <a:solidFill>
                  <a:srgbClr val="0000FF"/>
                </a:solidFill>
                <a:latin typeface="微软雅黑" panose="020B0503020204020204" pitchFamily="34" charset="-122"/>
                <a:ea typeface="微软雅黑" panose="020B0503020204020204" pitchFamily="34" charset="-122"/>
              </a:rPr>
              <a:t>服务器程序</a:t>
            </a:r>
            <a:r>
              <a:rPr lang="zh-CN" altLang="en-US" sz="2000" b="1" dirty="0">
                <a:latin typeface="微软雅黑" panose="020B0503020204020204" pitchFamily="34" charset="-122"/>
                <a:ea typeface="微软雅黑" panose="020B0503020204020204" pitchFamily="34" charset="-122"/>
              </a:rPr>
              <a:t>，因此这个计算机也称为</a:t>
            </a:r>
            <a:r>
              <a:rPr lang="zh-CN" altLang="en-US" sz="2000" b="1" dirty="0">
                <a:solidFill>
                  <a:srgbClr val="0000FF"/>
                </a:solidFill>
                <a:latin typeface="微软雅黑" panose="020B0503020204020204" pitchFamily="34" charset="-122"/>
                <a:ea typeface="微软雅黑" panose="020B0503020204020204" pitchFamily="34" charset="-122"/>
              </a:rPr>
              <a:t>万维网服务器</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客户程序向服务器程序发出请求，服务器程序向客户程序送回客户所要的</a:t>
            </a:r>
            <a:r>
              <a:rPr lang="zh-CN" altLang="en-US" sz="2000" b="1" dirty="0">
                <a:solidFill>
                  <a:srgbClr val="0000FF"/>
                </a:solidFill>
                <a:latin typeface="微软雅黑" panose="020B0503020204020204" pitchFamily="34" charset="-122"/>
                <a:ea typeface="微软雅黑" panose="020B0503020204020204" pitchFamily="34" charset="-122"/>
              </a:rPr>
              <a:t>万维网文档</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在一个客户程序主窗口上显示出的万维网文档称为</a:t>
            </a:r>
            <a:r>
              <a:rPr lang="zh-CN" altLang="en-US" sz="2000" b="1" dirty="0">
                <a:solidFill>
                  <a:srgbClr val="0000FF"/>
                </a:solidFill>
                <a:latin typeface="微软雅黑" panose="020B0503020204020204" pitchFamily="34" charset="-122"/>
                <a:ea typeface="微软雅黑" panose="020B0503020204020204" pitchFamily="34" charset="-122"/>
              </a:rPr>
              <a:t>页面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(page)</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302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1299813"/>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万维网必须解决的</a:t>
            </a:r>
            <a:r>
              <a:rPr lang="zh-CN" altLang="en-US" sz="2000" b="1" dirty="0" smtClean="0">
                <a:solidFill>
                  <a:schemeClr val="bg1"/>
                </a:solidFill>
                <a:latin typeface="微软雅黑" panose="020B0503020204020204" pitchFamily="34" charset="-122"/>
                <a:ea typeface="微软雅黑" panose="020B0503020204020204" pitchFamily="34" charset="-122"/>
              </a:rPr>
              <a:t>问题</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78419"/>
            <a:ext cx="8284054"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怎样标志分布在整个互联网上的万维网文档？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a:t>
            </a:r>
            <a:r>
              <a:rPr lang="zh-CN" altLang="en-US" sz="2000" b="1" dirty="0">
                <a:solidFill>
                  <a:srgbClr val="0000FF"/>
                </a:solidFill>
                <a:latin typeface="微软雅黑" panose="020B0503020204020204" pitchFamily="34" charset="-122"/>
                <a:ea typeface="微软雅黑" panose="020B0503020204020204" pitchFamily="34" charset="-122"/>
              </a:rPr>
              <a:t>统一资源定位符 </a:t>
            </a:r>
            <a:r>
              <a:rPr lang="en-US" altLang="zh-CN" sz="2000" b="1" dirty="0">
                <a:latin typeface="微软雅黑" panose="020B0503020204020204" pitchFamily="34" charset="-122"/>
                <a:ea typeface="微软雅黑" panose="020B0503020204020204" pitchFamily="34" charset="-122"/>
              </a:rPr>
              <a:t>URL (Uniform Resource Locator) </a:t>
            </a:r>
            <a:r>
              <a:rPr lang="zh-CN" altLang="en-US" sz="2000" b="1" dirty="0">
                <a:latin typeface="微软雅黑" panose="020B0503020204020204" pitchFamily="34" charset="-122"/>
                <a:ea typeface="微软雅黑" panose="020B0503020204020204" pitchFamily="34" charset="-122"/>
              </a:rPr>
              <a:t>来标志万维网上的各种文档。</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使每一个文档在整个互联网的范围内具有唯一的标识符 </a:t>
            </a:r>
            <a:r>
              <a:rPr lang="en-US" altLang="zh-CN" sz="2000" b="1" dirty="0">
                <a:latin typeface="微软雅黑" panose="020B0503020204020204" pitchFamily="34" charset="-122"/>
                <a:ea typeface="微软雅黑" panose="020B0503020204020204" pitchFamily="34" charset="-122"/>
              </a:rPr>
              <a:t>URL</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2388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1290669"/>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万维网必须解决的</a:t>
            </a:r>
            <a:r>
              <a:rPr lang="zh-CN" altLang="en-US" sz="2000" b="1" dirty="0" smtClean="0">
                <a:solidFill>
                  <a:schemeClr val="bg1"/>
                </a:solidFill>
                <a:latin typeface="微软雅黑" panose="020B0503020204020204" pitchFamily="34" charset="-122"/>
                <a:ea typeface="微软雅黑" panose="020B0503020204020204" pitchFamily="34" charset="-122"/>
              </a:rPr>
              <a:t>问题</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769275"/>
            <a:ext cx="8284054"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用何协议实现万维网上各种超链的链接？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在万维网客户程序与万维网服务器程序之间进行交互所使用的协议，是</a:t>
            </a:r>
            <a:r>
              <a:rPr lang="zh-CN" altLang="en-US" sz="2000" b="1" dirty="0">
                <a:solidFill>
                  <a:srgbClr val="0000FF"/>
                </a:solidFill>
                <a:latin typeface="微软雅黑" panose="020B0503020204020204" pitchFamily="34" charset="-122"/>
                <a:ea typeface="微软雅黑" panose="020B0503020204020204" pitchFamily="34" charset="-122"/>
              </a:rPr>
              <a:t>超文本传送协议 </a:t>
            </a:r>
            <a:r>
              <a:rPr lang="en-US" altLang="zh-CN" sz="2000" b="1" dirty="0">
                <a:latin typeface="微软雅黑" panose="020B0503020204020204" pitchFamily="34" charset="-122"/>
                <a:ea typeface="微软雅黑" panose="020B0503020204020204" pitchFamily="34" charset="-122"/>
              </a:rPr>
              <a:t>HTTP (</a:t>
            </a:r>
            <a:r>
              <a:rPr lang="en-US" altLang="zh-CN" sz="2000" b="1" dirty="0" err="1">
                <a:latin typeface="微软雅黑" panose="020B0503020204020204" pitchFamily="34" charset="-122"/>
                <a:ea typeface="微软雅黑" panose="020B0503020204020204" pitchFamily="34" charset="-122"/>
              </a:rPr>
              <a:t>HyperText</a:t>
            </a:r>
            <a:r>
              <a:rPr lang="en-US" altLang="zh-CN" sz="2000" b="1" dirty="0">
                <a:latin typeface="微软雅黑" panose="020B0503020204020204" pitchFamily="34" charset="-122"/>
                <a:ea typeface="微软雅黑" panose="020B0503020204020204" pitchFamily="34" charset="-122"/>
              </a:rPr>
              <a:t> Transfer Protocol)</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是一个应用层协议，它使用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连接进行可靠的传送。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96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98775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万维网必须解决的</a:t>
            </a:r>
            <a:r>
              <a:rPr lang="zh-CN" altLang="en-US" sz="2000" b="1" dirty="0" smtClean="0">
                <a:solidFill>
                  <a:schemeClr val="bg1"/>
                </a:solidFill>
                <a:latin typeface="微软雅黑" panose="020B0503020204020204" pitchFamily="34" charset="-122"/>
                <a:ea typeface="微软雅黑" panose="020B0503020204020204" pitchFamily="34" charset="-122"/>
              </a:rPr>
              <a:t>问题</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1466356"/>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怎样使各种万维网文档都能在互联网上的各种计算机上显示出来，同时使用户清楚地知道在什么地方存在着超链？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超文本标记语言 </a:t>
            </a:r>
            <a:r>
              <a:rPr lang="en-US" altLang="zh-CN" sz="2000" b="1" dirty="0">
                <a:latin typeface="微软雅黑" panose="020B0503020204020204" pitchFamily="34" charset="-122"/>
                <a:ea typeface="微软雅黑" panose="020B0503020204020204" pitchFamily="34" charset="-122"/>
              </a:rPr>
              <a:t>HTML (</a:t>
            </a:r>
            <a:r>
              <a:rPr lang="en-US" altLang="zh-CN" sz="2000" b="1" dirty="0" err="1">
                <a:latin typeface="微软雅黑" panose="020B0503020204020204" pitchFamily="34" charset="-122"/>
                <a:ea typeface="微软雅黑" panose="020B0503020204020204" pitchFamily="34" charset="-122"/>
              </a:rPr>
              <a:t>HyperText</a:t>
            </a:r>
            <a:r>
              <a:rPr lang="en-US" altLang="zh-CN" sz="2000" b="1" dirty="0">
                <a:latin typeface="微软雅黑" panose="020B0503020204020204" pitchFamily="34" charset="-122"/>
                <a:ea typeface="微软雅黑" panose="020B0503020204020204" pitchFamily="34" charset="-122"/>
              </a:rPr>
              <a:t> Markup Language) </a:t>
            </a:r>
            <a:r>
              <a:rPr lang="zh-CN" altLang="en-US" sz="2000" b="1" dirty="0">
                <a:latin typeface="微软雅黑" panose="020B0503020204020204" pitchFamily="34" charset="-122"/>
                <a:ea typeface="微软雅黑" panose="020B0503020204020204" pitchFamily="34" charset="-122"/>
              </a:rPr>
              <a:t>使得万维网页面的设计者可以很方便地用一个超链从本页面的某处链接到互联网上的任何一个万维网页面，并且能够在自己的计算机屏幕上将这些页面显示出来。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661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168147" y="1532948"/>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万维网必须解决的</a:t>
            </a:r>
            <a:r>
              <a:rPr lang="zh-CN" altLang="en-US" sz="2000" b="1" dirty="0" smtClean="0">
                <a:solidFill>
                  <a:schemeClr val="bg1"/>
                </a:solidFill>
                <a:latin typeface="微软雅黑" panose="020B0503020204020204" pitchFamily="34" charset="-122"/>
                <a:ea typeface="微软雅黑" panose="020B0503020204020204" pitchFamily="34" charset="-122"/>
              </a:rPr>
              <a:t>问题</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83810" y="2011554"/>
            <a:ext cx="812193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怎样使用户能够很方便地找到所需的信息？ </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为了在万维网上方便地查找信息，用户可使用各种的</a:t>
            </a:r>
            <a:r>
              <a:rPr lang="zh-CN" altLang="en-US" sz="2000" b="1" dirty="0">
                <a:solidFill>
                  <a:srgbClr val="0000FF"/>
                </a:solidFill>
                <a:latin typeface="微软雅黑" panose="020B0503020204020204" pitchFamily="34" charset="-122"/>
                <a:ea typeface="微软雅黑" panose="020B0503020204020204" pitchFamily="34" charset="-122"/>
              </a:rPr>
              <a:t>搜索工具</a:t>
            </a:r>
            <a:r>
              <a:rPr lang="zh-CN" altLang="en-US" sz="2000" b="1" dirty="0">
                <a:latin typeface="微软雅黑" panose="020B0503020204020204" pitchFamily="34" charset="-122"/>
                <a:ea typeface="微软雅黑" panose="020B0503020204020204" pitchFamily="34" charset="-122"/>
              </a:rPr>
              <a:t>（即</a:t>
            </a:r>
            <a:r>
              <a:rPr lang="zh-CN" altLang="en-US" sz="2000" b="1" dirty="0">
                <a:solidFill>
                  <a:srgbClr val="0000FF"/>
                </a:solidFill>
                <a:latin typeface="微软雅黑" panose="020B0503020204020204" pitchFamily="34" charset="-122"/>
                <a:ea typeface="微软雅黑" panose="020B0503020204020204" pitchFamily="34" charset="-122"/>
              </a:rPr>
              <a:t>搜索引擎</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21494"/>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582516" y="579223"/>
            <a:ext cx="3978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6.4.2  </a:t>
            </a:r>
            <a:r>
              <a:rPr lang="zh-CN" altLang="en-US" sz="2400" b="1" dirty="0">
                <a:solidFill>
                  <a:schemeClr val="bg1"/>
                </a:solidFill>
                <a:latin typeface="微软雅黑" panose="020B0503020204020204" pitchFamily="34" charset="-122"/>
                <a:ea typeface="微软雅黑" panose="020B0503020204020204" pitchFamily="34" charset="-122"/>
              </a:rPr>
              <a:t>统一资源定位符 </a:t>
            </a:r>
            <a:r>
              <a:rPr lang="en-US" altLang="zh-CN" sz="2400" b="1" dirty="0">
                <a:solidFill>
                  <a:schemeClr val="bg1"/>
                </a:solidFill>
                <a:latin typeface="微软雅黑" panose="020B0503020204020204" pitchFamily="34" charset="-122"/>
                <a:ea typeface="微软雅黑" panose="020B0503020204020204" pitchFamily="34" charset="-122"/>
              </a:rPr>
              <a:t>URL</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56963" y="110267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651452" y="1069467"/>
            <a:ext cx="18598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URL </a:t>
            </a:r>
            <a:r>
              <a:rPr lang="zh-CN" altLang="en-US" sz="2000" b="1" dirty="0">
                <a:solidFill>
                  <a:schemeClr val="bg1"/>
                </a:solidFill>
                <a:latin typeface="微软雅黑" panose="020B0503020204020204" pitchFamily="34" charset="-122"/>
                <a:ea typeface="微软雅黑" panose="020B0503020204020204" pitchFamily="34" charset="-122"/>
              </a:rPr>
              <a:t>的格式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445480"/>
            <a:ext cx="8121929" cy="3067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资源</a:t>
            </a:r>
            <a:r>
              <a:rPr lang="zh-CN" altLang="en-US" sz="2000" b="1" dirty="0">
                <a:latin typeface="微软雅黑" panose="020B0503020204020204" pitchFamily="34" charset="-122"/>
                <a:ea typeface="微软雅黑" panose="020B0503020204020204" pitchFamily="34" charset="-122"/>
              </a:rPr>
              <a:t>定位符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是对可以从互联网上得到的资源的位置和访问方法的一种简洁表示。</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29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给资源的位置提供一种抽象的识别方法，并用这种方法给</a:t>
            </a:r>
            <a:r>
              <a:rPr lang="zh-CN" altLang="en-US" sz="2000" b="1" dirty="0">
                <a:solidFill>
                  <a:srgbClr val="0000FF"/>
                </a:solidFill>
                <a:latin typeface="微软雅黑" panose="020B0503020204020204" pitchFamily="34" charset="-122"/>
                <a:ea typeface="微软雅黑" panose="020B0503020204020204" pitchFamily="34" charset="-122"/>
              </a:rPr>
              <a:t>资源定位</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29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只要能够对资源定位，系统就可以对资源进行各种操作，如存取、更新、替换和查找其属性。</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29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相当于一个文件名在网络范围的扩展。</a:t>
            </a:r>
            <a:r>
              <a:rPr lang="zh-CN" altLang="en-US" sz="2000" b="1" dirty="0">
                <a:solidFill>
                  <a:srgbClr val="0000FF"/>
                </a:solidFill>
                <a:latin typeface="微软雅黑" panose="020B0503020204020204" pitchFamily="34" charset="-122"/>
                <a:ea typeface="微软雅黑" panose="020B0503020204020204" pitchFamily="34" charset="-122"/>
              </a:rPr>
              <a:t>因此 </a:t>
            </a:r>
            <a:r>
              <a:rPr lang="en-US" altLang="zh-CN" sz="2000" b="1" dirty="0">
                <a:solidFill>
                  <a:srgbClr val="0000FF"/>
                </a:solidFill>
                <a:latin typeface="微软雅黑" panose="020B0503020204020204" pitchFamily="34" charset="-122"/>
                <a:ea typeface="微软雅黑" panose="020B0503020204020204" pitchFamily="34" charset="-122"/>
              </a:rPr>
              <a:t>URL </a:t>
            </a:r>
            <a:r>
              <a:rPr lang="zh-CN" altLang="en-US" sz="2000" b="1" dirty="0">
                <a:solidFill>
                  <a:srgbClr val="0000FF"/>
                </a:solidFill>
                <a:latin typeface="微软雅黑" panose="020B0503020204020204" pitchFamily="34" charset="-122"/>
                <a:ea typeface="微软雅黑" panose="020B0503020204020204" pitchFamily="34" charset="-122"/>
              </a:rPr>
              <a:t>是与互联网相连的机器上的任何可访问对象的一个指针</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14308"/>
            <a:ext cx="2063385"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556963" y="1016381"/>
            <a:ext cx="7941769" cy="12080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9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由以冒号隔开的两大部分组成，并且在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中的字符对大写或小写没有要求。</a:t>
            </a:r>
            <a:endParaRPr lang="zh-CN" altLang="en-US" sz="2000" b="1" dirty="0">
              <a:latin typeface="微软雅黑" panose="020B0503020204020204" pitchFamily="34" charset="-122"/>
              <a:ea typeface="微软雅黑" panose="020B0503020204020204" pitchFamily="34" charset="-122"/>
            </a:endParaRPr>
          </a:p>
          <a:p>
            <a:pPr marL="285750" indent="-285750">
              <a:lnSpc>
                <a:spcPts val="29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的一般形式是：</a:t>
            </a:r>
            <a:endParaRPr lang="zh-CN" altLang="en-US" sz="2000" b="1" dirty="0">
              <a:latin typeface="微软雅黑" panose="020B0503020204020204" pitchFamily="34" charset="-122"/>
              <a:ea typeface="微软雅黑" panose="020B0503020204020204" pitchFamily="34" charset="-122"/>
            </a:endParaRPr>
          </a:p>
        </p:txBody>
      </p:sp>
      <p:sp>
        <p:nvSpPr>
          <p:cNvPr id="8" name="Text Box 25"/>
          <p:cNvSpPr txBox="1">
            <a:spLocks noChangeArrowheads="1"/>
          </p:cNvSpPr>
          <p:nvPr/>
        </p:nvSpPr>
        <p:spPr bwMode="auto">
          <a:xfrm>
            <a:off x="2496506" y="2537614"/>
            <a:ext cx="3895149" cy="369332"/>
          </a:xfrm>
          <a:prstGeom prst="rect">
            <a:avLst/>
          </a:prstGeom>
          <a:solidFill>
            <a:srgbClr val="0000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b="1" dirty="0">
                <a:solidFill>
                  <a:schemeClr val="bg1"/>
                </a:solidFill>
                <a:latin typeface="微软雅黑" panose="020B0503020204020204" pitchFamily="34" charset="-122"/>
                <a:ea typeface="微软雅黑" panose="020B0503020204020204" pitchFamily="34" charset="-122"/>
              </a:rPr>
              <a:t>&lt;</a:t>
            </a:r>
            <a:r>
              <a:rPr lang="zh-CN" altLang="en-US" sz="1800" b="1" dirty="0">
                <a:solidFill>
                  <a:schemeClr val="bg1"/>
                </a:solidFill>
                <a:latin typeface="微软雅黑" panose="020B0503020204020204" pitchFamily="34" charset="-122"/>
                <a:ea typeface="微软雅黑" panose="020B0503020204020204" pitchFamily="34" charset="-122"/>
              </a:rPr>
              <a:t>协议</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主机</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端口</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路径</a:t>
            </a:r>
            <a:r>
              <a:rPr lang="en-US" altLang="zh-CN" sz="1800" b="1" dirty="0">
                <a:solidFill>
                  <a:schemeClr val="bg1"/>
                </a:solidFill>
                <a:latin typeface="微软雅黑" panose="020B0503020204020204" pitchFamily="34" charset="-122"/>
                <a:ea typeface="微软雅黑" panose="020B0503020204020204" pitchFamily="34" charset="-122"/>
              </a:rPr>
              <a:t>&gt; </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nvGrpSpPr>
          <p:cNvPr id="9" name="Group 31"/>
          <p:cNvGrpSpPr/>
          <p:nvPr/>
        </p:nvGrpSpPr>
        <p:grpSpPr bwMode="auto">
          <a:xfrm>
            <a:off x="2664707" y="2905598"/>
            <a:ext cx="4502625" cy="1319983"/>
            <a:chOff x="1519" y="2568"/>
            <a:chExt cx="4213" cy="1338"/>
          </a:xfrm>
        </p:grpSpPr>
        <p:sp>
          <p:nvSpPr>
            <p:cNvPr id="10" name="Line 26"/>
            <p:cNvSpPr>
              <a:spLocks noChangeShapeType="1"/>
            </p:cNvSpPr>
            <p:nvPr/>
          </p:nvSpPr>
          <p:spPr bwMode="auto">
            <a:xfrm>
              <a:off x="1519" y="2568"/>
              <a:ext cx="657"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1" name="Freeform 27"/>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AutoShape 28"/>
            <p:cNvSpPr/>
            <p:nvPr/>
          </p:nvSpPr>
          <p:spPr bwMode="auto">
            <a:xfrm>
              <a:off x="2176" y="2841"/>
              <a:ext cx="82" cy="907"/>
            </a:xfrm>
            <a:prstGeom prst="leftBrace">
              <a:avLst>
                <a:gd name="adj1" fmla="val 92175"/>
                <a:gd name="adj2" fmla="val 50000"/>
              </a:avLst>
            </a:prstGeom>
            <a:noFill/>
            <a:ln w="28575">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Text Box 29"/>
            <p:cNvSpPr txBox="1">
              <a:spLocks noChangeArrowheads="1"/>
            </p:cNvSpPr>
            <p:nvPr/>
          </p:nvSpPr>
          <p:spPr bwMode="auto">
            <a:xfrm>
              <a:off x="2328" y="2598"/>
              <a:ext cx="3404"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en-US" altLang="zh-CN" sz="1800" b="1" dirty="0">
                  <a:solidFill>
                    <a:srgbClr val="000099"/>
                  </a:solidFill>
                  <a:latin typeface="微软雅黑" panose="020B0503020204020204" pitchFamily="34" charset="-122"/>
                  <a:ea typeface="微软雅黑" panose="020B0503020204020204" pitchFamily="34" charset="-122"/>
                </a:rPr>
                <a:t>ftp —— </a:t>
              </a:r>
              <a:r>
                <a:rPr lang="zh-CN" altLang="en-US" sz="1800" b="1" dirty="0">
                  <a:solidFill>
                    <a:srgbClr val="0000FF"/>
                  </a:solidFill>
                  <a:latin typeface="微软雅黑" panose="020B0503020204020204" pitchFamily="34" charset="-122"/>
                  <a:ea typeface="微软雅黑" panose="020B0503020204020204" pitchFamily="34" charset="-122"/>
                </a:rPr>
                <a:t>文件传送协议 </a:t>
              </a:r>
              <a:r>
                <a:rPr lang="en-US" altLang="zh-CN" sz="1800" b="1" dirty="0">
                  <a:solidFill>
                    <a:srgbClr val="0000FF"/>
                  </a:solidFill>
                  <a:latin typeface="微软雅黑" panose="020B0503020204020204" pitchFamily="34" charset="-122"/>
                  <a:ea typeface="微软雅黑" panose="020B0503020204020204" pitchFamily="34" charset="-122"/>
                </a:rPr>
                <a:t>FTP</a:t>
              </a:r>
              <a:endParaRPr lang="en-US" altLang="zh-CN" sz="18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800" b="1" dirty="0">
                  <a:solidFill>
                    <a:srgbClr val="000099"/>
                  </a:solidFill>
                  <a:latin typeface="微软雅黑" panose="020B0503020204020204" pitchFamily="34" charset="-122"/>
                  <a:ea typeface="微软雅黑" panose="020B0503020204020204" pitchFamily="34" charset="-122"/>
                </a:rPr>
                <a:t>http —— </a:t>
              </a:r>
              <a:r>
                <a:rPr lang="zh-CN" altLang="en-US" sz="1800" b="1" dirty="0">
                  <a:solidFill>
                    <a:srgbClr val="0000FF"/>
                  </a:solidFill>
                  <a:latin typeface="微软雅黑" panose="020B0503020204020204" pitchFamily="34" charset="-122"/>
                  <a:ea typeface="微软雅黑" panose="020B0503020204020204" pitchFamily="34" charset="-122"/>
                </a:rPr>
                <a:t>超文本传送协议 </a:t>
              </a:r>
              <a:r>
                <a:rPr lang="en-US" altLang="zh-CN" sz="1800" b="1" dirty="0">
                  <a:solidFill>
                    <a:srgbClr val="0000FF"/>
                  </a:solidFill>
                  <a:latin typeface="微软雅黑" panose="020B0503020204020204" pitchFamily="34" charset="-122"/>
                  <a:ea typeface="微软雅黑" panose="020B0503020204020204" pitchFamily="34" charset="-122"/>
                </a:rPr>
                <a:t>HTTP</a:t>
              </a:r>
              <a:endParaRPr lang="en-US" altLang="zh-CN" sz="1800" b="1" dirty="0">
                <a:solidFill>
                  <a:srgbClr val="0000FF"/>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800" b="1" dirty="0">
                  <a:solidFill>
                    <a:srgbClr val="000099"/>
                  </a:solidFill>
                  <a:latin typeface="微软雅黑" panose="020B0503020204020204" pitchFamily="34" charset="-122"/>
                  <a:ea typeface="微软雅黑" panose="020B0503020204020204" pitchFamily="34" charset="-122"/>
                </a:rPr>
                <a:t>News —— </a:t>
              </a:r>
              <a:r>
                <a:rPr lang="en-US" altLang="zh-CN" sz="1800" b="1" dirty="0">
                  <a:solidFill>
                    <a:srgbClr val="0000FF"/>
                  </a:solidFill>
                  <a:latin typeface="微软雅黑" panose="020B0503020204020204" pitchFamily="34" charset="-122"/>
                  <a:ea typeface="微软雅黑" panose="020B0503020204020204" pitchFamily="34" charset="-122"/>
                </a:rPr>
                <a:t>USENET </a:t>
              </a:r>
              <a:r>
                <a:rPr lang="zh-CN" altLang="en-US" sz="1800" b="1" dirty="0">
                  <a:solidFill>
                    <a:srgbClr val="0000FF"/>
                  </a:solidFill>
                  <a:latin typeface="微软雅黑" panose="020B0503020204020204" pitchFamily="34" charset="-122"/>
                  <a:ea typeface="微软雅黑" panose="020B0503020204020204" pitchFamily="34" charset="-122"/>
                </a:rPr>
                <a:t>新闻</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645268" y="656548"/>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1403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 </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645268" y="961517"/>
            <a:ext cx="7853464"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由以冒号隔开的两大部分组成，并且在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中的字符对大写或小写没有要求。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的一般形式是：</a:t>
            </a:r>
            <a:endParaRPr lang="zh-CN" altLang="en-US" sz="2000" b="1" dirty="0">
              <a:latin typeface="微软雅黑" panose="020B0503020204020204" pitchFamily="34" charset="-122"/>
              <a:ea typeface="微软雅黑" panose="020B0503020204020204" pitchFamily="34" charset="-122"/>
            </a:endParaRPr>
          </a:p>
        </p:txBody>
      </p:sp>
      <p:sp>
        <p:nvSpPr>
          <p:cNvPr id="9" name="Text Box 25"/>
          <p:cNvSpPr txBox="1">
            <a:spLocks noChangeArrowheads="1"/>
          </p:cNvSpPr>
          <p:nvPr/>
        </p:nvSpPr>
        <p:spPr bwMode="auto">
          <a:xfrm>
            <a:off x="2405066" y="2537614"/>
            <a:ext cx="3904293" cy="369332"/>
          </a:xfrm>
          <a:prstGeom prst="rect">
            <a:avLst/>
          </a:prstGeom>
          <a:solidFill>
            <a:srgbClr val="0000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b="1" dirty="0">
                <a:solidFill>
                  <a:schemeClr val="bg1"/>
                </a:solidFill>
                <a:latin typeface="微软雅黑" panose="020B0503020204020204" pitchFamily="34" charset="-122"/>
                <a:ea typeface="微软雅黑" panose="020B0503020204020204" pitchFamily="34" charset="-122"/>
              </a:rPr>
              <a:t>&lt;</a:t>
            </a:r>
            <a:r>
              <a:rPr lang="zh-CN" altLang="en-US" sz="1800" b="1" dirty="0">
                <a:solidFill>
                  <a:schemeClr val="bg1"/>
                </a:solidFill>
                <a:latin typeface="微软雅黑" panose="020B0503020204020204" pitchFamily="34" charset="-122"/>
                <a:ea typeface="微软雅黑" panose="020B0503020204020204" pitchFamily="34" charset="-122"/>
              </a:rPr>
              <a:t>协议</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主机</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端口</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路径</a:t>
            </a:r>
            <a:r>
              <a:rPr lang="en-US" altLang="zh-CN" sz="1800" b="1" dirty="0">
                <a:solidFill>
                  <a:schemeClr val="bg1"/>
                </a:solidFill>
                <a:latin typeface="微软雅黑" panose="020B0503020204020204" pitchFamily="34" charset="-122"/>
                <a:ea typeface="微软雅黑" panose="020B0503020204020204" pitchFamily="34" charset="-122"/>
              </a:rPr>
              <a:t>&gt; </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nvGrpSpPr>
          <p:cNvPr id="10" name="Group 31"/>
          <p:cNvGrpSpPr/>
          <p:nvPr/>
        </p:nvGrpSpPr>
        <p:grpSpPr bwMode="auto">
          <a:xfrm>
            <a:off x="3293956" y="2905620"/>
            <a:ext cx="1917338" cy="896766"/>
            <a:chOff x="1619" y="2568"/>
            <a:chExt cx="1794" cy="909"/>
          </a:xfrm>
        </p:grpSpPr>
        <p:sp>
          <p:nvSpPr>
            <p:cNvPr id="11" name="Line 26"/>
            <p:cNvSpPr>
              <a:spLocks noChangeShapeType="1"/>
            </p:cNvSpPr>
            <p:nvPr/>
          </p:nvSpPr>
          <p:spPr bwMode="auto">
            <a:xfrm>
              <a:off x="1619" y="2568"/>
              <a:ext cx="315"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Freeform 27"/>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4" name="Text Box 29"/>
            <p:cNvSpPr txBox="1">
              <a:spLocks noChangeArrowheads="1"/>
            </p:cNvSpPr>
            <p:nvPr/>
          </p:nvSpPr>
          <p:spPr bwMode="auto">
            <a:xfrm>
              <a:off x="2160" y="3103"/>
              <a:ext cx="1253"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rgbClr val="000099"/>
                  </a:solidFill>
                  <a:latin typeface="微软雅黑" panose="020B0503020204020204" pitchFamily="34" charset="-122"/>
                  <a:ea typeface="微软雅黑" panose="020B0503020204020204" pitchFamily="34" charset="-122"/>
                </a:rPr>
                <a:t>规定的格式</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14308"/>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的一般形式（续） </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556963" y="943229"/>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由以冒号隔开的两大部分组成，并且在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中的字符对大写或小写没有要求。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的一般形式是：</a:t>
            </a:r>
            <a:endParaRPr lang="zh-CN" altLang="en-US" sz="2000" b="1" dirty="0">
              <a:latin typeface="微软雅黑" panose="020B0503020204020204" pitchFamily="34" charset="-122"/>
              <a:ea typeface="微软雅黑" panose="020B0503020204020204" pitchFamily="34" charset="-122"/>
            </a:endParaRPr>
          </a:p>
        </p:txBody>
      </p:sp>
      <p:sp>
        <p:nvSpPr>
          <p:cNvPr id="9" name="Text Box 25"/>
          <p:cNvSpPr txBox="1">
            <a:spLocks noChangeArrowheads="1"/>
          </p:cNvSpPr>
          <p:nvPr/>
        </p:nvSpPr>
        <p:spPr bwMode="auto">
          <a:xfrm>
            <a:off x="2322770" y="2537614"/>
            <a:ext cx="3922582" cy="369332"/>
          </a:xfrm>
          <a:prstGeom prst="rect">
            <a:avLst/>
          </a:prstGeom>
          <a:solidFill>
            <a:srgbClr val="0000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b="1" dirty="0">
                <a:solidFill>
                  <a:schemeClr val="bg1"/>
                </a:solidFill>
                <a:latin typeface="微软雅黑" panose="020B0503020204020204" pitchFamily="34" charset="-122"/>
                <a:ea typeface="微软雅黑" panose="020B0503020204020204" pitchFamily="34" charset="-122"/>
              </a:rPr>
              <a:t>&lt;</a:t>
            </a:r>
            <a:r>
              <a:rPr lang="zh-CN" altLang="en-US" sz="1800" b="1" dirty="0">
                <a:solidFill>
                  <a:schemeClr val="bg1"/>
                </a:solidFill>
                <a:latin typeface="微软雅黑" panose="020B0503020204020204" pitchFamily="34" charset="-122"/>
                <a:ea typeface="微软雅黑" panose="020B0503020204020204" pitchFamily="34" charset="-122"/>
              </a:rPr>
              <a:t>协议</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主机</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端口</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路径</a:t>
            </a:r>
            <a:r>
              <a:rPr lang="en-US" altLang="zh-CN" sz="1800" b="1" dirty="0">
                <a:solidFill>
                  <a:schemeClr val="bg1"/>
                </a:solidFill>
                <a:latin typeface="微软雅黑" panose="020B0503020204020204" pitchFamily="34" charset="-122"/>
                <a:ea typeface="微软雅黑" panose="020B0503020204020204" pitchFamily="34" charset="-122"/>
              </a:rPr>
              <a:t>&gt; </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nvGrpSpPr>
          <p:cNvPr id="10" name="Group 31"/>
          <p:cNvGrpSpPr/>
          <p:nvPr/>
        </p:nvGrpSpPr>
        <p:grpSpPr bwMode="auto">
          <a:xfrm>
            <a:off x="3593206" y="2905619"/>
            <a:ext cx="3776963" cy="1173984"/>
            <a:chOff x="1899" y="2568"/>
            <a:chExt cx="3534" cy="1190"/>
          </a:xfrm>
        </p:grpSpPr>
        <p:sp>
          <p:nvSpPr>
            <p:cNvPr id="11" name="Line 26"/>
            <p:cNvSpPr>
              <a:spLocks noChangeShapeType="1"/>
            </p:cNvSpPr>
            <p:nvPr/>
          </p:nvSpPr>
          <p:spPr bwMode="auto">
            <a:xfrm>
              <a:off x="1899" y="2568"/>
              <a:ext cx="642"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Freeform 27"/>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Text Box 29"/>
            <p:cNvSpPr txBox="1">
              <a:spLocks noChangeArrowheads="1"/>
            </p:cNvSpPr>
            <p:nvPr/>
          </p:nvSpPr>
          <p:spPr bwMode="auto">
            <a:xfrm>
              <a:off x="2595" y="3103"/>
              <a:ext cx="2838"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en-US" altLang="zh-CN" sz="1800" b="1" dirty="0">
                  <a:solidFill>
                    <a:srgbClr val="000099"/>
                  </a:solidFill>
                  <a:latin typeface="微软雅黑" panose="020B0503020204020204" pitchFamily="34" charset="-122"/>
                  <a:ea typeface="微软雅黑" panose="020B0503020204020204" pitchFamily="34" charset="-122"/>
                </a:rPr>
                <a:t>&lt;</a:t>
              </a:r>
              <a:r>
                <a:rPr lang="zh-CN" altLang="en-US" sz="1800" b="1" dirty="0">
                  <a:solidFill>
                    <a:srgbClr val="000099"/>
                  </a:solidFill>
                  <a:latin typeface="微软雅黑" panose="020B0503020204020204" pitchFamily="34" charset="-122"/>
                  <a:ea typeface="微软雅黑" panose="020B0503020204020204" pitchFamily="34" charset="-122"/>
                </a:rPr>
                <a:t>主机</a:t>
              </a:r>
              <a:r>
                <a:rPr lang="en-US" altLang="zh-CN" sz="1800" b="1" dirty="0">
                  <a:solidFill>
                    <a:srgbClr val="000099"/>
                  </a:solidFill>
                  <a:latin typeface="微软雅黑" panose="020B0503020204020204" pitchFamily="34" charset="-122"/>
                  <a:ea typeface="微软雅黑" panose="020B0503020204020204" pitchFamily="34" charset="-122"/>
                </a:rPr>
                <a:t>&gt; </a:t>
              </a:r>
              <a:r>
                <a:rPr lang="zh-CN" altLang="en-US" sz="1800" b="1" dirty="0">
                  <a:solidFill>
                    <a:srgbClr val="000099"/>
                  </a:solidFill>
                  <a:latin typeface="微软雅黑" panose="020B0503020204020204" pitchFamily="34" charset="-122"/>
                  <a:ea typeface="微软雅黑" panose="020B0503020204020204" pitchFamily="34" charset="-122"/>
                </a:rPr>
                <a:t>是存放资源的</a:t>
              </a:r>
              <a:r>
                <a:rPr lang="zh-CN" altLang="en-US" sz="1800" b="1" dirty="0" smtClean="0">
                  <a:solidFill>
                    <a:srgbClr val="000099"/>
                  </a:solidFill>
                  <a:latin typeface="微软雅黑" panose="020B0503020204020204" pitchFamily="34" charset="-122"/>
                  <a:ea typeface="微软雅黑" panose="020B0503020204020204" pitchFamily="34" charset="-122"/>
                </a:rPr>
                <a:t>主机在</a:t>
              </a:r>
              <a:r>
                <a:rPr lang="zh-CN" altLang="en-US" sz="1800" b="1" dirty="0">
                  <a:solidFill>
                    <a:srgbClr val="000099"/>
                  </a:solidFill>
                  <a:latin typeface="微软雅黑" panose="020B0503020204020204" pitchFamily="34" charset="-122"/>
                  <a:ea typeface="微软雅黑" panose="020B0503020204020204" pitchFamily="34" charset="-122"/>
                </a:rPr>
                <a:t>互联网中的域名</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4"/>
          <p:cNvSpPr>
            <a:spLocks noChangeArrowheads="1"/>
          </p:cNvSpPr>
          <p:nvPr/>
        </p:nvSpPr>
        <p:spPr bwMode="auto">
          <a:xfrm>
            <a:off x="545142" y="2992617"/>
            <a:ext cx="8053711" cy="564204"/>
          </a:xfrm>
          <a:prstGeom prst="rect">
            <a:avLst/>
          </a:prstGeom>
          <a:solidFill>
            <a:srgbClr val="99FFCC"/>
          </a:solidFill>
          <a:ln w="12700">
            <a:solidFill>
              <a:schemeClr val="tx1"/>
            </a:solidFill>
            <a:miter lim="800000"/>
          </a:ln>
          <a:effectLst/>
        </p:spPr>
        <p:txBody>
          <a:bodyPr wrap="none" anchor="ctr"/>
          <a:lstStyle/>
          <a:p>
            <a:pPr eaLnBrk="1" hangingPunct="1"/>
            <a:endParaRPr lang="zh-CN" altLang="en-US"/>
          </a:p>
        </p:txBody>
      </p:sp>
      <p:sp>
        <p:nvSpPr>
          <p:cNvPr id="103" name="AutoShape 5"/>
          <p:cNvSpPr>
            <a:spLocks noChangeArrowheads="1"/>
          </p:cNvSpPr>
          <p:nvPr/>
        </p:nvSpPr>
        <p:spPr bwMode="auto">
          <a:xfrm>
            <a:off x="545143" y="77528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09" name="Rectangle 6"/>
          <p:cNvSpPr>
            <a:spLocks noChangeArrowheads="1"/>
          </p:cNvSpPr>
          <p:nvPr/>
        </p:nvSpPr>
        <p:spPr bwMode="auto">
          <a:xfrm>
            <a:off x="2739609" y="733017"/>
            <a:ext cx="36647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6.1.2   </a:t>
            </a:r>
            <a:r>
              <a:rPr lang="zh-CN" altLang="en-US" sz="2400" b="1" dirty="0">
                <a:solidFill>
                  <a:schemeClr val="bg1"/>
                </a:solidFill>
                <a:latin typeface="微软雅黑" panose="020B0503020204020204" pitchFamily="34" charset="-122"/>
                <a:ea typeface="微软雅黑" panose="020B0503020204020204" pitchFamily="34" charset="-122"/>
              </a:rPr>
              <a:t>互联网的域名结构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0" name="Rectangle 8"/>
          <p:cNvSpPr>
            <a:spLocks noChangeArrowheads="1"/>
          </p:cNvSpPr>
          <p:nvPr/>
        </p:nvSpPr>
        <p:spPr bwMode="auto">
          <a:xfrm>
            <a:off x="545143" y="1188313"/>
            <a:ext cx="8053711"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互联网采用了层次树状结构的命名方法。</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任何一个连接在互联网上的主机或路由器，都有一个唯一的层次结构的名字，即域名。</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域名的结构由标号序列组成，各标号之间用点隔开</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algn="ctr">
              <a:lnSpc>
                <a:spcPct val="200000"/>
              </a:lnSpc>
              <a:buClr>
                <a:srgbClr val="0070C0"/>
              </a:buClr>
            </a:pP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三级域名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二级域名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顶级</a:t>
            </a:r>
            <a:r>
              <a:rPr lang="zh-CN" altLang="en-US" sz="2000" b="1" dirty="0" smtClean="0">
                <a:latin typeface="微软雅黑" panose="020B0503020204020204" pitchFamily="34" charset="-122"/>
                <a:ea typeface="微软雅黑" panose="020B0503020204020204" pitchFamily="34" charset="-122"/>
              </a:rPr>
              <a:t>域名</a:t>
            </a:r>
            <a:endParaRPr lang="zh-CN" altLang="en-US" sz="2000" b="1" dirty="0">
              <a:latin typeface="微软雅黑" panose="020B0503020204020204" pitchFamily="34" charset="-122"/>
              <a:ea typeface="微软雅黑" panose="020B0503020204020204" pitchFamily="34" charset="-122"/>
            </a:endParaRPr>
          </a:p>
          <a:p>
            <a:pPr marL="285750" indent="-285750">
              <a:lnSpc>
                <a:spcPct val="200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各标号分别代表不同级别的域名。 </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的一般形式（续） </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556963" y="979805"/>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由以冒号隔开的两大部分组成，并且在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中的字符对大写或小写没有要求。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的一般形式是：</a:t>
            </a:r>
            <a:endParaRPr lang="zh-CN" altLang="en-US" sz="2000" b="1" dirty="0">
              <a:latin typeface="微软雅黑" panose="020B0503020204020204" pitchFamily="34" charset="-122"/>
              <a:ea typeface="微软雅黑" panose="020B0503020204020204" pitchFamily="34" charset="-122"/>
            </a:endParaRPr>
          </a:p>
        </p:txBody>
      </p:sp>
      <p:sp>
        <p:nvSpPr>
          <p:cNvPr id="9" name="Text Box 25"/>
          <p:cNvSpPr txBox="1">
            <a:spLocks noChangeArrowheads="1"/>
          </p:cNvSpPr>
          <p:nvPr/>
        </p:nvSpPr>
        <p:spPr bwMode="auto">
          <a:xfrm>
            <a:off x="2496506" y="2537614"/>
            <a:ext cx="4023165" cy="369332"/>
          </a:xfrm>
          <a:prstGeom prst="rect">
            <a:avLst/>
          </a:prstGeom>
          <a:solidFill>
            <a:srgbClr val="0000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b="1" dirty="0">
                <a:solidFill>
                  <a:schemeClr val="bg1"/>
                </a:solidFill>
                <a:latin typeface="微软雅黑" panose="020B0503020204020204" pitchFamily="34" charset="-122"/>
                <a:ea typeface="微软雅黑" panose="020B0503020204020204" pitchFamily="34" charset="-122"/>
              </a:rPr>
              <a:t>&lt;</a:t>
            </a:r>
            <a:r>
              <a:rPr lang="zh-CN" altLang="en-US" sz="1800" b="1" dirty="0">
                <a:solidFill>
                  <a:schemeClr val="bg1"/>
                </a:solidFill>
                <a:latin typeface="微软雅黑" panose="020B0503020204020204" pitchFamily="34" charset="-122"/>
                <a:ea typeface="微软雅黑" panose="020B0503020204020204" pitchFamily="34" charset="-122"/>
              </a:rPr>
              <a:t>协议</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主机</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端口</a:t>
            </a:r>
            <a:r>
              <a:rPr lang="en-US" altLang="zh-CN" sz="1800" b="1" dirty="0">
                <a:solidFill>
                  <a:schemeClr val="bg1"/>
                </a:solidFill>
                <a:latin typeface="微软雅黑" panose="020B0503020204020204" pitchFamily="34" charset="-122"/>
                <a:ea typeface="微软雅黑" panose="020B0503020204020204" pitchFamily="34" charset="-122"/>
              </a:rPr>
              <a:t>&gt;/&lt;</a:t>
            </a:r>
            <a:r>
              <a:rPr lang="zh-CN" altLang="en-US" sz="1800" b="1" dirty="0">
                <a:solidFill>
                  <a:schemeClr val="bg1"/>
                </a:solidFill>
                <a:latin typeface="微软雅黑" panose="020B0503020204020204" pitchFamily="34" charset="-122"/>
                <a:ea typeface="微软雅黑" panose="020B0503020204020204" pitchFamily="34" charset="-122"/>
              </a:rPr>
              <a:t>路径</a:t>
            </a:r>
            <a:r>
              <a:rPr lang="en-US" altLang="zh-CN" sz="1800" b="1" dirty="0">
                <a:solidFill>
                  <a:schemeClr val="bg1"/>
                </a:solidFill>
                <a:latin typeface="微软雅黑" panose="020B0503020204020204" pitchFamily="34" charset="-122"/>
                <a:ea typeface="微软雅黑" panose="020B0503020204020204" pitchFamily="34" charset="-122"/>
              </a:rPr>
              <a:t>&gt; </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nvGrpSpPr>
          <p:cNvPr id="10" name="Group 31"/>
          <p:cNvGrpSpPr/>
          <p:nvPr/>
        </p:nvGrpSpPr>
        <p:grpSpPr bwMode="auto">
          <a:xfrm>
            <a:off x="4651615" y="2905620"/>
            <a:ext cx="2904863" cy="896766"/>
            <a:chOff x="1467" y="2568"/>
            <a:chExt cx="2718" cy="909"/>
          </a:xfrm>
        </p:grpSpPr>
        <p:sp>
          <p:nvSpPr>
            <p:cNvPr id="11" name="Line 26"/>
            <p:cNvSpPr>
              <a:spLocks noChangeShapeType="1"/>
            </p:cNvSpPr>
            <p:nvPr/>
          </p:nvSpPr>
          <p:spPr bwMode="auto">
            <a:xfrm>
              <a:off x="1467" y="2568"/>
              <a:ext cx="1596"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Freeform 27"/>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Text Box 29"/>
            <p:cNvSpPr txBox="1">
              <a:spLocks noChangeArrowheads="1"/>
            </p:cNvSpPr>
            <p:nvPr/>
          </p:nvSpPr>
          <p:spPr bwMode="auto">
            <a:xfrm>
              <a:off x="2595" y="3103"/>
              <a:ext cx="159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rgbClr val="000099"/>
                  </a:solidFill>
                  <a:latin typeface="微软雅黑" panose="020B0503020204020204" pitchFamily="34" charset="-122"/>
                  <a:ea typeface="微软雅黑" panose="020B0503020204020204" pitchFamily="34" charset="-122"/>
                </a:rPr>
                <a:t>有时可省略</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29562"/>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116903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的一般形式（续） </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556963" y="1625971"/>
            <a:ext cx="8048776" cy="22082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现在有些浏览器为了方便用户，在输入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时，可以把最前面的“</a:t>
            </a:r>
            <a:r>
              <a:rPr lang="en-US" altLang="zh-CN" sz="2000" b="1" dirty="0">
                <a:latin typeface="微软雅黑" panose="020B0503020204020204" pitchFamily="34" charset="-122"/>
                <a:ea typeface="微软雅黑" panose="020B0503020204020204" pitchFamily="34" charset="-122"/>
              </a:rPr>
              <a:t>http://”</a:t>
            </a:r>
            <a:r>
              <a:rPr lang="zh-CN" altLang="en-US" sz="2000" b="1" dirty="0">
                <a:latin typeface="微软雅黑" panose="020B0503020204020204" pitchFamily="34" charset="-122"/>
                <a:ea typeface="微软雅黑" panose="020B0503020204020204" pitchFamily="34" charset="-122"/>
              </a:rPr>
              <a:t>甚至把主机名最前面的“</a:t>
            </a:r>
            <a:r>
              <a:rPr lang="en-US" altLang="zh-CN" sz="2000" b="1" dirty="0">
                <a:latin typeface="微软雅黑" panose="020B0503020204020204" pitchFamily="34" charset="-122"/>
                <a:ea typeface="微软雅黑" panose="020B0503020204020204" pitchFamily="34" charset="-122"/>
              </a:rPr>
              <a:t>www”</a:t>
            </a:r>
            <a:r>
              <a:rPr lang="zh-CN" altLang="en-US" sz="2000" b="1" dirty="0">
                <a:latin typeface="微软雅黑" panose="020B0503020204020204" pitchFamily="34" charset="-122"/>
                <a:ea typeface="微软雅黑" panose="020B0503020204020204" pitchFamily="34" charset="-122"/>
              </a:rPr>
              <a:t>省略，然后浏览器替用户把省略的字符添上。</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例如，用户只要键入 </a:t>
            </a:r>
            <a:r>
              <a:rPr lang="en-US" altLang="zh-CN" sz="2000" b="1" dirty="0">
                <a:latin typeface="微软雅黑" panose="020B0503020204020204" pitchFamily="34" charset="-122"/>
                <a:ea typeface="微软雅黑" panose="020B0503020204020204" pitchFamily="34" charset="-122"/>
              </a:rPr>
              <a:t>ctrip.com</a:t>
            </a:r>
            <a:r>
              <a:rPr lang="zh-CN" altLang="en-US" sz="2000" b="1" dirty="0">
                <a:latin typeface="微软雅黑" panose="020B0503020204020204" pitchFamily="34" charset="-122"/>
                <a:ea typeface="微软雅黑" panose="020B0503020204020204" pitchFamily="34" charset="-122"/>
              </a:rPr>
              <a:t>，浏览器就自动把未键入的字符补齐，变成</a:t>
            </a:r>
            <a:r>
              <a:rPr lang="en-US" altLang="zh-CN" sz="2000" b="1" dirty="0">
                <a:latin typeface="微软雅黑" panose="020B0503020204020204" pitchFamily="34" charset="-122"/>
                <a:ea typeface="微软雅黑" panose="020B0503020204020204" pitchFamily="34" charset="-122"/>
              </a:rPr>
              <a:t>http://www.ctrip.com</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894842"/>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HTTP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URL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2746821" y="2386705"/>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anose="020B0503020204020204" pitchFamily="34" charset="-122"/>
                <a:ea typeface="微软雅黑" panose="020B0503020204020204" pitchFamily="34" charset="-122"/>
              </a:rPr>
              <a:t>http://&lt;</a:t>
            </a:r>
            <a:r>
              <a:rPr lang="zh-CN" altLang="en-US" b="1" dirty="0">
                <a:solidFill>
                  <a:schemeClr val="bg1"/>
                </a:solidFill>
                <a:latin typeface="微软雅黑" panose="020B0503020204020204" pitchFamily="34" charset="-122"/>
                <a:ea typeface="微软雅黑" panose="020B0503020204020204" pitchFamily="34" charset="-122"/>
              </a:rPr>
              <a:t>主机</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端口</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路径</a:t>
            </a:r>
            <a:r>
              <a:rPr lang="en-US" altLang="zh-CN" b="1" dirty="0">
                <a:solidFill>
                  <a:schemeClr val="bg1"/>
                </a:solidFill>
                <a:latin typeface="微软雅黑" panose="020B0503020204020204" pitchFamily="34" charset="-122"/>
                <a:ea typeface="微软雅黑" panose="020B0503020204020204" pitchFamily="34" charset="-122"/>
              </a:rPr>
              <a:t>&gt; </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12" name="Group 9"/>
          <p:cNvGrpSpPr/>
          <p:nvPr/>
        </p:nvGrpSpPr>
        <p:grpSpPr bwMode="auto">
          <a:xfrm>
            <a:off x="2477440" y="2359814"/>
            <a:ext cx="2804563" cy="1112183"/>
            <a:chOff x="891" y="1664"/>
            <a:chExt cx="2202" cy="946"/>
          </a:xfrm>
        </p:grpSpPr>
        <p:grpSp>
          <p:nvGrpSpPr>
            <p:cNvPr id="13" name="Group 5"/>
            <p:cNvGrpSpPr/>
            <p:nvPr/>
          </p:nvGrpSpPr>
          <p:grpSpPr bwMode="auto">
            <a:xfrm>
              <a:off x="1136" y="1664"/>
              <a:ext cx="457" cy="681"/>
              <a:chOff x="1140" y="1570"/>
              <a:chExt cx="335" cy="681"/>
            </a:xfrm>
          </p:grpSpPr>
          <p:sp>
            <p:nvSpPr>
              <p:cNvPr id="15" name="Rectangle 6"/>
              <p:cNvSpPr>
                <a:spLocks noChangeArrowheads="1"/>
              </p:cNvSpPr>
              <p:nvPr/>
            </p:nvSpPr>
            <p:spPr bwMode="auto">
              <a:xfrm>
                <a:off x="1140" y="1570"/>
                <a:ext cx="335" cy="361"/>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6" name="Line 7"/>
              <p:cNvSpPr>
                <a:spLocks noChangeShapeType="1"/>
              </p:cNvSpPr>
              <p:nvPr/>
            </p:nvSpPr>
            <p:spPr bwMode="auto">
              <a:xfrm flipV="1">
                <a:off x="1338" y="1933"/>
                <a:ext cx="0" cy="318"/>
              </a:xfrm>
              <a:prstGeom prst="line">
                <a:avLst/>
              </a:prstGeom>
              <a:noFill/>
              <a:ln w="38100">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grpSp>
        <p:sp>
          <p:nvSpPr>
            <p:cNvPr id="14" name="Text Box 8"/>
            <p:cNvSpPr txBox="1">
              <a:spLocks noChangeArrowheads="1"/>
            </p:cNvSpPr>
            <p:nvPr/>
          </p:nvSpPr>
          <p:spPr bwMode="auto">
            <a:xfrm>
              <a:off x="891" y="2296"/>
              <a:ext cx="220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dirty="0">
                  <a:solidFill>
                    <a:srgbClr val="000099"/>
                  </a:solidFill>
                  <a:latin typeface="微软雅黑" panose="020B0503020204020204" pitchFamily="34" charset="-122"/>
                  <a:ea typeface="微软雅黑" panose="020B0503020204020204" pitchFamily="34" charset="-122"/>
                </a:rPr>
                <a:t>这表示使用 </a:t>
              </a:r>
              <a:r>
                <a:rPr lang="en-US" altLang="zh-CN" sz="1800" b="1" dirty="0">
                  <a:solidFill>
                    <a:srgbClr val="000099"/>
                  </a:solidFill>
                  <a:latin typeface="微软雅黑" panose="020B0503020204020204" pitchFamily="34" charset="-122"/>
                  <a:ea typeface="微软雅黑" panose="020B0503020204020204" pitchFamily="34" charset="-122"/>
                </a:rPr>
                <a:t>HTTP </a:t>
              </a:r>
              <a:r>
                <a:rPr lang="zh-CN" altLang="en-US" sz="1800" b="1" dirty="0" smtClean="0">
                  <a:solidFill>
                    <a:srgbClr val="000099"/>
                  </a:solidFill>
                  <a:latin typeface="微软雅黑" panose="020B0503020204020204" pitchFamily="34" charset="-122"/>
                  <a:ea typeface="微软雅黑" panose="020B0503020204020204" pitchFamily="34" charset="-122"/>
                </a:rPr>
                <a:t>协议。</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HTTP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URL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a:t>
            </a:r>
            <a:endParaRPr lang="zh-CN" altLang="en-US"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anose="020B0503020204020204" pitchFamily="34" charset="-122"/>
                <a:ea typeface="微软雅黑" panose="020B0503020204020204" pitchFamily="34" charset="-122"/>
              </a:rPr>
              <a:t>http://&lt;</a:t>
            </a:r>
            <a:r>
              <a:rPr lang="zh-CN" altLang="en-US" b="1" dirty="0">
                <a:solidFill>
                  <a:schemeClr val="bg1"/>
                </a:solidFill>
                <a:latin typeface="微软雅黑" panose="020B0503020204020204" pitchFamily="34" charset="-122"/>
                <a:ea typeface="微软雅黑" panose="020B0503020204020204" pitchFamily="34" charset="-122"/>
              </a:rPr>
              <a:t>主机</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端口</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路径</a:t>
            </a:r>
            <a:r>
              <a:rPr lang="en-US" altLang="zh-CN" b="1" dirty="0">
                <a:solidFill>
                  <a:schemeClr val="bg1"/>
                </a:solidFill>
                <a:latin typeface="微软雅黑" panose="020B0503020204020204" pitchFamily="34" charset="-122"/>
                <a:ea typeface="微软雅黑" panose="020B0503020204020204" pitchFamily="34" charset="-122"/>
              </a:rPr>
              <a:t>&gt; </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15" name="Group 9"/>
          <p:cNvGrpSpPr/>
          <p:nvPr/>
        </p:nvGrpSpPr>
        <p:grpSpPr bwMode="auto">
          <a:xfrm>
            <a:off x="2834122" y="2286662"/>
            <a:ext cx="3415911" cy="1112183"/>
            <a:chOff x="891" y="1664"/>
            <a:chExt cx="2682" cy="946"/>
          </a:xfrm>
        </p:grpSpPr>
        <p:grpSp>
          <p:nvGrpSpPr>
            <p:cNvPr id="16" name="Group 5"/>
            <p:cNvGrpSpPr/>
            <p:nvPr/>
          </p:nvGrpSpPr>
          <p:grpSpPr bwMode="auto">
            <a:xfrm>
              <a:off x="1289" y="1664"/>
              <a:ext cx="248" cy="681"/>
              <a:chOff x="1254" y="1570"/>
              <a:chExt cx="182" cy="681"/>
            </a:xfrm>
          </p:grpSpPr>
          <p:sp>
            <p:nvSpPr>
              <p:cNvPr id="18" name="Rectangle 6"/>
              <p:cNvSpPr>
                <a:spLocks noChangeArrowheads="1"/>
              </p:cNvSpPr>
              <p:nvPr/>
            </p:nvSpPr>
            <p:spPr bwMode="auto">
              <a:xfrm>
                <a:off x="1254" y="1570"/>
                <a:ext cx="182" cy="361"/>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9" name="Line 7"/>
              <p:cNvSpPr>
                <a:spLocks noChangeShapeType="1"/>
              </p:cNvSpPr>
              <p:nvPr/>
            </p:nvSpPr>
            <p:spPr bwMode="auto">
              <a:xfrm flipV="1">
                <a:off x="1338" y="1933"/>
                <a:ext cx="0" cy="318"/>
              </a:xfrm>
              <a:prstGeom prst="line">
                <a:avLst/>
              </a:prstGeom>
              <a:noFill/>
              <a:ln w="38100">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grpSp>
        <p:sp>
          <p:nvSpPr>
            <p:cNvPr id="17" name="Text Box 8"/>
            <p:cNvSpPr txBox="1">
              <a:spLocks noChangeArrowheads="1"/>
            </p:cNvSpPr>
            <p:nvPr/>
          </p:nvSpPr>
          <p:spPr bwMode="auto">
            <a:xfrm>
              <a:off x="891" y="2296"/>
              <a:ext cx="268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rgbClr val="000099"/>
                  </a:solidFill>
                  <a:latin typeface="微软雅黑" panose="020B0503020204020204" pitchFamily="34" charset="-122"/>
                  <a:ea typeface="微软雅黑" panose="020B0503020204020204" pitchFamily="34" charset="-122"/>
                </a:rPr>
                <a:t>冒号和两个斜线是规定的格式。</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HTTP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URL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anose="020B0503020204020204" pitchFamily="34" charset="-122"/>
                <a:ea typeface="微软雅黑" panose="020B0503020204020204" pitchFamily="34" charset="-122"/>
              </a:rPr>
              <a:t>http://&lt;</a:t>
            </a:r>
            <a:r>
              <a:rPr lang="zh-CN" altLang="en-US" b="1" dirty="0">
                <a:solidFill>
                  <a:schemeClr val="bg1"/>
                </a:solidFill>
                <a:latin typeface="微软雅黑" panose="020B0503020204020204" pitchFamily="34" charset="-122"/>
                <a:ea typeface="微软雅黑" panose="020B0503020204020204" pitchFamily="34" charset="-122"/>
              </a:rPr>
              <a:t>主机</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端口</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路径</a:t>
            </a:r>
            <a:r>
              <a:rPr lang="en-US" altLang="zh-CN" b="1" dirty="0">
                <a:solidFill>
                  <a:schemeClr val="bg1"/>
                </a:solidFill>
                <a:latin typeface="微软雅黑" panose="020B0503020204020204" pitchFamily="34" charset="-122"/>
                <a:ea typeface="微软雅黑" panose="020B0503020204020204" pitchFamily="34" charset="-122"/>
              </a:rPr>
              <a:t>&gt; </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10" name="Group 9"/>
          <p:cNvGrpSpPr/>
          <p:nvPr/>
        </p:nvGrpSpPr>
        <p:grpSpPr bwMode="auto">
          <a:xfrm>
            <a:off x="3391841" y="2286662"/>
            <a:ext cx="2261990" cy="1112183"/>
            <a:chOff x="891" y="1664"/>
            <a:chExt cx="1776" cy="946"/>
          </a:xfrm>
        </p:grpSpPr>
        <p:grpSp>
          <p:nvGrpSpPr>
            <p:cNvPr id="11" name="Group 5"/>
            <p:cNvGrpSpPr/>
            <p:nvPr/>
          </p:nvGrpSpPr>
          <p:grpSpPr bwMode="auto">
            <a:xfrm>
              <a:off x="1105" y="1664"/>
              <a:ext cx="583" cy="681"/>
              <a:chOff x="1119" y="1570"/>
              <a:chExt cx="428" cy="681"/>
            </a:xfrm>
          </p:grpSpPr>
          <p:sp>
            <p:nvSpPr>
              <p:cNvPr id="13" name="Rectangle 6"/>
              <p:cNvSpPr>
                <a:spLocks noChangeArrowheads="1"/>
              </p:cNvSpPr>
              <p:nvPr/>
            </p:nvSpPr>
            <p:spPr bwMode="auto">
              <a:xfrm>
                <a:off x="1119" y="1570"/>
                <a:ext cx="428" cy="361"/>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4" name="Line 7"/>
              <p:cNvSpPr>
                <a:spLocks noChangeShapeType="1"/>
              </p:cNvSpPr>
              <p:nvPr/>
            </p:nvSpPr>
            <p:spPr bwMode="auto">
              <a:xfrm flipV="1">
                <a:off x="1338" y="1933"/>
                <a:ext cx="0" cy="318"/>
              </a:xfrm>
              <a:prstGeom prst="line">
                <a:avLst/>
              </a:prstGeom>
              <a:noFill/>
              <a:ln w="38100">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grpSp>
        <p:sp>
          <p:nvSpPr>
            <p:cNvPr id="12" name="Text Box 8"/>
            <p:cNvSpPr txBox="1">
              <a:spLocks noChangeArrowheads="1"/>
            </p:cNvSpPr>
            <p:nvPr/>
          </p:nvSpPr>
          <p:spPr bwMode="auto">
            <a:xfrm>
              <a:off x="891" y="2296"/>
              <a:ext cx="177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rgbClr val="000099"/>
                  </a:solidFill>
                  <a:latin typeface="微软雅黑" panose="020B0503020204020204" pitchFamily="34" charset="-122"/>
                  <a:ea typeface="微软雅黑" panose="020B0503020204020204" pitchFamily="34" charset="-122"/>
                </a:rPr>
                <a:t>这里写主机的域名。</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1"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HTTP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URL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a:t>
            </a:r>
            <a:endParaRPr lang="zh-CN" altLang="en-US" sz="2000" b="1" dirty="0">
              <a:latin typeface="微软雅黑" panose="020B0503020204020204" pitchFamily="34" charset="-122"/>
              <a:ea typeface="微软雅黑" panose="020B0503020204020204" pitchFamily="34" charset="-122"/>
            </a:endParaRPr>
          </a:p>
        </p:txBody>
      </p:sp>
      <p:sp>
        <p:nvSpPr>
          <p:cNvPr id="13" name="矩形 12"/>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anose="020B0503020204020204" pitchFamily="34" charset="-122"/>
                <a:ea typeface="微软雅黑" panose="020B0503020204020204" pitchFamily="34" charset="-122"/>
              </a:rPr>
              <a:t>http://&lt;</a:t>
            </a:r>
            <a:r>
              <a:rPr lang="zh-CN" altLang="en-US" b="1" dirty="0">
                <a:solidFill>
                  <a:schemeClr val="bg1"/>
                </a:solidFill>
                <a:latin typeface="微软雅黑" panose="020B0503020204020204" pitchFamily="34" charset="-122"/>
                <a:ea typeface="微软雅黑" panose="020B0503020204020204" pitchFamily="34" charset="-122"/>
              </a:rPr>
              <a:t>主机</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端口</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路径</a:t>
            </a:r>
            <a:r>
              <a:rPr lang="en-US" altLang="zh-CN" b="1" dirty="0">
                <a:solidFill>
                  <a:schemeClr val="bg1"/>
                </a:solidFill>
                <a:latin typeface="微软雅黑" panose="020B0503020204020204" pitchFamily="34" charset="-122"/>
                <a:ea typeface="微软雅黑" panose="020B0503020204020204" pitchFamily="34" charset="-122"/>
              </a:rPr>
              <a:t>&gt; </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14" name="Group 9"/>
          <p:cNvGrpSpPr/>
          <p:nvPr/>
        </p:nvGrpSpPr>
        <p:grpSpPr bwMode="auto">
          <a:xfrm>
            <a:off x="4260845" y="2286662"/>
            <a:ext cx="4474309" cy="1112183"/>
            <a:chOff x="891" y="1664"/>
            <a:chExt cx="3513" cy="946"/>
          </a:xfrm>
        </p:grpSpPr>
        <p:grpSp>
          <p:nvGrpSpPr>
            <p:cNvPr id="15" name="Group 5"/>
            <p:cNvGrpSpPr/>
            <p:nvPr/>
          </p:nvGrpSpPr>
          <p:grpSpPr bwMode="auto">
            <a:xfrm>
              <a:off x="1017" y="1664"/>
              <a:ext cx="670" cy="681"/>
              <a:chOff x="1055" y="1570"/>
              <a:chExt cx="492" cy="681"/>
            </a:xfrm>
          </p:grpSpPr>
          <p:sp>
            <p:nvSpPr>
              <p:cNvPr id="17" name="Rectangle 6"/>
              <p:cNvSpPr>
                <a:spLocks noChangeArrowheads="1"/>
              </p:cNvSpPr>
              <p:nvPr/>
            </p:nvSpPr>
            <p:spPr bwMode="auto">
              <a:xfrm>
                <a:off x="1055" y="1570"/>
                <a:ext cx="492" cy="361"/>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8" name="Line 7"/>
              <p:cNvSpPr>
                <a:spLocks noChangeShapeType="1"/>
              </p:cNvSpPr>
              <p:nvPr/>
            </p:nvSpPr>
            <p:spPr bwMode="auto">
              <a:xfrm flipV="1">
                <a:off x="1338" y="1933"/>
                <a:ext cx="0" cy="318"/>
              </a:xfrm>
              <a:prstGeom prst="line">
                <a:avLst/>
              </a:prstGeom>
              <a:noFill/>
              <a:ln w="38100">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grpSp>
        <p:sp>
          <p:nvSpPr>
            <p:cNvPr id="16" name="Text Box 8"/>
            <p:cNvSpPr txBox="1">
              <a:spLocks noChangeArrowheads="1"/>
            </p:cNvSpPr>
            <p:nvPr/>
          </p:nvSpPr>
          <p:spPr bwMode="auto">
            <a:xfrm>
              <a:off x="891" y="2296"/>
              <a:ext cx="3513"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en-US" altLang="zh-CN" sz="1800" b="1" dirty="0">
                  <a:solidFill>
                    <a:srgbClr val="000099"/>
                  </a:solidFill>
                  <a:latin typeface="微软雅黑" panose="020B0503020204020204" pitchFamily="34" charset="-122"/>
                  <a:ea typeface="微软雅黑" panose="020B0503020204020204" pitchFamily="34" charset="-122"/>
                </a:rPr>
                <a:t>HTTP </a:t>
              </a:r>
              <a:r>
                <a:rPr lang="zh-CN" altLang="en-US" sz="1800" b="1" dirty="0">
                  <a:solidFill>
                    <a:srgbClr val="000099"/>
                  </a:solidFill>
                  <a:latin typeface="微软雅黑" panose="020B0503020204020204" pitchFamily="34" charset="-122"/>
                  <a:ea typeface="微软雅黑" panose="020B0503020204020204" pitchFamily="34" charset="-122"/>
                </a:rPr>
                <a:t>的默认端口号是 </a:t>
              </a:r>
              <a:r>
                <a:rPr lang="en-US" altLang="zh-CN" sz="1800" b="1" dirty="0">
                  <a:solidFill>
                    <a:srgbClr val="000099"/>
                  </a:solidFill>
                  <a:latin typeface="微软雅黑" panose="020B0503020204020204" pitchFamily="34" charset="-122"/>
                  <a:ea typeface="微软雅黑" panose="020B0503020204020204" pitchFamily="34" charset="-122"/>
                </a:rPr>
                <a:t>80</a:t>
              </a:r>
              <a:r>
                <a:rPr lang="zh-CN" altLang="en-US" sz="1800" b="1" dirty="0">
                  <a:solidFill>
                    <a:srgbClr val="000099"/>
                  </a:solidFill>
                  <a:latin typeface="微软雅黑" panose="020B0503020204020204" pitchFamily="34" charset="-122"/>
                  <a:ea typeface="微软雅黑" panose="020B0503020204020204" pitchFamily="34" charset="-122"/>
                </a:rPr>
                <a:t>，通常可省略。</a:t>
              </a:r>
              <a:endParaRPr lang="zh-CN" altLang="en-US" sz="1800" b="1" dirty="0">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57065"/>
            <a:ext cx="8048776" cy="28879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420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222360" y="620995"/>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使用 </a:t>
            </a:r>
            <a:r>
              <a:rPr lang="en-US" altLang="zh-CN" sz="2000" b="1" dirty="0">
                <a:solidFill>
                  <a:schemeClr val="bg1"/>
                </a:solidFill>
                <a:latin typeface="微软雅黑" panose="020B0503020204020204" pitchFamily="34" charset="-122"/>
                <a:ea typeface="微软雅黑" panose="020B0503020204020204" pitchFamily="34" charset="-122"/>
              </a:rPr>
              <a:t>HTTP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URL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Rectangle 68"/>
          <p:cNvSpPr>
            <a:spLocks noChangeArrowheads="1"/>
          </p:cNvSpPr>
          <p:nvPr/>
        </p:nvSpPr>
        <p:spPr bwMode="auto">
          <a:xfrm>
            <a:off x="483810" y="1015296"/>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的一般</a:t>
            </a:r>
            <a:r>
              <a:rPr lang="zh-CN" altLang="en-US" sz="2000" b="1" dirty="0" smtClean="0">
                <a:latin typeface="微软雅黑" panose="020B0503020204020204" pitchFamily="34" charset="-122"/>
                <a:ea typeface="微软雅黑" panose="020B0503020204020204" pitchFamily="34" charset="-122"/>
              </a:rPr>
              <a:t>形式</a:t>
            </a:r>
            <a:endParaRPr lang="zh-CN" altLang="en-US" sz="2000" b="1" dirty="0">
              <a:latin typeface="微软雅黑" panose="020B0503020204020204" pitchFamily="34" charset="-122"/>
              <a:ea typeface="微软雅黑" panose="020B0503020204020204" pitchFamily="34" charset="-122"/>
            </a:endParaRPr>
          </a:p>
        </p:txBody>
      </p:sp>
      <p:sp>
        <p:nvSpPr>
          <p:cNvPr id="9" name="矩形 8"/>
          <p:cNvSpPr/>
          <p:nvPr/>
        </p:nvSpPr>
        <p:spPr>
          <a:xfrm>
            <a:off x="2746821" y="1665256"/>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anose="020B0503020204020204" pitchFamily="34" charset="-122"/>
                <a:ea typeface="微软雅黑" panose="020B0503020204020204" pitchFamily="34" charset="-122"/>
              </a:rPr>
              <a:t>http://&lt;</a:t>
            </a:r>
            <a:r>
              <a:rPr lang="zh-CN" altLang="en-US" b="1" dirty="0">
                <a:solidFill>
                  <a:schemeClr val="bg1"/>
                </a:solidFill>
                <a:latin typeface="微软雅黑" panose="020B0503020204020204" pitchFamily="34" charset="-122"/>
                <a:ea typeface="微软雅黑" panose="020B0503020204020204" pitchFamily="34" charset="-122"/>
              </a:rPr>
              <a:t>主机</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端口</a:t>
            </a:r>
            <a:r>
              <a:rPr lang="en-US" altLang="zh-CN" b="1" dirty="0">
                <a:solidFill>
                  <a:schemeClr val="bg1"/>
                </a:solidFill>
                <a:latin typeface="微软雅黑" panose="020B0503020204020204" pitchFamily="34" charset="-122"/>
                <a:ea typeface="微软雅黑" panose="020B0503020204020204" pitchFamily="34" charset="-122"/>
              </a:rPr>
              <a:t>&gt;/&lt;</a:t>
            </a:r>
            <a:r>
              <a:rPr lang="zh-CN" altLang="en-US" b="1" dirty="0">
                <a:solidFill>
                  <a:schemeClr val="bg1"/>
                </a:solidFill>
                <a:latin typeface="微软雅黑" panose="020B0503020204020204" pitchFamily="34" charset="-122"/>
                <a:ea typeface="微软雅黑" panose="020B0503020204020204" pitchFamily="34" charset="-122"/>
              </a:rPr>
              <a:t>路径</a:t>
            </a:r>
            <a:r>
              <a:rPr lang="en-US" altLang="zh-CN" b="1" dirty="0">
                <a:solidFill>
                  <a:schemeClr val="bg1"/>
                </a:solidFill>
                <a:latin typeface="微软雅黑" panose="020B0503020204020204" pitchFamily="34" charset="-122"/>
                <a:ea typeface="微软雅黑" panose="020B0503020204020204" pitchFamily="34" charset="-122"/>
              </a:rPr>
              <a:t>&gt; </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10" name="Group 9"/>
          <p:cNvGrpSpPr/>
          <p:nvPr/>
        </p:nvGrpSpPr>
        <p:grpSpPr bwMode="auto">
          <a:xfrm>
            <a:off x="4260845" y="1638366"/>
            <a:ext cx="3949568" cy="1819937"/>
            <a:chOff x="891" y="1664"/>
            <a:chExt cx="3101" cy="1548"/>
          </a:xfrm>
        </p:grpSpPr>
        <p:grpSp>
          <p:nvGrpSpPr>
            <p:cNvPr id="11" name="Group 5"/>
            <p:cNvGrpSpPr/>
            <p:nvPr/>
          </p:nvGrpSpPr>
          <p:grpSpPr bwMode="auto">
            <a:xfrm>
              <a:off x="1818" y="1664"/>
              <a:ext cx="582" cy="681"/>
              <a:chOff x="1646" y="1570"/>
              <a:chExt cx="428" cy="681"/>
            </a:xfrm>
          </p:grpSpPr>
          <p:sp>
            <p:nvSpPr>
              <p:cNvPr id="13" name="Rectangle 6"/>
              <p:cNvSpPr>
                <a:spLocks noChangeArrowheads="1"/>
              </p:cNvSpPr>
              <p:nvPr/>
            </p:nvSpPr>
            <p:spPr bwMode="auto">
              <a:xfrm>
                <a:off x="1646" y="1570"/>
                <a:ext cx="428" cy="361"/>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4" name="Line 7"/>
              <p:cNvSpPr>
                <a:spLocks noChangeShapeType="1"/>
              </p:cNvSpPr>
              <p:nvPr/>
            </p:nvSpPr>
            <p:spPr bwMode="auto">
              <a:xfrm flipV="1">
                <a:off x="1846" y="1933"/>
                <a:ext cx="0" cy="318"/>
              </a:xfrm>
              <a:prstGeom prst="line">
                <a:avLst/>
              </a:prstGeom>
              <a:noFill/>
              <a:ln w="38100">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grpSp>
        <p:sp>
          <p:nvSpPr>
            <p:cNvPr id="12" name="Text Box 8"/>
            <p:cNvSpPr txBox="1">
              <a:spLocks noChangeArrowheads="1"/>
            </p:cNvSpPr>
            <p:nvPr/>
          </p:nvSpPr>
          <p:spPr bwMode="auto">
            <a:xfrm>
              <a:off x="891" y="2296"/>
              <a:ext cx="3101" cy="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600" b="1" dirty="0">
                  <a:solidFill>
                    <a:srgbClr val="000099"/>
                  </a:solidFill>
                  <a:latin typeface="微软雅黑" panose="020B0503020204020204" pitchFamily="34" charset="-122"/>
                  <a:ea typeface="微软雅黑" panose="020B0503020204020204" pitchFamily="34" charset="-122"/>
                </a:rPr>
                <a:t>若再省略文件的</a:t>
              </a:r>
              <a:r>
                <a:rPr lang="en-US" altLang="zh-CN" sz="1600" b="1" dirty="0">
                  <a:solidFill>
                    <a:srgbClr val="000099"/>
                  </a:solidFill>
                  <a:latin typeface="微软雅黑" panose="020B0503020204020204" pitchFamily="34" charset="-122"/>
                  <a:ea typeface="微软雅黑" panose="020B0503020204020204" pitchFamily="34" charset="-122"/>
                </a:rPr>
                <a:t>&lt;</a:t>
              </a:r>
              <a:r>
                <a:rPr lang="zh-CN" altLang="en-US" sz="1600" b="1" dirty="0">
                  <a:solidFill>
                    <a:srgbClr val="000099"/>
                  </a:solidFill>
                  <a:latin typeface="微软雅黑" panose="020B0503020204020204" pitchFamily="34" charset="-122"/>
                  <a:ea typeface="微软雅黑" panose="020B0503020204020204" pitchFamily="34" charset="-122"/>
                </a:rPr>
                <a:t>路径</a:t>
              </a:r>
              <a:r>
                <a:rPr lang="en-US" altLang="zh-CN" sz="1600" b="1" dirty="0">
                  <a:solidFill>
                    <a:srgbClr val="000099"/>
                  </a:solidFill>
                  <a:latin typeface="微软雅黑" panose="020B0503020204020204" pitchFamily="34" charset="-122"/>
                  <a:ea typeface="微软雅黑" panose="020B0503020204020204" pitchFamily="34" charset="-122"/>
                </a:rPr>
                <a:t>&gt;</a:t>
              </a:r>
              <a:r>
                <a:rPr lang="zh-CN" altLang="en-US" sz="1600" b="1" dirty="0">
                  <a:solidFill>
                    <a:srgbClr val="000099"/>
                  </a:solidFill>
                  <a:latin typeface="微软雅黑" panose="020B0503020204020204" pitchFamily="34" charset="-122"/>
                  <a:ea typeface="微软雅黑" panose="020B0503020204020204" pitchFamily="34" charset="-122"/>
                </a:rPr>
                <a:t>项，则 </a:t>
              </a:r>
              <a:r>
                <a:rPr lang="en-US" altLang="zh-CN" sz="1600" b="1" dirty="0">
                  <a:solidFill>
                    <a:srgbClr val="000099"/>
                  </a:solidFill>
                  <a:latin typeface="微软雅黑" panose="020B0503020204020204" pitchFamily="34" charset="-122"/>
                  <a:ea typeface="微软雅黑" panose="020B0503020204020204" pitchFamily="34" charset="-122"/>
                </a:rPr>
                <a:t>URL </a:t>
              </a:r>
              <a:r>
                <a:rPr lang="zh-CN" altLang="en-US" sz="1600" b="1" dirty="0">
                  <a:solidFill>
                    <a:srgbClr val="000099"/>
                  </a:solidFill>
                  <a:latin typeface="微软雅黑" panose="020B0503020204020204" pitchFamily="34" charset="-122"/>
                  <a:ea typeface="微软雅黑" panose="020B0503020204020204" pitchFamily="34" charset="-122"/>
                </a:rPr>
                <a:t>就指到互联网上的某个主页 </a:t>
              </a:r>
              <a:r>
                <a:rPr lang="en-US" altLang="zh-CN" sz="1600" b="1" dirty="0">
                  <a:solidFill>
                    <a:srgbClr val="000099"/>
                  </a:solidFill>
                  <a:latin typeface="微软雅黑" panose="020B0503020204020204" pitchFamily="34" charset="-122"/>
                  <a:ea typeface="微软雅黑" panose="020B0503020204020204" pitchFamily="34" charset="-122"/>
                </a:rPr>
                <a:t>(home page)</a:t>
              </a:r>
              <a:r>
                <a:rPr lang="zh-CN" altLang="en-US" sz="1600" b="1" dirty="0">
                  <a:solidFill>
                    <a:srgbClr val="000099"/>
                  </a:solidFill>
                  <a:latin typeface="微软雅黑" panose="020B0503020204020204" pitchFamily="34" charset="-122"/>
                  <a:ea typeface="微软雅黑" panose="020B0503020204020204" pitchFamily="34" charset="-122"/>
                </a:rPr>
                <a:t>。</a:t>
              </a:r>
              <a:endParaRPr lang="zh-CN" altLang="en-US" sz="1600" b="1" dirty="0">
                <a:solidFill>
                  <a:srgbClr val="000099"/>
                </a:solidFill>
                <a:latin typeface="微软雅黑" panose="020B0503020204020204" pitchFamily="34" charset="-122"/>
                <a:ea typeface="微软雅黑" panose="020B0503020204020204" pitchFamily="34" charset="-122"/>
              </a:endParaRPr>
            </a:p>
            <a:p>
              <a:r>
                <a:rPr lang="zh-CN" altLang="en-US" sz="1600" b="1" dirty="0">
                  <a:solidFill>
                    <a:srgbClr val="000099"/>
                  </a:solidFill>
                  <a:latin typeface="微软雅黑" panose="020B0503020204020204" pitchFamily="34" charset="-122"/>
                  <a:ea typeface="微软雅黑" panose="020B0503020204020204" pitchFamily="34" charset="-122"/>
                </a:rPr>
                <a:t>更复杂一些的路径是指向层次结构的从属页面。例如：</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897028" y="3529639"/>
            <a:ext cx="7436338" cy="711340"/>
            <a:chOff x="265563" y="3877237"/>
            <a:chExt cx="10483512" cy="1002823"/>
          </a:xfrm>
        </p:grpSpPr>
        <p:sp>
          <p:nvSpPr>
            <p:cNvPr id="15" name="矩形 14"/>
            <p:cNvSpPr/>
            <p:nvPr/>
          </p:nvSpPr>
          <p:spPr>
            <a:xfrm>
              <a:off x="265563" y="3877237"/>
              <a:ext cx="10483512" cy="433894"/>
            </a:xfrm>
            <a:prstGeom prst="rect">
              <a:avLst/>
            </a:prstGeom>
          </p:spPr>
          <p:txBody>
            <a:bodyPr wrap="square">
              <a:spAutoFit/>
            </a:bodyPr>
            <a:lstStyle/>
            <a:p>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http://www.tsinghua.edu.cn/publish/newthu/newthu_cnt/faculties/index.html</a:t>
              </a:r>
              <a:endParaRPr lang="zh-CN"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左大括号 15"/>
            <p:cNvSpPr/>
            <p:nvPr/>
          </p:nvSpPr>
          <p:spPr>
            <a:xfrm rot="16200000">
              <a:off x="2463162" y="3024028"/>
              <a:ext cx="165502" cy="2592000"/>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7" name="左大括号 16"/>
            <p:cNvSpPr/>
            <p:nvPr/>
          </p:nvSpPr>
          <p:spPr>
            <a:xfrm rot="16200000">
              <a:off x="7059606" y="1234436"/>
              <a:ext cx="165505" cy="6171181"/>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TextBox 17"/>
            <p:cNvSpPr txBox="1"/>
            <p:nvPr/>
          </p:nvSpPr>
          <p:spPr>
            <a:xfrm>
              <a:off x="1830183" y="4402778"/>
              <a:ext cx="1417385" cy="477282"/>
            </a:xfrm>
            <a:prstGeom prst="rect">
              <a:avLst/>
            </a:prstGeom>
            <a:noFill/>
          </p:spPr>
          <p:txBody>
            <a:bodyPr wrap="none" rtlCol="0">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主机域名</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6559571" y="4402777"/>
              <a:ext cx="1469070" cy="477282"/>
            </a:xfrm>
            <a:prstGeom prst="rect">
              <a:avLst/>
            </a:prstGeom>
            <a:noFill/>
          </p:spPr>
          <p:txBody>
            <a:bodyPr wrap="square" rtlCol="0">
              <a:spAutoFit/>
            </a:bodyPr>
            <a:lstStyle>
              <a:defPPr>
                <a:defRPr lang="zh-CN"/>
              </a:defPPr>
              <a:lvl1pPr>
                <a:defRPr sz="3200" b="1">
                  <a:solidFill>
                    <a:srgbClr val="000000"/>
                  </a:solidFill>
                  <a:latin typeface="+mn-lt"/>
                  <a:ea typeface="+mn-ea"/>
                </a:defRPr>
              </a:lvl1pPr>
            </a:lstStyle>
            <a:p>
              <a:r>
                <a:rPr lang="zh-CN" altLang="en-US" sz="1600" dirty="0">
                  <a:solidFill>
                    <a:srgbClr val="0000FF"/>
                  </a:solidFill>
                  <a:latin typeface="微软雅黑" panose="020B0503020204020204" pitchFamily="34" charset="-122"/>
                  <a:ea typeface="微软雅黑" panose="020B0503020204020204" pitchFamily="34" charset="-122"/>
                </a:rPr>
                <a:t>路径名</a:t>
              </a:r>
              <a:endParaRPr lang="zh-CN" altLang="en-US" sz="1600"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923363"/>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470274" y="881092"/>
            <a:ext cx="42034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6.4.3  </a:t>
            </a:r>
            <a:r>
              <a:rPr lang="zh-CN" altLang="en-US" sz="2400" b="1" dirty="0">
                <a:solidFill>
                  <a:schemeClr val="bg1"/>
                </a:solidFill>
                <a:latin typeface="微软雅黑" panose="020B0503020204020204" pitchFamily="34" charset="-122"/>
                <a:ea typeface="微软雅黑" panose="020B0503020204020204" pitchFamily="34" charset="-122"/>
              </a:rPr>
              <a:t>超文本传送协议 </a:t>
            </a:r>
            <a:r>
              <a:rPr lang="en-US" altLang="zh-CN" sz="2400" b="1" dirty="0" smtClean="0">
                <a:solidFill>
                  <a:schemeClr val="bg1"/>
                </a:solidFill>
                <a:latin typeface="微软雅黑" panose="020B0503020204020204" pitchFamily="34" charset="-122"/>
                <a:ea typeface="微软雅黑" panose="020B0503020204020204" pitchFamily="34" charset="-122"/>
              </a:rPr>
              <a:t>HTTP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AutoShape 5"/>
          <p:cNvSpPr>
            <a:spLocks noChangeArrowheads="1"/>
          </p:cNvSpPr>
          <p:nvPr/>
        </p:nvSpPr>
        <p:spPr bwMode="auto">
          <a:xfrm>
            <a:off x="556963" y="14868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4" name="Rectangle 6"/>
          <p:cNvSpPr>
            <a:spLocks noChangeArrowheads="1"/>
          </p:cNvSpPr>
          <p:nvPr/>
        </p:nvSpPr>
        <p:spPr bwMode="auto">
          <a:xfrm>
            <a:off x="3264038" y="145363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HTTP </a:t>
            </a:r>
            <a:r>
              <a:rPr lang="zh-CN" altLang="en-US" sz="2000" b="1" dirty="0">
                <a:solidFill>
                  <a:schemeClr val="bg1"/>
                </a:solidFill>
                <a:latin typeface="微软雅黑" panose="020B0503020204020204" pitchFamily="34" charset="-122"/>
                <a:ea typeface="微软雅黑" panose="020B0503020204020204" pitchFamily="34" charset="-122"/>
              </a:rPr>
              <a:t>的操作过程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Rectangle 68"/>
          <p:cNvSpPr>
            <a:spLocks noChangeArrowheads="1"/>
          </p:cNvSpPr>
          <p:nvPr/>
        </p:nvSpPr>
        <p:spPr bwMode="auto">
          <a:xfrm>
            <a:off x="483810" y="1847933"/>
            <a:ext cx="8121929"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为了使超文本的链接能够高效率地完成，需要用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协议来传送一切必须的信息。</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从层次的角度看，</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是</a:t>
            </a:r>
            <a:r>
              <a:rPr lang="zh-CN" altLang="en-US" sz="2000" b="1" dirty="0">
                <a:solidFill>
                  <a:srgbClr val="0000FF"/>
                </a:solidFill>
                <a:latin typeface="微软雅黑" panose="020B0503020204020204" pitchFamily="34" charset="-122"/>
                <a:ea typeface="微软雅黑" panose="020B0503020204020204" pitchFamily="34" charset="-122"/>
              </a:rPr>
              <a:t>面向事务的 </a:t>
            </a:r>
            <a:r>
              <a:rPr lang="en-US" altLang="zh-CN" sz="2000" b="1" dirty="0">
                <a:latin typeface="微软雅黑" panose="020B0503020204020204" pitchFamily="34" charset="-122"/>
                <a:ea typeface="微软雅黑" panose="020B0503020204020204" pitchFamily="34" charset="-122"/>
              </a:rPr>
              <a:t>(transaction-oriented) </a:t>
            </a:r>
            <a:r>
              <a:rPr lang="zh-CN" altLang="en-US" sz="2000" b="1" dirty="0">
                <a:latin typeface="微软雅黑" panose="020B0503020204020204" pitchFamily="34" charset="-122"/>
                <a:ea typeface="微软雅黑" panose="020B0503020204020204" pitchFamily="34" charset="-122"/>
              </a:rPr>
              <a:t>应用层协议，它是万维网上能够可靠地交换文件（包括文本、声音、图像等各种多媒体文件）的重要基础。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20737" y="1502146"/>
            <a:ext cx="868380" cy="868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239509" y="1651461"/>
            <a:ext cx="596307" cy="33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110"/>
          <p:cNvSpPr txBox="1">
            <a:spLocks noChangeArrowheads="1"/>
          </p:cNvSpPr>
          <p:nvPr/>
        </p:nvSpPr>
        <p:spPr bwMode="auto">
          <a:xfrm>
            <a:off x="6795330" y="1970487"/>
            <a:ext cx="723275" cy="10156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6000" b="1" dirty="0">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en-US" altLang="zh-CN" sz="6000" b="1" dirty="0">
              <a:solidFill>
                <a:srgbClr val="009900"/>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430" y="1407280"/>
            <a:ext cx="808942" cy="1132519"/>
          </a:xfrm>
          <a:prstGeom prst="rect">
            <a:avLst/>
          </a:prstGeom>
        </p:spPr>
      </p:pic>
      <p:graphicFrame>
        <p:nvGraphicFramePr>
          <p:cNvPr id="11" name="Object 66"/>
          <p:cNvGraphicFramePr>
            <a:graphicFrameLocks noChangeAspect="1"/>
          </p:cNvGraphicFramePr>
          <p:nvPr/>
        </p:nvGraphicFramePr>
        <p:xfrm>
          <a:off x="3531779" y="2114878"/>
          <a:ext cx="2148903" cy="873047"/>
        </p:xfrm>
        <a:graphic>
          <a:graphicData uri="http://schemas.openxmlformats.org/presentationml/2006/ole">
            <mc:AlternateContent xmlns:mc="http://schemas.openxmlformats.org/markup-compatibility/2006">
              <mc:Choice xmlns:v="urn:schemas-microsoft-com:vml" Requires="v">
                <p:oleObj spid="_x0000_s3073" name="VISIO" r:id="rId3" imgW="3514725" imgH="2009775" progId="">
                  <p:embed/>
                </p:oleObj>
              </mc:Choice>
              <mc:Fallback>
                <p:oleObj name="VISIO" r:id="rId3" imgW="3514725" imgH="2009775" progId="">
                  <p:embed/>
                  <p:pic>
                    <p:nvPicPr>
                      <p:cNvPr id="0" name="图片 3072"/>
                      <p:cNvPicPr>
                        <a:picLocks noChangeAspect="1"/>
                      </p:cNvPicPr>
                      <p:nvPr/>
                    </p:nvPicPr>
                    <p:blipFill>
                      <a:blip r:embed="rId4"/>
                      <a:stretch>
                        <a:fillRect/>
                      </a:stretch>
                    </p:blipFill>
                    <p:spPr>
                      <a:xfrm>
                        <a:off x="3531779" y="2114878"/>
                        <a:ext cx="2148903" cy="87304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3" name="Freeform 70"/>
          <p:cNvSpPr/>
          <p:nvPr/>
        </p:nvSpPr>
        <p:spPr bwMode="auto">
          <a:xfrm>
            <a:off x="5427816" y="2299151"/>
            <a:ext cx="1025331" cy="384108"/>
          </a:xfrm>
          <a:custGeom>
            <a:avLst/>
            <a:gdLst>
              <a:gd name="T0" fmla="*/ 2147483646 w 567"/>
              <a:gd name="T1" fmla="*/ 0 h 371"/>
              <a:gd name="T2" fmla="*/ 2147483646 w 567"/>
              <a:gd name="T3" fmla="*/ 2147483646 h 371"/>
              <a:gd name="T4" fmla="*/ 2147483646 w 567"/>
              <a:gd name="T5" fmla="*/ 2147483646 h 371"/>
              <a:gd name="T6" fmla="*/ 2147483646 w 567"/>
              <a:gd name="T7" fmla="*/ 2147483646 h 371"/>
              <a:gd name="T8" fmla="*/ 0 w 567"/>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14" name="Freeform 71"/>
          <p:cNvSpPr/>
          <p:nvPr/>
        </p:nvSpPr>
        <p:spPr bwMode="auto">
          <a:xfrm>
            <a:off x="2490277" y="2118154"/>
            <a:ext cx="1282831" cy="557735"/>
          </a:xfrm>
          <a:custGeom>
            <a:avLst/>
            <a:gdLst>
              <a:gd name="T0" fmla="*/ 2147483646 w 759"/>
              <a:gd name="T1" fmla="*/ 0 h 664"/>
              <a:gd name="T2" fmla="*/ 2147483646 w 759"/>
              <a:gd name="T3" fmla="*/ 2147483646 h 664"/>
              <a:gd name="T4" fmla="*/ 2147483646 w 759"/>
              <a:gd name="T5" fmla="*/ 2147483646 h 664"/>
              <a:gd name="T6" fmla="*/ 2147483646 w 759"/>
              <a:gd name="T7" fmla="*/ 2147483646 h 664"/>
              <a:gd name="T8" fmla="*/ 2147483646 w 759"/>
              <a:gd name="T9" fmla="*/ 2147483646 h 664"/>
              <a:gd name="T10" fmla="*/ 2147483646 w 759"/>
              <a:gd name="T11" fmla="*/ 2147483646 h 664"/>
              <a:gd name="T12" fmla="*/ 2147483646 w 759"/>
              <a:gd name="T13" fmla="*/ 2147483646 h 664"/>
              <a:gd name="T14" fmla="*/ 2147483646 w 759"/>
              <a:gd name="T15" fmla="*/ 2147483646 h 6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28575"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15" name="Rectangle 72"/>
          <p:cNvSpPr>
            <a:spLocks noChangeArrowheads="1"/>
          </p:cNvSpPr>
          <p:nvPr/>
        </p:nvSpPr>
        <p:spPr bwMode="auto">
          <a:xfrm>
            <a:off x="4258752" y="2599722"/>
            <a:ext cx="586700"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anose="020B0503020204020204" pitchFamily="34" charset="-122"/>
                <a:ea typeface="微软雅黑" panose="020B0503020204020204" pitchFamily="34" charset="-122"/>
              </a:rPr>
              <a:t>互联网</a:t>
            </a:r>
            <a:endParaRPr kumimoji="1" lang="zh-CN" altLang="en-US" sz="1050" b="1" dirty="0">
              <a:latin typeface="微软雅黑" panose="020B0503020204020204" pitchFamily="34" charset="-122"/>
              <a:ea typeface="微软雅黑" panose="020B0503020204020204" pitchFamily="34" charset="-122"/>
            </a:endParaRPr>
          </a:p>
        </p:txBody>
      </p:sp>
      <p:sp>
        <p:nvSpPr>
          <p:cNvPr id="16" name="Rectangle 73"/>
          <p:cNvSpPr>
            <a:spLocks noChangeArrowheads="1"/>
          </p:cNvSpPr>
          <p:nvPr/>
        </p:nvSpPr>
        <p:spPr bwMode="auto">
          <a:xfrm>
            <a:off x="5464449" y="1102467"/>
            <a:ext cx="1644682" cy="3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050" b="1" dirty="0">
                <a:latin typeface="微软雅黑" panose="020B0503020204020204" pitchFamily="34" charset="-122"/>
                <a:ea typeface="微软雅黑" panose="020B0503020204020204" pitchFamily="34" charset="-122"/>
              </a:rPr>
              <a:t>服务器</a:t>
            </a:r>
            <a:endParaRPr kumimoji="1" lang="zh-CN" altLang="en-US" sz="1050" b="1" dirty="0">
              <a:latin typeface="微软雅黑" panose="020B0503020204020204" pitchFamily="34" charset="-122"/>
              <a:ea typeface="微软雅黑" panose="020B0503020204020204" pitchFamily="34" charset="-122"/>
            </a:endParaRPr>
          </a:p>
          <a:p>
            <a:pPr algn="ctr">
              <a:lnSpc>
                <a:spcPct val="80000"/>
              </a:lnSpc>
            </a:pPr>
            <a:r>
              <a:rPr kumimoji="1" lang="en-US" altLang="zh-CN" sz="1050" b="1" dirty="0">
                <a:latin typeface="微软雅黑" panose="020B0503020204020204" pitchFamily="34" charset="-122"/>
                <a:ea typeface="微软雅黑" panose="020B0503020204020204" pitchFamily="34" charset="-122"/>
              </a:rPr>
              <a:t>www.tsinghua.edu.cn</a:t>
            </a:r>
            <a:endParaRPr kumimoji="1" lang="en-US" altLang="zh-CN" sz="1050" b="1" dirty="0">
              <a:latin typeface="微软雅黑" panose="020B0503020204020204" pitchFamily="34" charset="-122"/>
              <a:ea typeface="微软雅黑" panose="020B0503020204020204" pitchFamily="34" charset="-122"/>
            </a:endParaRPr>
          </a:p>
        </p:txBody>
      </p:sp>
      <p:sp>
        <p:nvSpPr>
          <p:cNvPr id="17" name="Rectangle 74"/>
          <p:cNvSpPr>
            <a:spLocks noChangeArrowheads="1"/>
          </p:cNvSpPr>
          <p:nvPr/>
        </p:nvSpPr>
        <p:spPr bwMode="auto">
          <a:xfrm>
            <a:off x="3821893" y="1200881"/>
            <a:ext cx="1343317"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zh-CN" sz="1050" b="1" dirty="0" smtClean="0">
                <a:solidFill>
                  <a:srgbClr val="000099"/>
                </a:solidFill>
                <a:latin typeface="微软雅黑" panose="020B0503020204020204" pitchFamily="34" charset="-122"/>
                <a:ea typeface="微软雅黑" panose="020B0503020204020204" pitchFamily="34" charset="-122"/>
              </a:rPr>
              <a:t>链接到</a:t>
            </a:r>
            <a:r>
              <a:rPr kumimoji="1" lang="en-US" altLang="zh-CN" sz="1050" b="1" dirty="0" smtClean="0">
                <a:solidFill>
                  <a:srgbClr val="000099"/>
                </a:solidFill>
                <a:latin typeface="微软雅黑" panose="020B0503020204020204" pitchFamily="34" charset="-122"/>
                <a:ea typeface="微软雅黑" panose="020B0503020204020204" pitchFamily="34" charset="-122"/>
              </a:rPr>
              <a:t> URL </a:t>
            </a:r>
            <a:r>
              <a:rPr kumimoji="1" lang="zh-CN" altLang="en-US" sz="1050" b="1" dirty="0" smtClean="0">
                <a:solidFill>
                  <a:srgbClr val="000099"/>
                </a:solidFill>
                <a:latin typeface="微软雅黑" panose="020B0503020204020204" pitchFamily="34" charset="-122"/>
                <a:ea typeface="微软雅黑" panose="020B0503020204020204" pitchFamily="34" charset="-122"/>
              </a:rPr>
              <a:t>的</a:t>
            </a:r>
            <a:r>
              <a:rPr kumimoji="1" lang="zh-CN" altLang="en-US" sz="1050" b="1" dirty="0">
                <a:solidFill>
                  <a:srgbClr val="000099"/>
                </a:solidFill>
                <a:latin typeface="微软雅黑" panose="020B0503020204020204" pitchFamily="34" charset="-122"/>
                <a:ea typeface="微软雅黑" panose="020B0503020204020204" pitchFamily="34" charset="-122"/>
              </a:rPr>
              <a:t>超链</a:t>
            </a:r>
            <a:endParaRPr kumimoji="1" lang="zh-CN" altLang="en-US" sz="1050" b="1" dirty="0">
              <a:solidFill>
                <a:srgbClr val="000099"/>
              </a:solidFill>
              <a:latin typeface="微软雅黑" panose="020B0503020204020204" pitchFamily="34" charset="-122"/>
              <a:ea typeface="微软雅黑" panose="020B0503020204020204" pitchFamily="34" charset="-122"/>
            </a:endParaRPr>
          </a:p>
        </p:txBody>
      </p:sp>
      <p:sp>
        <p:nvSpPr>
          <p:cNvPr id="18" name="Rectangle 75"/>
          <p:cNvSpPr>
            <a:spLocks noChangeArrowheads="1"/>
          </p:cNvSpPr>
          <p:nvPr/>
        </p:nvSpPr>
        <p:spPr bwMode="auto">
          <a:xfrm>
            <a:off x="3838764" y="2301876"/>
            <a:ext cx="1609416" cy="251351"/>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dirty="0">
                <a:latin typeface="微软雅黑" panose="020B0503020204020204" pitchFamily="34" charset="-122"/>
                <a:ea typeface="微软雅黑" panose="020B0503020204020204" pitchFamily="34" charset="-122"/>
              </a:rPr>
              <a:t>HTTP </a:t>
            </a:r>
            <a:r>
              <a:rPr kumimoji="1" lang="zh-CN" altLang="en-US" sz="1050" b="1" dirty="0">
                <a:latin typeface="微软雅黑" panose="020B0503020204020204" pitchFamily="34" charset="-122"/>
                <a:ea typeface="微软雅黑" panose="020B0503020204020204" pitchFamily="34" charset="-122"/>
              </a:rPr>
              <a:t>使用此 </a:t>
            </a:r>
            <a:r>
              <a:rPr kumimoji="1" lang="en-US" altLang="zh-CN" sz="1050" b="1" dirty="0">
                <a:latin typeface="微软雅黑" panose="020B0503020204020204" pitchFamily="34" charset="-122"/>
                <a:ea typeface="微软雅黑" panose="020B0503020204020204" pitchFamily="34" charset="-122"/>
              </a:rPr>
              <a:t>TCP </a:t>
            </a:r>
            <a:r>
              <a:rPr kumimoji="1" lang="zh-CN" altLang="en-US" sz="1050" b="1" dirty="0">
                <a:latin typeface="微软雅黑" panose="020B0503020204020204" pitchFamily="34" charset="-122"/>
                <a:ea typeface="微软雅黑" panose="020B0503020204020204" pitchFamily="34" charset="-122"/>
              </a:rPr>
              <a:t>连接</a:t>
            </a:r>
            <a:endParaRPr kumimoji="1" lang="zh-CN" altLang="en-US" sz="1050" b="1" dirty="0">
              <a:latin typeface="微软雅黑" panose="020B0503020204020204" pitchFamily="34" charset="-122"/>
              <a:ea typeface="微软雅黑" panose="020B0503020204020204" pitchFamily="34" charset="-122"/>
            </a:endParaRPr>
          </a:p>
        </p:txBody>
      </p:sp>
      <p:sp>
        <p:nvSpPr>
          <p:cNvPr id="19" name="Rectangle 76"/>
          <p:cNvSpPr>
            <a:spLocks noChangeArrowheads="1"/>
          </p:cNvSpPr>
          <p:nvPr/>
        </p:nvSpPr>
        <p:spPr bwMode="auto">
          <a:xfrm>
            <a:off x="2930752"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dirty="0">
                <a:solidFill>
                  <a:srgbClr val="000099"/>
                </a:solidFill>
                <a:latin typeface="微软雅黑" panose="020B0503020204020204" pitchFamily="34" charset="-122"/>
                <a:ea typeface="微软雅黑" panose="020B0503020204020204" pitchFamily="34" charset="-122"/>
              </a:rPr>
              <a:t>浏览器</a:t>
            </a:r>
            <a:endParaRPr kumimoji="1" lang="zh-CN" altLang="en-US" sz="1050" b="1" dirty="0">
              <a:solidFill>
                <a:srgbClr val="000099"/>
              </a:solidFill>
              <a:latin typeface="微软雅黑" panose="020B0503020204020204" pitchFamily="34" charset="-122"/>
              <a:ea typeface="微软雅黑" panose="020B0503020204020204" pitchFamily="34" charset="-122"/>
            </a:endParaRPr>
          </a:p>
          <a:p>
            <a:pPr>
              <a:lnSpc>
                <a:spcPct val="90000"/>
              </a:lnSpc>
            </a:pPr>
            <a:r>
              <a:rPr kumimoji="1" lang="zh-CN" altLang="en-US" sz="1050" b="1" dirty="0">
                <a:solidFill>
                  <a:srgbClr val="000099"/>
                </a:solidFill>
                <a:latin typeface="微软雅黑" panose="020B0503020204020204" pitchFamily="34" charset="-122"/>
                <a:ea typeface="微软雅黑" panose="020B0503020204020204" pitchFamily="34" charset="-122"/>
              </a:rPr>
              <a:t> 程序</a:t>
            </a:r>
            <a:endParaRPr kumimoji="1" lang="zh-CN" altLang="en-US" sz="1050" b="1" dirty="0">
              <a:solidFill>
                <a:srgbClr val="000099"/>
              </a:solidFill>
              <a:latin typeface="微软雅黑" panose="020B0503020204020204" pitchFamily="34" charset="-122"/>
              <a:ea typeface="微软雅黑" panose="020B0503020204020204" pitchFamily="34" charset="-122"/>
            </a:endParaRPr>
          </a:p>
        </p:txBody>
      </p:sp>
      <p:sp>
        <p:nvSpPr>
          <p:cNvPr id="20" name="Rectangle 77"/>
          <p:cNvSpPr>
            <a:spLocks noChangeArrowheads="1"/>
          </p:cNvSpPr>
          <p:nvPr/>
        </p:nvSpPr>
        <p:spPr bwMode="auto">
          <a:xfrm>
            <a:off x="5379139"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a:solidFill>
                  <a:srgbClr val="000099"/>
                </a:solidFill>
                <a:latin typeface="微软雅黑" panose="020B0503020204020204" pitchFamily="34" charset="-122"/>
                <a:ea typeface="微软雅黑" panose="020B0503020204020204" pitchFamily="34" charset="-122"/>
              </a:rPr>
              <a:t>服务器</a:t>
            </a:r>
            <a:endParaRPr kumimoji="1" lang="zh-CN" altLang="en-US" sz="1050" b="1">
              <a:solidFill>
                <a:srgbClr val="000099"/>
              </a:solidFill>
              <a:latin typeface="微软雅黑" panose="020B0503020204020204" pitchFamily="34" charset="-122"/>
              <a:ea typeface="微软雅黑" panose="020B0503020204020204" pitchFamily="34" charset="-122"/>
            </a:endParaRPr>
          </a:p>
          <a:p>
            <a:pPr>
              <a:lnSpc>
                <a:spcPct val="90000"/>
              </a:lnSpc>
            </a:pPr>
            <a:r>
              <a:rPr kumimoji="1" lang="zh-CN" altLang="en-US" sz="1050" b="1">
                <a:solidFill>
                  <a:srgbClr val="000099"/>
                </a:solidFill>
                <a:latin typeface="微软雅黑" panose="020B0503020204020204" pitchFamily="34" charset="-122"/>
                <a:ea typeface="微软雅黑" panose="020B0503020204020204" pitchFamily="34" charset="-122"/>
              </a:rPr>
              <a:t> 程序</a:t>
            </a:r>
            <a:endParaRPr kumimoji="1" lang="zh-CN" altLang="en-US" sz="1050" b="1">
              <a:solidFill>
                <a:srgbClr val="000099"/>
              </a:solidFill>
              <a:latin typeface="微软雅黑" panose="020B0503020204020204" pitchFamily="34" charset="-122"/>
              <a:ea typeface="微软雅黑" panose="020B0503020204020204" pitchFamily="34" charset="-122"/>
            </a:endParaRPr>
          </a:p>
        </p:txBody>
      </p:sp>
      <p:sp>
        <p:nvSpPr>
          <p:cNvPr id="21" name="Rectangle 78"/>
          <p:cNvSpPr>
            <a:spLocks noChangeArrowheads="1"/>
          </p:cNvSpPr>
          <p:nvPr/>
        </p:nvSpPr>
        <p:spPr bwMode="auto">
          <a:xfrm>
            <a:off x="4326747" y="1868360"/>
            <a:ext cx="551434"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a:solidFill>
                  <a:srgbClr val="000099"/>
                </a:solidFill>
                <a:latin typeface="微软雅黑" panose="020B0503020204020204" pitchFamily="34" charset="-122"/>
                <a:ea typeface="微软雅黑" panose="020B0503020204020204" pitchFamily="34" charset="-122"/>
              </a:rPr>
              <a:t>HTTP</a:t>
            </a:r>
            <a:endParaRPr kumimoji="1" lang="en-US" altLang="zh-CN" sz="1050" b="1">
              <a:solidFill>
                <a:srgbClr val="000099"/>
              </a:solidFill>
              <a:latin typeface="微软雅黑" panose="020B0503020204020204" pitchFamily="34" charset="-122"/>
              <a:ea typeface="微软雅黑" panose="020B0503020204020204" pitchFamily="34" charset="-122"/>
            </a:endParaRPr>
          </a:p>
        </p:txBody>
      </p:sp>
      <p:sp>
        <p:nvSpPr>
          <p:cNvPr id="22" name="Rectangle 79"/>
          <p:cNvSpPr>
            <a:spLocks noChangeArrowheads="1"/>
          </p:cNvSpPr>
          <p:nvPr/>
        </p:nvSpPr>
        <p:spPr bwMode="auto">
          <a:xfrm>
            <a:off x="2905385" y="1312264"/>
            <a:ext cx="452048"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a:latin typeface="微软雅黑" panose="020B0503020204020204" pitchFamily="34" charset="-122"/>
                <a:ea typeface="微软雅黑" panose="020B0503020204020204" pitchFamily="34" charset="-122"/>
              </a:rPr>
              <a:t>客户</a:t>
            </a:r>
            <a:endParaRPr kumimoji="1" lang="zh-CN" altLang="en-US" sz="1050" b="1">
              <a:latin typeface="微软雅黑" panose="020B0503020204020204" pitchFamily="34" charset="-122"/>
              <a:ea typeface="微软雅黑" panose="020B0503020204020204" pitchFamily="34" charset="-122"/>
            </a:endParaRPr>
          </a:p>
        </p:txBody>
      </p:sp>
      <p:sp>
        <p:nvSpPr>
          <p:cNvPr id="24" name="Freeform 81"/>
          <p:cNvSpPr/>
          <p:nvPr/>
        </p:nvSpPr>
        <p:spPr bwMode="auto">
          <a:xfrm>
            <a:off x="2950634" y="1664431"/>
            <a:ext cx="414342" cy="286648"/>
          </a:xfrm>
          <a:custGeom>
            <a:avLst/>
            <a:gdLst>
              <a:gd name="T0" fmla="*/ 2147483646 w 463"/>
              <a:gd name="T1" fmla="*/ 0 h 322"/>
              <a:gd name="T2" fmla="*/ 2147483646 w 463"/>
              <a:gd name="T3" fmla="*/ 0 h 322"/>
              <a:gd name="T4" fmla="*/ 2147483646 w 463"/>
              <a:gd name="T5" fmla="*/ 2147483646 h 322"/>
              <a:gd name="T6" fmla="*/ 0 w 463"/>
              <a:gd name="T7" fmla="*/ 2147483646 h 322"/>
              <a:gd name="T8" fmla="*/ 2147483646 w 463"/>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22">
                <a:moveTo>
                  <a:pt x="17" y="0"/>
                </a:moveTo>
                <a:lnTo>
                  <a:pt x="462" y="0"/>
                </a:lnTo>
                <a:lnTo>
                  <a:pt x="443" y="321"/>
                </a:lnTo>
                <a:lnTo>
                  <a:pt x="0" y="304"/>
                </a:lnTo>
                <a:lnTo>
                  <a:pt x="17" y="0"/>
                </a:ln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25" name="Rectangle 82"/>
          <p:cNvSpPr>
            <a:spLocks noChangeArrowheads="1"/>
          </p:cNvSpPr>
          <p:nvPr/>
        </p:nvSpPr>
        <p:spPr bwMode="auto">
          <a:xfrm>
            <a:off x="2192142" y="1629013"/>
            <a:ext cx="721352" cy="41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anose="020B0503020204020204" pitchFamily="34" charset="-122"/>
                <a:ea typeface="微软雅黑" panose="020B0503020204020204" pitchFamily="34" charset="-122"/>
              </a:rPr>
              <a:t>清华大学</a:t>
            </a:r>
            <a:endParaRPr kumimoji="1" lang="zh-CN" altLang="en-US" sz="1050" b="1" dirty="0">
              <a:latin typeface="微软雅黑" panose="020B0503020204020204" pitchFamily="34" charset="-122"/>
              <a:ea typeface="微软雅黑" panose="020B0503020204020204" pitchFamily="34" charset="-122"/>
            </a:endParaRPr>
          </a:p>
          <a:p>
            <a:r>
              <a:rPr kumimoji="1" lang="zh-CN" altLang="en-US" sz="1050" b="1" dirty="0">
                <a:latin typeface="微软雅黑" panose="020B0503020204020204" pitchFamily="34" charset="-122"/>
                <a:ea typeface="微软雅黑" panose="020B0503020204020204" pitchFamily="34" charset="-122"/>
              </a:rPr>
              <a:t>院系设置</a:t>
            </a:r>
            <a:endParaRPr kumimoji="1" lang="zh-CN" altLang="en-US" sz="1050" b="1" dirty="0">
              <a:latin typeface="微软雅黑" panose="020B0503020204020204" pitchFamily="34" charset="-122"/>
              <a:ea typeface="微软雅黑" panose="020B0503020204020204" pitchFamily="34" charset="-122"/>
            </a:endParaRPr>
          </a:p>
        </p:txBody>
      </p:sp>
      <p:sp>
        <p:nvSpPr>
          <p:cNvPr id="26" name="Line 83"/>
          <p:cNvSpPr>
            <a:spLocks noChangeShapeType="1"/>
          </p:cNvSpPr>
          <p:nvPr/>
        </p:nvSpPr>
        <p:spPr bwMode="auto">
          <a:xfrm>
            <a:off x="2239510" y="2014826"/>
            <a:ext cx="6658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27" name="Oval 84"/>
          <p:cNvSpPr>
            <a:spLocks noChangeArrowheads="1"/>
          </p:cNvSpPr>
          <p:nvPr/>
        </p:nvSpPr>
        <p:spPr bwMode="auto">
          <a:xfrm>
            <a:off x="2406989" y="2043424"/>
            <a:ext cx="331829" cy="130220"/>
          </a:xfrm>
          <a:prstGeom prst="ellipse">
            <a:avLst/>
          </a:prstGeom>
          <a:solidFill>
            <a:srgbClr val="00FFCC"/>
          </a:solidFill>
          <a:ln w="12700">
            <a:solidFill>
              <a:schemeClr val="tx1"/>
            </a:solidFill>
            <a:round/>
          </a:ln>
          <a:effectLst/>
        </p:spPr>
        <p:txBody>
          <a:bodyPr wrap="none" anchor="ctr"/>
          <a:lstStyle/>
          <a:p>
            <a:pPr eaLnBrk="1" hangingPunct="1"/>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28" name="Line 85"/>
          <p:cNvSpPr>
            <a:spLocks noChangeShapeType="1"/>
          </p:cNvSpPr>
          <p:nvPr/>
        </p:nvSpPr>
        <p:spPr bwMode="auto">
          <a:xfrm>
            <a:off x="5805904" y="1936337"/>
            <a:ext cx="284805" cy="131039"/>
          </a:xfrm>
          <a:prstGeom prst="line">
            <a:avLst/>
          </a:prstGeom>
          <a:noFill/>
          <a:ln w="28575">
            <a:solidFill>
              <a:srgbClr val="CC00CC"/>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29" name="Line 86"/>
          <p:cNvSpPr>
            <a:spLocks noChangeShapeType="1"/>
          </p:cNvSpPr>
          <p:nvPr/>
        </p:nvSpPr>
        <p:spPr bwMode="auto">
          <a:xfrm flipH="1">
            <a:off x="2682517" y="1936336"/>
            <a:ext cx="306600" cy="131039"/>
          </a:xfrm>
          <a:prstGeom prst="line">
            <a:avLst/>
          </a:prstGeom>
          <a:noFill/>
          <a:ln w="28575">
            <a:solidFill>
              <a:srgbClr val="CC00CC"/>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0" name="Oval 87"/>
          <p:cNvSpPr>
            <a:spLocks noChangeArrowheads="1"/>
          </p:cNvSpPr>
          <p:nvPr/>
        </p:nvSpPr>
        <p:spPr bwMode="auto">
          <a:xfrm>
            <a:off x="6042797" y="2023969"/>
            <a:ext cx="332716" cy="130220"/>
          </a:xfrm>
          <a:prstGeom prst="ellipse">
            <a:avLst/>
          </a:prstGeom>
          <a:solidFill>
            <a:srgbClr val="00FFCC"/>
          </a:solidFill>
          <a:ln w="12700">
            <a:solidFill>
              <a:schemeClr val="tx1"/>
            </a:solidFill>
            <a:round/>
          </a:ln>
          <a:effectLst/>
        </p:spPr>
        <p:txBody>
          <a:bodyPr wrap="none" anchor="ctr"/>
          <a:lstStyle/>
          <a:p>
            <a:pPr eaLnBrk="1" hangingPunct="1"/>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1" name="Freeform 88"/>
          <p:cNvSpPr/>
          <p:nvPr/>
        </p:nvSpPr>
        <p:spPr bwMode="auto">
          <a:xfrm>
            <a:off x="2632949" y="2122248"/>
            <a:ext cx="3576205" cy="423420"/>
          </a:xfrm>
          <a:custGeom>
            <a:avLst/>
            <a:gdLst>
              <a:gd name="T0" fmla="*/ 0 w 2448"/>
              <a:gd name="T1" fmla="*/ 0 h 852"/>
              <a:gd name="T2" fmla="*/ 0 w 2448"/>
              <a:gd name="T3" fmla="*/ 2147483646 h 852"/>
              <a:gd name="T4" fmla="*/ 2147483646 w 2448"/>
              <a:gd name="T5" fmla="*/ 2147483646 h 852"/>
              <a:gd name="T6" fmla="*/ 2147483646 w 2448"/>
              <a:gd name="T7" fmla="*/ 2147483646 h 852"/>
              <a:gd name="T8" fmla="*/ 2147483646 w 2448"/>
              <a:gd name="T9" fmla="*/ 2147483646 h 852"/>
              <a:gd name="T10" fmla="*/ 2147483646 w 2448"/>
              <a:gd name="T11" fmla="*/ 2147483646 h 852"/>
              <a:gd name="T12" fmla="*/ 2147483646 w 2448"/>
              <a:gd name="T13" fmla="*/ 2147483646 h 852"/>
              <a:gd name="T14" fmla="*/ 2147483646 w 2448"/>
              <a:gd name="T15" fmla="*/ 2147483646 h 852"/>
              <a:gd name="T16" fmla="*/ 2147483646 w 2448"/>
              <a:gd name="T17" fmla="*/ 2147483646 h 852"/>
              <a:gd name="T18" fmla="*/ 2147483646 w 2448"/>
              <a:gd name="T19" fmla="*/ 2147483646 h 852"/>
              <a:gd name="T20" fmla="*/ 2147483646 w 2448"/>
              <a:gd name="T21" fmla="*/ 2147483646 h 852"/>
              <a:gd name="T22" fmla="*/ 2147483646 w 2448"/>
              <a:gd name="T23" fmla="*/ 2147483646 h 852"/>
              <a:gd name="T24" fmla="*/ 2147483646 w 2448"/>
              <a:gd name="T25" fmla="*/ 2147483646 h 852"/>
              <a:gd name="T26" fmla="*/ 2147483646 w 2448"/>
              <a:gd name="T27" fmla="*/ 2147483646 h 852"/>
              <a:gd name="T28" fmla="*/ 2147483646 w 2448"/>
              <a:gd name="T29" fmla="*/ 2147483646 h 852"/>
              <a:gd name="T30" fmla="*/ 2147483646 w 2448"/>
              <a:gd name="T31" fmla="*/ 2147483646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28575" cap="flat" cmpd="sng">
            <a:solidFill>
              <a:srgbClr val="002060"/>
            </a:solidFill>
            <a:prstDash val="sysDot"/>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2" name="Line 89"/>
          <p:cNvSpPr>
            <a:spLocks noChangeShapeType="1"/>
          </p:cNvSpPr>
          <p:nvPr/>
        </p:nvSpPr>
        <p:spPr bwMode="auto">
          <a:xfrm flipV="1">
            <a:off x="2738817" y="2096040"/>
            <a:ext cx="3303980" cy="0"/>
          </a:xfrm>
          <a:prstGeom prst="line">
            <a:avLst/>
          </a:prstGeom>
          <a:noFill/>
          <a:ln w="3810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3" name="Line 90"/>
          <p:cNvSpPr>
            <a:spLocks noChangeShapeType="1"/>
          </p:cNvSpPr>
          <p:nvPr/>
        </p:nvSpPr>
        <p:spPr bwMode="auto">
          <a:xfrm rot="16200000" flipH="1">
            <a:off x="6321392" y="2118904"/>
            <a:ext cx="149057" cy="108244"/>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4" name="Freeform 91"/>
          <p:cNvSpPr/>
          <p:nvPr/>
        </p:nvSpPr>
        <p:spPr bwMode="auto">
          <a:xfrm>
            <a:off x="2632950" y="1414637"/>
            <a:ext cx="3307693" cy="343977"/>
          </a:xfrm>
          <a:custGeom>
            <a:avLst/>
            <a:gdLst>
              <a:gd name="T0" fmla="*/ 0 w 2454"/>
              <a:gd name="T1" fmla="*/ 2147483646 h 332"/>
              <a:gd name="T2" fmla="*/ 2147483646 w 2454"/>
              <a:gd name="T3" fmla="*/ 2147483646 h 332"/>
              <a:gd name="T4" fmla="*/ 2147483646 w 2454"/>
              <a:gd name="T5" fmla="*/ 2147483646 h 332"/>
              <a:gd name="T6" fmla="*/ 2147483646 w 2454"/>
              <a:gd name="T7" fmla="*/ 2147483646 h 332"/>
              <a:gd name="T8" fmla="*/ 2147483646 w 2454"/>
              <a:gd name="T9" fmla="*/ 2147483646 h 332"/>
              <a:gd name="T10" fmla="*/ 2147483646 w 2454"/>
              <a:gd name="T11" fmla="*/ 2147483646 h 332"/>
              <a:gd name="T12" fmla="*/ 2147483646 w 2454"/>
              <a:gd name="T13" fmla="*/ 2147483646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5" name="Line 92"/>
          <p:cNvSpPr>
            <a:spLocks noChangeShapeType="1"/>
          </p:cNvSpPr>
          <p:nvPr/>
        </p:nvSpPr>
        <p:spPr bwMode="auto">
          <a:xfrm>
            <a:off x="3140504" y="2744683"/>
            <a:ext cx="0" cy="1540528"/>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36" name="Line 93"/>
          <p:cNvSpPr>
            <a:spLocks noChangeShapeType="1"/>
          </p:cNvSpPr>
          <p:nvPr/>
        </p:nvSpPr>
        <p:spPr bwMode="auto">
          <a:xfrm>
            <a:off x="6015172" y="2744683"/>
            <a:ext cx="0" cy="1540528"/>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grpSp>
        <p:nvGrpSpPr>
          <p:cNvPr id="37" name="Group 116"/>
          <p:cNvGrpSpPr/>
          <p:nvPr/>
        </p:nvGrpSpPr>
        <p:grpSpPr bwMode="auto">
          <a:xfrm>
            <a:off x="3140504" y="2983830"/>
            <a:ext cx="2874668" cy="253888"/>
            <a:chOff x="1149" y="2704"/>
            <a:chExt cx="3240" cy="310"/>
          </a:xfrm>
        </p:grpSpPr>
        <p:sp>
          <p:nvSpPr>
            <p:cNvPr id="38" name="Line 103"/>
            <p:cNvSpPr>
              <a:spLocks noChangeShapeType="1"/>
            </p:cNvSpPr>
            <p:nvPr/>
          </p:nvSpPr>
          <p:spPr bwMode="auto">
            <a:xfrm>
              <a:off x="1149" y="2836"/>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anose="020B0503020204020204" pitchFamily="34" charset="-122"/>
                <a:ea typeface="微软雅黑" panose="020B0503020204020204" pitchFamily="34" charset="-122"/>
              </a:endParaRPr>
            </a:p>
          </p:txBody>
        </p:sp>
        <p:sp>
          <p:nvSpPr>
            <p:cNvPr id="39" name="Text Box 104"/>
            <p:cNvSpPr txBox="1">
              <a:spLocks noChangeArrowheads="1"/>
            </p:cNvSpPr>
            <p:nvPr/>
          </p:nvSpPr>
          <p:spPr bwMode="auto">
            <a:xfrm>
              <a:off x="2176" y="270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050" b="1" dirty="0">
                  <a:latin typeface="微软雅黑" panose="020B0503020204020204" pitchFamily="34" charset="-122"/>
                  <a:ea typeface="微软雅黑" panose="020B0503020204020204" pitchFamily="34" charset="-122"/>
                </a:rPr>
                <a:t>建立 </a:t>
              </a:r>
              <a:r>
                <a:rPr kumimoji="1" lang="en-US" altLang="zh-CN" sz="1050" b="1" dirty="0">
                  <a:latin typeface="微软雅黑" panose="020B0503020204020204" pitchFamily="34" charset="-122"/>
                  <a:ea typeface="微软雅黑" panose="020B0503020204020204" pitchFamily="34" charset="-122"/>
                </a:rPr>
                <a:t>TCP </a:t>
              </a:r>
              <a:r>
                <a:rPr kumimoji="1" lang="zh-CN" altLang="en-US" sz="1050" b="1" dirty="0">
                  <a:latin typeface="微软雅黑" panose="020B0503020204020204" pitchFamily="34" charset="-122"/>
                  <a:ea typeface="微软雅黑" panose="020B0503020204020204" pitchFamily="34" charset="-122"/>
                </a:rPr>
                <a:t>连接</a:t>
              </a:r>
              <a:endParaRPr kumimoji="1" lang="zh-CN" altLang="en-US" sz="1050" b="1" dirty="0">
                <a:latin typeface="微软雅黑" panose="020B0503020204020204" pitchFamily="34" charset="-122"/>
                <a:ea typeface="微软雅黑" panose="020B0503020204020204" pitchFamily="34" charset="-122"/>
              </a:endParaRPr>
            </a:p>
          </p:txBody>
        </p:sp>
      </p:grpSp>
      <p:sp>
        <p:nvSpPr>
          <p:cNvPr id="40" name="Line 108"/>
          <p:cNvSpPr>
            <a:spLocks noChangeShapeType="1"/>
          </p:cNvSpPr>
          <p:nvPr/>
        </p:nvSpPr>
        <p:spPr bwMode="auto">
          <a:xfrm>
            <a:off x="6598222" y="2301742"/>
            <a:ext cx="289241" cy="82718"/>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42" name="AutoShape 111"/>
          <p:cNvSpPr>
            <a:spLocks noChangeArrowheads="1"/>
          </p:cNvSpPr>
          <p:nvPr/>
        </p:nvSpPr>
        <p:spPr bwMode="auto">
          <a:xfrm>
            <a:off x="6286790" y="2216433"/>
            <a:ext cx="332716" cy="130220"/>
          </a:xfrm>
          <a:prstGeom prst="can">
            <a:avLst>
              <a:gd name="adj" fmla="val 39583"/>
            </a:avLst>
          </a:prstGeom>
          <a:solidFill>
            <a:srgbClr val="FF00FF"/>
          </a:solidFill>
          <a:ln w="9525">
            <a:solidFill>
              <a:schemeClr val="tx1"/>
            </a:solidFill>
            <a:round/>
          </a:ln>
          <a:effectLst/>
        </p:spPr>
        <p:txBody>
          <a:bodyPr wrap="none" anchor="ctr"/>
          <a:lstStyle/>
          <a:p>
            <a:pPr eaLnBrk="1" hangingPunct="1"/>
            <a:endParaRPr lang="zh-CN" altLang="en-US" sz="1050" b="1">
              <a:solidFill>
                <a:srgbClr val="000099"/>
              </a:solidFill>
              <a:latin typeface="微软雅黑" panose="020B0503020204020204" pitchFamily="34" charset="-122"/>
              <a:ea typeface="微软雅黑" panose="020B0503020204020204" pitchFamily="34" charset="-122"/>
            </a:endParaRPr>
          </a:p>
        </p:txBody>
      </p:sp>
      <p:grpSp>
        <p:nvGrpSpPr>
          <p:cNvPr id="44" name="Group 117"/>
          <p:cNvGrpSpPr/>
          <p:nvPr/>
        </p:nvGrpSpPr>
        <p:grpSpPr bwMode="auto">
          <a:xfrm>
            <a:off x="2403207" y="3233627"/>
            <a:ext cx="3611964" cy="415230"/>
            <a:chOff x="318" y="3009"/>
            <a:chExt cx="4071" cy="507"/>
          </a:xfrm>
        </p:grpSpPr>
        <p:sp>
          <p:nvSpPr>
            <p:cNvPr id="45" name="Line 94"/>
            <p:cNvSpPr>
              <a:spLocks noChangeShapeType="1"/>
            </p:cNvSpPr>
            <p:nvPr/>
          </p:nvSpPr>
          <p:spPr bwMode="auto">
            <a:xfrm>
              <a:off x="1149" y="3218"/>
              <a:ext cx="3240" cy="0"/>
            </a:xfrm>
            <a:prstGeom prst="line">
              <a:avLst/>
            </a:prstGeom>
            <a:noFill/>
            <a:ln w="28575">
              <a:solidFill>
                <a:srgbClr val="0000FF"/>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grpSp>
          <p:nvGrpSpPr>
            <p:cNvPr id="46" name="Group 95"/>
            <p:cNvGrpSpPr/>
            <p:nvPr/>
          </p:nvGrpSpPr>
          <p:grpSpPr bwMode="auto">
            <a:xfrm>
              <a:off x="1373" y="3067"/>
              <a:ext cx="1651" cy="303"/>
              <a:chOff x="513" y="1824"/>
              <a:chExt cx="1296" cy="240"/>
            </a:xfrm>
          </p:grpSpPr>
          <p:sp>
            <p:nvSpPr>
              <p:cNvPr id="48" name="AutoShape 96"/>
              <p:cNvSpPr>
                <a:spLocks noChangeArrowheads="1"/>
              </p:cNvSpPr>
              <p:nvPr/>
            </p:nvSpPr>
            <p:spPr bwMode="auto">
              <a:xfrm>
                <a:off x="1521" y="1872"/>
                <a:ext cx="288" cy="144"/>
              </a:xfrm>
              <a:prstGeom prst="rightArrow">
                <a:avLst>
                  <a:gd name="adj1" fmla="val 50000"/>
                  <a:gd name="adj2" fmla="val 50000"/>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49" name="Rectangle 97"/>
              <p:cNvSpPr>
                <a:spLocks noChangeArrowheads="1"/>
              </p:cNvSpPr>
              <p:nvPr/>
            </p:nvSpPr>
            <p:spPr bwMode="auto">
              <a:xfrm>
                <a:off x="513" y="1824"/>
                <a:ext cx="1008" cy="240"/>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anose="020B0503020204020204" pitchFamily="34" charset="-122"/>
                    <a:ea typeface="微软雅黑" panose="020B0503020204020204" pitchFamily="34" charset="-122"/>
                  </a:rPr>
                  <a:t>HTTP </a:t>
                </a:r>
                <a:r>
                  <a:rPr kumimoji="1" lang="zh-CN" altLang="en-US" sz="1050" b="1" dirty="0">
                    <a:latin typeface="微软雅黑" panose="020B0503020204020204" pitchFamily="34" charset="-122"/>
                    <a:ea typeface="微软雅黑" panose="020B0503020204020204" pitchFamily="34" charset="-122"/>
                  </a:rPr>
                  <a:t>请求报文</a:t>
                </a:r>
                <a:endParaRPr kumimoji="1" lang="zh-CN" altLang="en-US" sz="1050" b="1" dirty="0">
                  <a:latin typeface="微软雅黑" panose="020B0503020204020204" pitchFamily="34" charset="-122"/>
                  <a:ea typeface="微软雅黑" panose="020B0503020204020204" pitchFamily="34" charset="-122"/>
                </a:endParaRPr>
              </a:p>
            </p:txBody>
          </p:sp>
        </p:grpSp>
        <p:sp>
          <p:nvSpPr>
            <p:cNvPr id="47" name="Text Box 114"/>
            <p:cNvSpPr txBox="1">
              <a:spLocks noChangeArrowheads="1"/>
            </p:cNvSpPr>
            <p:nvPr/>
          </p:nvSpPr>
          <p:spPr bwMode="auto">
            <a:xfrm>
              <a:off x="318" y="3009"/>
              <a:ext cx="815"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050" b="1" dirty="0" smtClean="0">
                  <a:solidFill>
                    <a:srgbClr val="000099"/>
                  </a:solidFill>
                  <a:latin typeface="微软雅黑" panose="020B0503020204020204" pitchFamily="34" charset="-122"/>
                  <a:ea typeface="微软雅黑" panose="020B0503020204020204" pitchFamily="34" charset="-122"/>
                  <a:sym typeface="Wingdings" panose="05000000000000000000" pitchFamily="2" charset="2"/>
                </a:rPr>
                <a:t>浏览器</a:t>
              </a:r>
              <a:endParaRPr kumimoji="1" lang="en-US" altLang="zh-CN" sz="1050" b="1" dirty="0" smtClean="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a:p>
              <a:pPr algn="ctr" eaLnBrk="1" hangingPunct="1"/>
              <a:r>
                <a:rPr kumimoji="1" lang="zh-CN" altLang="en-US" sz="1050" b="1" dirty="0" smtClean="0">
                  <a:solidFill>
                    <a:srgbClr val="000099"/>
                  </a:solidFill>
                  <a:latin typeface="微软雅黑" panose="020B0503020204020204" pitchFamily="34" charset="-122"/>
                  <a:ea typeface="微软雅黑" panose="020B0503020204020204" pitchFamily="34" charset="-122"/>
                  <a:sym typeface="Wingdings" panose="05000000000000000000" pitchFamily="2" charset="2"/>
                </a:rPr>
                <a:t>发出</a:t>
              </a:r>
              <a:r>
                <a:rPr kumimoji="1" lang="zh-CN" altLang="en-US" sz="1050" b="1" dirty="0" smtClean="0">
                  <a:solidFill>
                    <a:srgbClr val="000099"/>
                  </a:solidFill>
                  <a:latin typeface="微软雅黑" panose="020B0503020204020204" pitchFamily="34" charset="-122"/>
                  <a:ea typeface="微软雅黑" panose="020B0503020204020204" pitchFamily="34" charset="-122"/>
                </a:rPr>
                <a:t>请求</a:t>
              </a:r>
              <a:endParaRPr kumimoji="1" lang="zh-CN" altLang="en-US" sz="1050" b="1" dirty="0">
                <a:solidFill>
                  <a:srgbClr val="000099"/>
                </a:solidFill>
                <a:latin typeface="微软雅黑" panose="020B0503020204020204" pitchFamily="34" charset="-122"/>
                <a:ea typeface="微软雅黑" panose="020B0503020204020204" pitchFamily="34" charset="-122"/>
              </a:endParaRPr>
            </a:p>
          </p:txBody>
        </p:sp>
      </p:grpSp>
      <p:grpSp>
        <p:nvGrpSpPr>
          <p:cNvPr id="50" name="Group 120"/>
          <p:cNvGrpSpPr/>
          <p:nvPr/>
        </p:nvGrpSpPr>
        <p:grpSpPr bwMode="auto">
          <a:xfrm>
            <a:off x="3140504" y="3950245"/>
            <a:ext cx="2874668" cy="253889"/>
            <a:chOff x="1149" y="3884"/>
            <a:chExt cx="3240" cy="310"/>
          </a:xfrm>
        </p:grpSpPr>
        <p:sp>
          <p:nvSpPr>
            <p:cNvPr id="51" name="Line 106"/>
            <p:cNvSpPr>
              <a:spLocks noChangeShapeType="1"/>
            </p:cNvSpPr>
            <p:nvPr/>
          </p:nvSpPr>
          <p:spPr bwMode="auto">
            <a:xfrm>
              <a:off x="1149" y="4012"/>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anose="020B0503020204020204" pitchFamily="34" charset="-122"/>
                <a:ea typeface="微软雅黑" panose="020B0503020204020204" pitchFamily="34" charset="-122"/>
              </a:endParaRPr>
            </a:p>
          </p:txBody>
        </p:sp>
        <p:sp>
          <p:nvSpPr>
            <p:cNvPr id="52" name="Text Box 107"/>
            <p:cNvSpPr txBox="1">
              <a:spLocks noChangeArrowheads="1"/>
            </p:cNvSpPr>
            <p:nvPr/>
          </p:nvSpPr>
          <p:spPr bwMode="auto">
            <a:xfrm>
              <a:off x="2176" y="388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050" b="1" dirty="0">
                  <a:latin typeface="微软雅黑" panose="020B0503020204020204" pitchFamily="34" charset="-122"/>
                  <a:ea typeface="微软雅黑" panose="020B0503020204020204" pitchFamily="34" charset="-122"/>
                </a:rPr>
                <a:t>释放 </a:t>
              </a:r>
              <a:r>
                <a:rPr kumimoji="1" lang="en-US" altLang="zh-CN" sz="1050" b="1" dirty="0">
                  <a:latin typeface="微软雅黑" panose="020B0503020204020204" pitchFamily="34" charset="-122"/>
                  <a:ea typeface="微软雅黑" panose="020B0503020204020204" pitchFamily="34" charset="-122"/>
                </a:rPr>
                <a:t>TCP </a:t>
              </a:r>
              <a:r>
                <a:rPr kumimoji="1" lang="zh-CN" altLang="en-US" sz="1050" b="1" dirty="0">
                  <a:latin typeface="微软雅黑" panose="020B0503020204020204" pitchFamily="34" charset="-122"/>
                  <a:ea typeface="微软雅黑" panose="020B0503020204020204" pitchFamily="34" charset="-122"/>
                </a:rPr>
                <a:t>连接</a:t>
              </a:r>
              <a:endParaRPr kumimoji="1" lang="zh-CN" altLang="en-US" sz="1050" b="1" dirty="0">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153210" y="3385565"/>
            <a:ext cx="3564300" cy="707886"/>
            <a:chOff x="3088360" y="3476355"/>
            <a:chExt cx="3564300" cy="707886"/>
          </a:xfrm>
        </p:grpSpPr>
        <p:sp>
          <p:nvSpPr>
            <p:cNvPr id="56" name="Line 98"/>
            <p:cNvSpPr>
              <a:spLocks noChangeShapeType="1"/>
            </p:cNvSpPr>
            <p:nvPr/>
          </p:nvSpPr>
          <p:spPr bwMode="auto">
            <a:xfrm flipH="1">
              <a:off x="3088360" y="3829738"/>
              <a:ext cx="2861961" cy="0"/>
            </a:xfrm>
            <a:prstGeom prst="line">
              <a:avLst/>
            </a:prstGeom>
            <a:noFill/>
            <a:ln w="28575">
              <a:solidFill>
                <a:srgbClr val="CC00CC"/>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43" name="Rectangle 112"/>
            <p:cNvSpPr>
              <a:spLocks noChangeArrowheads="1"/>
            </p:cNvSpPr>
            <p:nvPr/>
          </p:nvSpPr>
          <p:spPr bwMode="auto">
            <a:xfrm>
              <a:off x="5540207" y="3647403"/>
              <a:ext cx="275920" cy="360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54" name="Text Box 109"/>
            <p:cNvSpPr txBox="1">
              <a:spLocks noChangeArrowheads="1"/>
            </p:cNvSpPr>
            <p:nvPr/>
          </p:nvSpPr>
          <p:spPr bwMode="auto">
            <a:xfrm>
              <a:off x="5929385" y="3696241"/>
              <a:ext cx="723275" cy="41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050" b="1" dirty="0" smtClean="0">
                  <a:solidFill>
                    <a:srgbClr val="000099"/>
                  </a:solidFill>
                  <a:latin typeface="微软雅黑" panose="020B0503020204020204" pitchFamily="34" charset="-122"/>
                  <a:ea typeface="微软雅黑" panose="020B0503020204020204" pitchFamily="34" charset="-122"/>
                  <a:sym typeface="Wingdings" panose="05000000000000000000" pitchFamily="2" charset="2"/>
                </a:rPr>
                <a:t>服务器</a:t>
              </a:r>
              <a:endParaRPr kumimoji="1" lang="en-US" altLang="zh-CN" sz="1050" b="1" dirty="0" smtClean="0">
                <a:solidFill>
                  <a:srgbClr val="000099"/>
                </a:solidFill>
                <a:latin typeface="微软雅黑" panose="020B0503020204020204" pitchFamily="34" charset="-122"/>
                <a:ea typeface="微软雅黑" panose="020B0503020204020204" pitchFamily="34" charset="-122"/>
                <a:sym typeface="Wingdings" panose="05000000000000000000" pitchFamily="2" charset="2"/>
              </a:endParaRPr>
            </a:p>
            <a:p>
              <a:pPr algn="ctr" eaLnBrk="1" hangingPunct="1"/>
              <a:r>
                <a:rPr kumimoji="1" lang="zh-CN" altLang="en-US" sz="1050" b="1" dirty="0">
                  <a:solidFill>
                    <a:srgbClr val="000099"/>
                  </a:solidFill>
                  <a:latin typeface="微软雅黑" panose="020B0503020204020204" pitchFamily="34" charset="-122"/>
                  <a:ea typeface="微软雅黑" panose="020B0503020204020204" pitchFamily="34" charset="-122"/>
                  <a:sym typeface="Wingdings" panose="05000000000000000000" pitchFamily="2" charset="2"/>
                </a:rPr>
                <a:t>返回</a:t>
              </a:r>
              <a:r>
                <a:rPr kumimoji="1" lang="zh-CN" altLang="en-US" sz="1050" b="1" dirty="0" smtClean="0">
                  <a:solidFill>
                    <a:srgbClr val="000099"/>
                  </a:solidFill>
                  <a:latin typeface="微软雅黑" panose="020B0503020204020204" pitchFamily="34" charset="-122"/>
                  <a:ea typeface="微软雅黑" panose="020B0503020204020204" pitchFamily="34" charset="-122"/>
                </a:rPr>
                <a:t>响应</a:t>
              </a:r>
              <a:endParaRPr kumimoji="1" lang="zh-CN" altLang="en-US" sz="1050" b="1" dirty="0">
                <a:solidFill>
                  <a:srgbClr val="000099"/>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5480337" y="3476355"/>
              <a:ext cx="393049" cy="707886"/>
            </a:xfrm>
            <a:prstGeom prst="rect">
              <a:avLst/>
            </a:prstGeom>
            <a:noFill/>
          </p:spPr>
          <p:txBody>
            <a:bodyPr wrap="square" rtlCol="0" anchor="ctr">
              <a:spAutoFit/>
            </a:bodyPr>
            <a:lstStyle/>
            <a:p>
              <a:pPr algn="ctr"/>
              <a:r>
                <a:rPr kumimoji="1" lang="en-US" altLang="zh-CN" sz="4000" b="1" dirty="0">
                  <a:solidFill>
                    <a:srgbClr val="0099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4000" dirty="0">
                <a:solidFill>
                  <a:srgbClr val="009900"/>
                </a:solidFill>
                <a:latin typeface="微软雅黑" panose="020B0503020204020204" pitchFamily="34" charset="-122"/>
                <a:ea typeface="微软雅黑" panose="020B0503020204020204" pitchFamily="34" charset="-122"/>
              </a:endParaRPr>
            </a:p>
          </p:txBody>
        </p:sp>
        <p:grpSp>
          <p:nvGrpSpPr>
            <p:cNvPr id="58" name="Group 99"/>
            <p:cNvGrpSpPr/>
            <p:nvPr/>
          </p:nvGrpSpPr>
          <p:grpSpPr bwMode="auto">
            <a:xfrm flipH="1">
              <a:off x="4089834" y="3706069"/>
              <a:ext cx="1450373" cy="248156"/>
              <a:chOff x="903" y="1824"/>
              <a:chExt cx="1284" cy="240"/>
            </a:xfrm>
          </p:grpSpPr>
          <p:sp>
            <p:nvSpPr>
              <p:cNvPr id="59" name="AutoShape 100"/>
              <p:cNvSpPr>
                <a:spLocks noChangeArrowheads="1"/>
              </p:cNvSpPr>
              <p:nvPr/>
            </p:nvSpPr>
            <p:spPr bwMode="auto">
              <a:xfrm>
                <a:off x="1899" y="1872"/>
                <a:ext cx="288" cy="144"/>
              </a:xfrm>
              <a:prstGeom prst="rightArrow">
                <a:avLst>
                  <a:gd name="adj1" fmla="val 50000"/>
                  <a:gd name="adj2" fmla="val 50000"/>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anose="020B0503020204020204" pitchFamily="34" charset="-122"/>
                  <a:ea typeface="微软雅黑" panose="020B0503020204020204" pitchFamily="34" charset="-122"/>
                </a:endParaRPr>
              </a:p>
            </p:txBody>
          </p:sp>
          <p:sp>
            <p:nvSpPr>
              <p:cNvPr id="60" name="Rectangle 101"/>
              <p:cNvSpPr>
                <a:spLocks noChangeArrowheads="1"/>
              </p:cNvSpPr>
              <p:nvPr/>
            </p:nvSpPr>
            <p:spPr bwMode="auto">
              <a:xfrm>
                <a:off x="903" y="1824"/>
                <a:ext cx="1008" cy="240"/>
              </a:xfrm>
              <a:prstGeom prst="rect">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anose="020B0503020204020204" pitchFamily="34" charset="-122"/>
                    <a:ea typeface="微软雅黑" panose="020B0503020204020204" pitchFamily="34" charset="-122"/>
                  </a:rPr>
                  <a:t>HTTP </a:t>
                </a:r>
                <a:r>
                  <a:rPr kumimoji="1" lang="zh-CN" altLang="en-US" sz="1050" b="1" dirty="0">
                    <a:latin typeface="微软雅黑" panose="020B0503020204020204" pitchFamily="34" charset="-122"/>
                    <a:ea typeface="微软雅黑" panose="020B0503020204020204" pitchFamily="34" charset="-122"/>
                  </a:rPr>
                  <a:t>响应报文</a:t>
                </a:r>
                <a:endParaRPr kumimoji="1" lang="zh-CN" altLang="en-US" sz="1050" b="1" dirty="0">
                  <a:latin typeface="微软雅黑" panose="020B0503020204020204" pitchFamily="34" charset="-122"/>
                  <a:ea typeface="微软雅黑" panose="020B0503020204020204" pitchFamily="34" charset="-122"/>
                </a:endParaRPr>
              </a:p>
            </p:txBody>
          </p:sp>
        </p:grpSp>
      </p:grpSp>
      <p:sp>
        <p:nvSpPr>
          <p:cNvPr id="64"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矩形 64"/>
          <p:cNvSpPr/>
          <p:nvPr/>
        </p:nvSpPr>
        <p:spPr>
          <a:xfrm>
            <a:off x="645268" y="614298"/>
            <a:ext cx="223651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万维网的工作过程</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500" fill="hold"/>
                                        <p:tgtEl>
                                          <p:spTgt spid="3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0"/>
                                        <p:tgtEl>
                                          <p:spTgt spid="44"/>
                                        </p:tgtEl>
                                      </p:cBhvr>
                                    </p:animEffect>
                                  </p:childTnLst>
                                </p:cTn>
                              </p:par>
                            </p:childTnLst>
                          </p:cTn>
                        </p:par>
                        <p:par>
                          <p:cTn id="11" fill="hold">
                            <p:stCondLst>
                              <p:cond delay="3500"/>
                            </p:stCondLst>
                            <p:childTnLst>
                              <p:par>
                                <p:cTn id="12" presetID="22" presetClass="entr" presetSubtype="2"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2000"/>
                                        <p:tgtEl>
                                          <p:spTgt spid="63"/>
                                        </p:tgtEl>
                                      </p:cBhvr>
                                    </p:animEffect>
                                  </p:childTnLst>
                                </p:cTn>
                              </p:par>
                            </p:childTnLst>
                          </p:cTn>
                        </p:par>
                        <p:par>
                          <p:cTn id="15" fill="hold">
                            <p:stCondLst>
                              <p:cond delay="5500"/>
                            </p:stCondLst>
                            <p:childTnLst>
                              <p:par>
                                <p:cTn id="16" presetID="1" presetClass="entr" presetSubtype="0" fill="hold" nodeType="after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6000"/>
                            </p:stCondLst>
                            <p:childTnLst>
                              <p:par>
                                <p:cTn id="19" presetID="35" presetClass="emph" presetSubtype="0" repeatCount="3000" fill="hold" nodeType="afterEffect">
                                  <p:stCondLst>
                                    <p:cond delay="0"/>
                                  </p:stCondLst>
                                  <p:childTnLst>
                                    <p:anim calcmode="discrete" valueType="str">
                                      <p:cBhvr>
                                        <p:cTn id="20"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62151" y="1399760"/>
            <a:ext cx="804358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每个万维网网点都有一个服务器进程，它不断地</a:t>
            </a:r>
            <a:r>
              <a:rPr lang="zh-CN" altLang="en-US" sz="2000" b="1" dirty="0">
                <a:solidFill>
                  <a:srgbClr val="0000FF"/>
                </a:solidFill>
                <a:latin typeface="微软雅黑" panose="020B0503020204020204" pitchFamily="34" charset="-122"/>
                <a:ea typeface="微软雅黑" panose="020B0503020204020204" pitchFamily="34" charset="-122"/>
              </a:rPr>
              <a:t>监听 </a:t>
            </a:r>
            <a:r>
              <a:rPr lang="en-US" altLang="zh-CN" sz="2000" b="1" dirty="0">
                <a:solidFill>
                  <a:srgbClr val="0000FF"/>
                </a:solidFill>
                <a:latin typeface="微软雅黑" panose="020B0503020204020204" pitchFamily="34" charset="-122"/>
                <a:ea typeface="微软雅黑" panose="020B0503020204020204" pitchFamily="34" charset="-122"/>
              </a:rPr>
              <a:t>TCP </a:t>
            </a:r>
            <a:r>
              <a:rPr lang="zh-CN" altLang="en-US" sz="2000" b="1" dirty="0">
                <a:solidFill>
                  <a:srgbClr val="0000FF"/>
                </a:solidFill>
                <a:latin typeface="微软雅黑" panose="020B0503020204020204" pitchFamily="34" charset="-122"/>
                <a:ea typeface="微软雅黑" panose="020B0503020204020204" pitchFamily="34" charset="-122"/>
              </a:rPr>
              <a:t>的端口 </a:t>
            </a:r>
            <a:r>
              <a:rPr lang="en-US" altLang="zh-CN" sz="2000" b="1" dirty="0">
                <a:solidFill>
                  <a:srgbClr val="0000FF"/>
                </a:solidFill>
                <a:latin typeface="微软雅黑" panose="020B0503020204020204" pitchFamily="34" charset="-122"/>
                <a:ea typeface="微软雅黑" panose="020B0503020204020204" pitchFamily="34" charset="-122"/>
              </a:rPr>
              <a:t>80</a:t>
            </a:r>
            <a:r>
              <a:rPr lang="zh-CN" altLang="en-US" sz="2000" b="1" dirty="0">
                <a:latin typeface="微软雅黑" panose="020B0503020204020204" pitchFamily="34" charset="-122"/>
                <a:ea typeface="微软雅黑" panose="020B0503020204020204" pitchFamily="34" charset="-122"/>
              </a:rPr>
              <a:t>，以便发现是否有浏览器向它发出连接建立请求。</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一旦监听到连接建立请求并建立了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连接之后，浏览器就向万维网服务器发出浏览某个页面的请求，服务器接着就返回所请求的页面作为响应。</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最后，</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连接就被释放了。</a:t>
            </a:r>
            <a:endParaRPr lang="zh-CN" altLang="en-US" sz="2000" b="1" dirty="0">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562151" y="983517"/>
            <a:ext cx="8043588"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932133"/>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万维网的工作过程（续）</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4291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34858" y="909708"/>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域名只是个逻辑概念</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83810" y="1388314"/>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域名只是个</a:t>
            </a:r>
            <a:r>
              <a:rPr lang="zh-CN" altLang="en-US" sz="2000" b="1" dirty="0">
                <a:solidFill>
                  <a:srgbClr val="0000FF"/>
                </a:solidFill>
                <a:latin typeface="微软雅黑" panose="020B0503020204020204" pitchFamily="34" charset="-122"/>
                <a:ea typeface="微软雅黑" panose="020B0503020204020204" pitchFamily="34" charset="-122"/>
              </a:rPr>
              <a:t>逻辑概念</a:t>
            </a:r>
            <a:r>
              <a:rPr lang="zh-CN" altLang="en-US" sz="2000" b="1" dirty="0">
                <a:latin typeface="微软雅黑" panose="020B0503020204020204" pitchFamily="34" charset="-122"/>
                <a:ea typeface="微软雅黑" panose="020B0503020204020204" pitchFamily="34" charset="-122"/>
              </a:rPr>
              <a:t>，并不代表计算机所在的物理地点。</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变长的域名和使用有助记忆的字符串，是为了便于人来使用。而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地址是定长的 </a:t>
            </a:r>
            <a:r>
              <a:rPr lang="en-US" altLang="zh-CN" sz="2000" b="1" dirty="0">
                <a:latin typeface="微软雅黑" panose="020B0503020204020204" pitchFamily="34" charset="-122"/>
                <a:ea typeface="微软雅黑" panose="020B0503020204020204" pitchFamily="34" charset="-122"/>
              </a:rPr>
              <a:t>32 </a:t>
            </a:r>
            <a:r>
              <a:rPr lang="zh-CN" altLang="en-US" sz="2000" b="1" dirty="0">
                <a:latin typeface="微软雅黑" panose="020B0503020204020204" pitchFamily="34" charset="-122"/>
                <a:ea typeface="微软雅黑" panose="020B0503020204020204" pitchFamily="34" charset="-122"/>
              </a:rPr>
              <a:t>位二进制数字则非常便于机器进行处理。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域名中的“点”和点分十进制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地址中的“点”并无一一对应的关系。点分十进制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地址中一定是包含三个“点”，但每一个域名中“点”的数目则不一定正好是三个。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8"/>
          <p:cNvSpPr>
            <a:spLocks noChangeArrowheads="1"/>
          </p:cNvSpPr>
          <p:nvPr/>
        </p:nvSpPr>
        <p:spPr bwMode="auto">
          <a:xfrm>
            <a:off x="556963" y="141954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在浏览器和服务器之间的</a:t>
            </a:r>
            <a:r>
              <a:rPr lang="zh-CN" altLang="en-US" sz="2000" b="1" dirty="0">
                <a:solidFill>
                  <a:srgbClr val="0000FF"/>
                </a:solidFill>
                <a:latin typeface="微软雅黑" panose="020B0503020204020204" pitchFamily="34" charset="-122"/>
                <a:ea typeface="微软雅黑" panose="020B0503020204020204" pitchFamily="34" charset="-122"/>
              </a:rPr>
              <a:t>请求</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响应</a:t>
            </a:r>
            <a:r>
              <a:rPr lang="zh-CN" altLang="en-US" sz="2000" b="1" dirty="0">
                <a:latin typeface="微软雅黑" panose="020B0503020204020204" pitchFamily="34" charset="-122"/>
                <a:ea typeface="微软雅黑" panose="020B0503020204020204" pitchFamily="34" charset="-122"/>
              </a:rPr>
              <a:t>的交互，必须按照规定的格式和遵循一定的规则。</a:t>
            </a:r>
            <a:r>
              <a:rPr lang="zh-CN" altLang="en-US" sz="2000" b="1" dirty="0">
                <a:solidFill>
                  <a:srgbClr val="0000FF"/>
                </a:solidFill>
                <a:latin typeface="微软雅黑" panose="020B0503020204020204" pitchFamily="34" charset="-122"/>
                <a:ea typeface="微软雅黑" panose="020B0503020204020204" pitchFamily="34" charset="-122"/>
              </a:rPr>
              <a:t>这些格式和规则就是超文本传送协议 </a:t>
            </a:r>
            <a:r>
              <a:rPr lang="en-US" altLang="zh-CN" sz="2000" b="1" dirty="0">
                <a:solidFill>
                  <a:srgbClr val="0000FF"/>
                </a:solidFill>
                <a:latin typeface="微软雅黑" panose="020B0503020204020204" pitchFamily="34" charset="-122"/>
                <a:ea typeface="微软雅黑" panose="020B0503020204020204" pitchFamily="34" charset="-122"/>
              </a:rPr>
              <a:t>HTTP</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规定在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客户与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服务器之间的每次交互，都由一个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码串构成的请求和一个类似的通用互联网扩充，即“类 </a:t>
            </a:r>
            <a:r>
              <a:rPr lang="en-US" altLang="zh-CN" sz="2000" b="1" dirty="0">
                <a:latin typeface="微软雅黑" panose="020B0503020204020204" pitchFamily="34" charset="-122"/>
                <a:ea typeface="微软雅黑" panose="020B0503020204020204" pitchFamily="34" charset="-122"/>
              </a:rPr>
              <a:t>MIME (MIME-like)”</a:t>
            </a:r>
            <a:r>
              <a:rPr lang="zh-CN" altLang="en-US" sz="2000" b="1" dirty="0">
                <a:latin typeface="微软雅黑" panose="020B0503020204020204" pitchFamily="34" charset="-122"/>
                <a:ea typeface="微软雅黑" panose="020B0503020204020204" pitchFamily="34" charset="-122"/>
              </a:rPr>
              <a:t>的响应组成。</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HTTP </a:t>
            </a:r>
            <a:r>
              <a:rPr lang="zh-CN" altLang="en-US" sz="2000" b="1" dirty="0">
                <a:solidFill>
                  <a:srgbClr val="0000FF"/>
                </a:solidFill>
                <a:latin typeface="微软雅黑" panose="020B0503020204020204" pitchFamily="34" charset="-122"/>
                <a:ea typeface="微软雅黑" panose="020B0503020204020204" pitchFamily="34" charset="-122"/>
              </a:rPr>
              <a:t>报文通常都使用 </a:t>
            </a:r>
            <a:r>
              <a:rPr lang="en-US" altLang="zh-CN" sz="2000" b="1" dirty="0">
                <a:solidFill>
                  <a:srgbClr val="0000FF"/>
                </a:solidFill>
                <a:latin typeface="微软雅黑" panose="020B0503020204020204" pitchFamily="34" charset="-122"/>
                <a:ea typeface="微软雅黑" panose="020B0503020204020204" pitchFamily="34" charset="-122"/>
              </a:rPr>
              <a:t>TCP </a:t>
            </a:r>
            <a:r>
              <a:rPr lang="zh-CN" altLang="en-US" sz="2000" b="1" dirty="0">
                <a:solidFill>
                  <a:srgbClr val="0000FF"/>
                </a:solidFill>
                <a:latin typeface="微软雅黑" panose="020B0503020204020204" pitchFamily="34" charset="-122"/>
                <a:ea typeface="微软雅黑" panose="020B0503020204020204" pitchFamily="34" charset="-122"/>
              </a:rPr>
              <a:t>连接传送。</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12" name="AutoShape 5"/>
          <p:cNvSpPr>
            <a:spLocks noChangeArrowheads="1"/>
          </p:cNvSpPr>
          <p:nvPr/>
        </p:nvSpPr>
        <p:spPr bwMode="auto">
          <a:xfrm>
            <a:off x="556963" y="1039873"/>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988489"/>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万维网的工作过程（续）</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4" y="193763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，在浏览器的地址窗口中键入所要找的页面的 </a:t>
            </a:r>
            <a:r>
              <a:rPr lang="en-US" altLang="zh-CN" sz="2000" b="1" dirty="0">
                <a:latin typeface="微软雅黑" panose="020B0503020204020204" pitchFamily="34" charset="-122"/>
                <a:ea typeface="微软雅黑" panose="020B0503020204020204" pitchFamily="34" charset="-122"/>
              </a:rPr>
              <a:t>URL</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，在某一个页面中用鼠标点击一个可选部分，这时浏览器会自动在互联网上找到所要链接的页面。</a:t>
            </a:r>
            <a:endParaRPr lang="zh-CN" altLang="en-US" sz="2000" b="1" dirty="0">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556963" y="156679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151541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用户浏览页面的两种方法</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8"/>
          <p:cNvSpPr>
            <a:spLocks noChangeArrowheads="1"/>
          </p:cNvSpPr>
          <p:nvPr/>
        </p:nvSpPr>
        <p:spPr bwMode="auto">
          <a:xfrm>
            <a:off x="556963" y="1419215"/>
            <a:ext cx="821090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HTTP </a:t>
            </a:r>
            <a:r>
              <a:rPr lang="zh-CN" altLang="en-US" sz="2000" b="1" dirty="0">
                <a:solidFill>
                  <a:srgbClr val="0000FF"/>
                </a:solidFill>
                <a:latin typeface="微软雅黑" panose="020B0503020204020204" pitchFamily="34" charset="-122"/>
                <a:ea typeface="微软雅黑" panose="020B0503020204020204" pitchFamily="34" charset="-122"/>
              </a:rPr>
              <a:t>使用了面向连接的 </a:t>
            </a:r>
            <a:r>
              <a:rPr lang="en-US" altLang="zh-CN" sz="2000" b="1" dirty="0">
                <a:solidFill>
                  <a:srgbClr val="0000FF"/>
                </a:solidFill>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作为运输层协议，保证了数据的可靠传输。</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协议本身也是</a:t>
            </a:r>
            <a:r>
              <a:rPr lang="zh-CN" altLang="en-US" sz="2000" b="1" dirty="0">
                <a:solidFill>
                  <a:srgbClr val="0000FF"/>
                </a:solidFill>
                <a:latin typeface="微软雅黑" panose="020B0503020204020204" pitchFamily="34" charset="-122"/>
                <a:ea typeface="微软雅黑" panose="020B0503020204020204" pitchFamily="34" charset="-122"/>
              </a:rPr>
              <a:t>无连接的</a:t>
            </a:r>
            <a:r>
              <a:rPr lang="zh-CN" altLang="en-US" sz="2000" b="1" dirty="0">
                <a:latin typeface="微软雅黑" panose="020B0503020204020204" pitchFamily="34" charset="-122"/>
                <a:ea typeface="微软雅黑" panose="020B0503020204020204" pitchFamily="34" charset="-122"/>
              </a:rPr>
              <a:t>，虽然它使用了面向连接的 </a:t>
            </a:r>
            <a:r>
              <a:rPr lang="en-US" altLang="zh-CN" sz="2000" b="1" dirty="0">
                <a:latin typeface="微软雅黑" panose="020B0503020204020204" pitchFamily="34" charset="-122"/>
                <a:ea typeface="微软雅黑" panose="020B0503020204020204" pitchFamily="34" charset="-122"/>
              </a:rPr>
              <a:t>TCP </a:t>
            </a:r>
            <a:r>
              <a:rPr lang="zh-CN" altLang="en-US" sz="2000" b="1" dirty="0">
                <a:latin typeface="微软雅黑" panose="020B0503020204020204" pitchFamily="34" charset="-122"/>
                <a:ea typeface="微软雅黑" panose="020B0503020204020204" pitchFamily="34" charset="-122"/>
              </a:rPr>
              <a:t>向上提供的服务。</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是</a:t>
            </a:r>
            <a:r>
              <a:rPr lang="zh-CN" altLang="en-US" sz="2000" b="1" dirty="0">
                <a:solidFill>
                  <a:srgbClr val="0000FF"/>
                </a:solidFill>
                <a:latin typeface="微软雅黑" panose="020B0503020204020204" pitchFamily="34" charset="-122"/>
                <a:ea typeface="微软雅黑" panose="020B0503020204020204" pitchFamily="34" charset="-122"/>
              </a:rPr>
              <a:t>面向事务</a:t>
            </a:r>
            <a:r>
              <a:rPr lang="zh-CN" altLang="en-US" sz="2000" b="1" dirty="0">
                <a:latin typeface="微软雅黑" panose="020B0503020204020204" pitchFamily="34" charset="-122"/>
                <a:ea typeface="微软雅黑" panose="020B0503020204020204" pitchFamily="34" charset="-122"/>
              </a:rPr>
              <a:t>的客户服务器协议。</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HTTP 1.0 </a:t>
            </a: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无状态的 </a:t>
            </a:r>
            <a:r>
              <a:rPr lang="en-US" altLang="zh-CN" sz="2000" b="1" dirty="0">
                <a:latin typeface="微软雅黑" panose="020B0503020204020204" pitchFamily="34" charset="-122"/>
                <a:ea typeface="微软雅黑" panose="020B0503020204020204" pitchFamily="34" charset="-122"/>
              </a:rPr>
              <a:t>(stateless)</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56963" y="102261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矩形 8"/>
          <p:cNvSpPr/>
          <p:nvPr/>
        </p:nvSpPr>
        <p:spPr>
          <a:xfrm>
            <a:off x="645268" y="980376"/>
            <a:ext cx="224830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的主要特点</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ine 20"/>
          <p:cNvSpPr>
            <a:spLocks noChangeShapeType="1"/>
          </p:cNvSpPr>
          <p:nvPr/>
        </p:nvSpPr>
        <p:spPr bwMode="auto">
          <a:xfrm flipH="1">
            <a:off x="3277415" y="2831236"/>
            <a:ext cx="3270" cy="615774"/>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7" name="Rectangle 25"/>
          <p:cNvSpPr>
            <a:spLocks noChangeArrowheads="1"/>
          </p:cNvSpPr>
          <p:nvPr/>
        </p:nvSpPr>
        <p:spPr bwMode="auto">
          <a:xfrm>
            <a:off x="3094292" y="3054605"/>
            <a:ext cx="355344" cy="1730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58" name="Text Box 26"/>
          <p:cNvSpPr txBox="1">
            <a:spLocks noChangeArrowheads="1"/>
          </p:cNvSpPr>
          <p:nvPr/>
        </p:nvSpPr>
        <p:spPr bwMode="auto">
          <a:xfrm>
            <a:off x="3034337" y="3013125"/>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a:solidFill>
                  <a:srgbClr val="0000FF"/>
                </a:solidFill>
                <a:latin typeface="微软雅黑" panose="020B0503020204020204" pitchFamily="34" charset="-122"/>
                <a:ea typeface="微软雅黑" panose="020B0503020204020204" pitchFamily="34" charset="-122"/>
              </a:rPr>
              <a:t>RTT</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59" name="Line 19"/>
          <p:cNvSpPr>
            <a:spLocks noChangeShapeType="1"/>
          </p:cNvSpPr>
          <p:nvPr/>
        </p:nvSpPr>
        <p:spPr bwMode="auto">
          <a:xfrm flipH="1">
            <a:off x="3280684" y="2212444"/>
            <a:ext cx="4360" cy="614768"/>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0" name="Rectangle 22"/>
          <p:cNvSpPr>
            <a:spLocks noChangeArrowheads="1"/>
          </p:cNvSpPr>
          <p:nvPr/>
        </p:nvSpPr>
        <p:spPr bwMode="auto">
          <a:xfrm>
            <a:off x="3094292" y="2451911"/>
            <a:ext cx="355344" cy="1740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61" name="Text Box 23"/>
          <p:cNvSpPr txBox="1">
            <a:spLocks noChangeArrowheads="1"/>
          </p:cNvSpPr>
          <p:nvPr/>
        </p:nvSpPr>
        <p:spPr bwMode="auto">
          <a:xfrm>
            <a:off x="3037717" y="2409314"/>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solidFill>
                  <a:srgbClr val="0000FF"/>
                </a:solidFill>
                <a:latin typeface="微软雅黑" panose="020B0503020204020204" pitchFamily="34" charset="-122"/>
                <a:ea typeface="微软雅黑" panose="020B0503020204020204" pitchFamily="34" charset="-122"/>
              </a:rPr>
              <a:t>RTT</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2" name="Freeform 4"/>
          <p:cNvSpPr/>
          <p:nvPr/>
        </p:nvSpPr>
        <p:spPr bwMode="auto">
          <a:xfrm>
            <a:off x="3461627" y="3148178"/>
            <a:ext cx="2196376" cy="519182"/>
          </a:xfrm>
          <a:custGeom>
            <a:avLst/>
            <a:gdLst>
              <a:gd name="T0" fmla="*/ 0 w 1679"/>
              <a:gd name="T1" fmla="*/ 2147483646 h 408"/>
              <a:gd name="T2" fmla="*/ 0 w 1679"/>
              <a:gd name="T3" fmla="*/ 2147483646 h 408"/>
              <a:gd name="T4" fmla="*/ 2147483646 w 1679"/>
              <a:gd name="T5" fmla="*/ 0 h 408"/>
              <a:gd name="T6" fmla="*/ 2147483646 w 1679"/>
              <a:gd name="T7" fmla="*/ 2147483646 h 408"/>
              <a:gd name="T8" fmla="*/ 0 w 1679"/>
              <a:gd name="T9" fmla="*/ 2147483646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9" h="408">
                <a:moveTo>
                  <a:pt x="0" y="408"/>
                </a:moveTo>
                <a:lnTo>
                  <a:pt x="0" y="227"/>
                </a:lnTo>
                <a:lnTo>
                  <a:pt x="1679" y="0"/>
                </a:lnTo>
                <a:lnTo>
                  <a:pt x="1679" y="181"/>
                </a:lnTo>
                <a:lnTo>
                  <a:pt x="0" y="408"/>
                </a:lnTo>
                <a:close/>
              </a:path>
            </a:pathLst>
          </a:custGeom>
          <a:solidFill>
            <a:srgbClr val="0099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4" name="Rectangle 6"/>
          <p:cNvSpPr>
            <a:spLocks noChangeArrowheads="1"/>
          </p:cNvSpPr>
          <p:nvPr/>
        </p:nvSpPr>
        <p:spPr bwMode="auto">
          <a:xfrm>
            <a:off x="5045302" y="1273359"/>
            <a:ext cx="1106073" cy="23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200" b="1" dirty="0">
                <a:latin typeface="微软雅黑" panose="020B0503020204020204" pitchFamily="34" charset="-122"/>
                <a:ea typeface="微软雅黑" panose="020B0503020204020204" pitchFamily="34" charset="-122"/>
              </a:rPr>
              <a:t>万维网服务器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65" name="Rectangle 7"/>
          <p:cNvSpPr>
            <a:spLocks noChangeArrowheads="1"/>
          </p:cNvSpPr>
          <p:nvPr/>
        </p:nvSpPr>
        <p:spPr bwMode="auto">
          <a:xfrm>
            <a:off x="3011452" y="1321655"/>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200" b="1" dirty="0">
                <a:latin typeface="微软雅黑" panose="020B0503020204020204" pitchFamily="34" charset="-122"/>
                <a:ea typeface="微软雅黑" panose="020B0503020204020204" pitchFamily="34" charset="-122"/>
              </a:rPr>
              <a:t>万维网客户</a:t>
            </a:r>
            <a:endParaRPr kumimoji="1" lang="zh-CN" altLang="en-US" sz="1200" b="1" dirty="0">
              <a:latin typeface="微软雅黑" panose="020B0503020204020204" pitchFamily="34" charset="-122"/>
              <a:ea typeface="微软雅黑" panose="020B0503020204020204" pitchFamily="34" charset="-122"/>
            </a:endParaRPr>
          </a:p>
        </p:txBody>
      </p:sp>
      <p:sp>
        <p:nvSpPr>
          <p:cNvPr id="67" name="Line 9"/>
          <p:cNvSpPr>
            <a:spLocks noChangeShapeType="1"/>
          </p:cNvSpPr>
          <p:nvPr/>
        </p:nvSpPr>
        <p:spPr bwMode="auto">
          <a:xfrm>
            <a:off x="3462716" y="2163142"/>
            <a:ext cx="0" cy="1893606"/>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8" name="Text Box 10"/>
          <p:cNvSpPr txBox="1">
            <a:spLocks noChangeArrowheads="1"/>
          </p:cNvSpPr>
          <p:nvPr/>
        </p:nvSpPr>
        <p:spPr bwMode="auto">
          <a:xfrm>
            <a:off x="1735722" y="2083654"/>
            <a:ext cx="1352677" cy="307777"/>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发起 </a:t>
            </a:r>
            <a:r>
              <a:rPr kumimoji="1" lang="en-US" altLang="zh-CN" sz="1400" b="1" dirty="0">
                <a:solidFill>
                  <a:schemeClr val="bg1"/>
                </a:solidFill>
                <a:latin typeface="微软雅黑" panose="020B0503020204020204" pitchFamily="34" charset="-122"/>
                <a:ea typeface="微软雅黑" panose="020B0503020204020204" pitchFamily="34" charset="-122"/>
              </a:rPr>
              <a:t>TCP </a:t>
            </a:r>
            <a:r>
              <a:rPr kumimoji="1" lang="zh-CN" altLang="en-US" sz="1400" b="1" dirty="0">
                <a:solidFill>
                  <a:schemeClr val="bg1"/>
                </a:solidFill>
                <a:latin typeface="微软雅黑" panose="020B0503020204020204" pitchFamily="34" charset="-122"/>
                <a:ea typeface="微软雅黑" panose="020B0503020204020204" pitchFamily="34" charset="-122"/>
              </a:rPr>
              <a:t>连接</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9" name="Text Box 11"/>
          <p:cNvSpPr txBox="1">
            <a:spLocks noChangeArrowheads="1"/>
          </p:cNvSpPr>
          <p:nvPr/>
        </p:nvSpPr>
        <p:spPr bwMode="auto">
          <a:xfrm>
            <a:off x="1638388" y="2680312"/>
            <a:ext cx="1450011" cy="307777"/>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a:solidFill>
                  <a:schemeClr val="bg1"/>
                </a:solidFill>
                <a:latin typeface="微软雅黑" panose="020B0503020204020204" pitchFamily="34" charset="-122"/>
                <a:ea typeface="微软雅黑" panose="020B0503020204020204" pitchFamily="34" charset="-122"/>
              </a:rPr>
              <a:t>HTTP </a:t>
            </a:r>
            <a:r>
              <a:rPr kumimoji="1" lang="zh-CN" altLang="en-US" sz="1400" b="1" dirty="0">
                <a:solidFill>
                  <a:schemeClr val="bg1"/>
                </a:solidFill>
                <a:latin typeface="微软雅黑" panose="020B0503020204020204" pitchFamily="34" charset="-122"/>
                <a:ea typeface="微软雅黑" panose="020B0503020204020204" pitchFamily="34" charset="-122"/>
              </a:rPr>
              <a:t>请求报文</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0" name="Line 12"/>
          <p:cNvSpPr>
            <a:spLocks noChangeShapeType="1"/>
          </p:cNvSpPr>
          <p:nvPr/>
        </p:nvSpPr>
        <p:spPr bwMode="auto">
          <a:xfrm>
            <a:off x="3462716" y="2212443"/>
            <a:ext cx="2196375" cy="287764"/>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1" name="Line 13"/>
          <p:cNvSpPr>
            <a:spLocks noChangeShapeType="1"/>
          </p:cNvSpPr>
          <p:nvPr/>
        </p:nvSpPr>
        <p:spPr bwMode="auto">
          <a:xfrm flipH="1">
            <a:off x="3455087" y="2527374"/>
            <a:ext cx="2196376" cy="288770"/>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2" name="Line 14"/>
          <p:cNvSpPr>
            <a:spLocks noChangeShapeType="1"/>
          </p:cNvSpPr>
          <p:nvPr/>
        </p:nvSpPr>
        <p:spPr bwMode="auto">
          <a:xfrm>
            <a:off x="3462716" y="2843311"/>
            <a:ext cx="2196375" cy="287764"/>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3" name="Line 15"/>
          <p:cNvSpPr>
            <a:spLocks noChangeShapeType="1"/>
          </p:cNvSpPr>
          <p:nvPr/>
        </p:nvSpPr>
        <p:spPr bwMode="auto">
          <a:xfrm>
            <a:off x="3167323" y="2212443"/>
            <a:ext cx="295394" cy="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4" name="Line 16"/>
          <p:cNvSpPr>
            <a:spLocks noChangeShapeType="1"/>
          </p:cNvSpPr>
          <p:nvPr/>
        </p:nvSpPr>
        <p:spPr bwMode="auto">
          <a:xfrm>
            <a:off x="3171683" y="2827211"/>
            <a:ext cx="295394" cy="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5" name="Line 17"/>
          <p:cNvSpPr>
            <a:spLocks noChangeShapeType="1"/>
          </p:cNvSpPr>
          <p:nvPr/>
        </p:nvSpPr>
        <p:spPr bwMode="auto">
          <a:xfrm>
            <a:off x="3159693" y="3669372"/>
            <a:ext cx="295393" cy="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6" name="Line 18"/>
          <p:cNvSpPr>
            <a:spLocks noChangeShapeType="1"/>
          </p:cNvSpPr>
          <p:nvPr/>
        </p:nvSpPr>
        <p:spPr bwMode="auto">
          <a:xfrm>
            <a:off x="3159693" y="3438961"/>
            <a:ext cx="295393" cy="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77" name="Text Box 27"/>
          <p:cNvSpPr txBox="1">
            <a:spLocks noChangeArrowheads="1"/>
          </p:cNvSpPr>
          <p:nvPr/>
        </p:nvSpPr>
        <p:spPr bwMode="auto">
          <a:xfrm>
            <a:off x="5906239" y="3095190"/>
            <a:ext cx="1441419" cy="307777"/>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传输文档的时间</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8" name="Text Box 28"/>
          <p:cNvSpPr txBox="1">
            <a:spLocks noChangeArrowheads="1"/>
          </p:cNvSpPr>
          <p:nvPr/>
        </p:nvSpPr>
        <p:spPr bwMode="auto">
          <a:xfrm>
            <a:off x="1826516" y="3543603"/>
            <a:ext cx="1261883" cy="307777"/>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400" b="1" dirty="0">
                <a:solidFill>
                  <a:schemeClr val="bg1"/>
                </a:solidFill>
                <a:latin typeface="微软雅黑" panose="020B0503020204020204" pitchFamily="34" charset="-122"/>
                <a:ea typeface="微软雅黑" panose="020B0503020204020204" pitchFamily="34" charset="-122"/>
              </a:rPr>
              <a:t>整个文档收到</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9" name="AutoShape 29"/>
          <p:cNvSpPr>
            <a:spLocks noChangeArrowheads="1"/>
          </p:cNvSpPr>
          <p:nvPr/>
        </p:nvSpPr>
        <p:spPr bwMode="auto">
          <a:xfrm rot="21154273">
            <a:off x="4276956" y="3318221"/>
            <a:ext cx="652918" cy="173061"/>
          </a:xfrm>
          <a:prstGeom prst="leftArrow">
            <a:avLst>
              <a:gd name="adj1" fmla="val 50000"/>
              <a:gd name="adj2" fmla="val 87064"/>
            </a:avLst>
          </a:prstGeom>
          <a:solidFill>
            <a:srgbClr val="00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80" name="Line 30"/>
          <p:cNvSpPr>
            <a:spLocks noChangeShapeType="1"/>
          </p:cNvSpPr>
          <p:nvPr/>
        </p:nvSpPr>
        <p:spPr bwMode="auto">
          <a:xfrm>
            <a:off x="5652551" y="2160122"/>
            <a:ext cx="0" cy="18926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1" name="Text Box 31"/>
          <p:cNvSpPr txBox="1">
            <a:spLocks noChangeArrowheads="1"/>
          </p:cNvSpPr>
          <p:nvPr/>
        </p:nvSpPr>
        <p:spPr bwMode="auto">
          <a:xfrm>
            <a:off x="3251254"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时间</a:t>
            </a:r>
            <a:endParaRPr kumimoji="1" lang="zh-CN" altLang="en-US" sz="1200" b="1">
              <a:latin typeface="微软雅黑" panose="020B0503020204020204" pitchFamily="34" charset="-122"/>
              <a:ea typeface="微软雅黑" panose="020B0503020204020204" pitchFamily="34" charset="-122"/>
            </a:endParaRPr>
          </a:p>
        </p:txBody>
      </p:sp>
      <p:sp>
        <p:nvSpPr>
          <p:cNvPr id="82" name="Text Box 32"/>
          <p:cNvSpPr txBox="1">
            <a:spLocks noChangeArrowheads="1"/>
          </p:cNvSpPr>
          <p:nvPr/>
        </p:nvSpPr>
        <p:spPr bwMode="auto">
          <a:xfrm>
            <a:off x="5435640"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时间</a:t>
            </a:r>
            <a:endParaRPr kumimoji="1" lang="zh-CN" altLang="en-US" sz="1200" b="1">
              <a:latin typeface="微软雅黑" panose="020B0503020204020204" pitchFamily="34" charset="-122"/>
              <a:ea typeface="微软雅黑" panose="020B0503020204020204" pitchFamily="34" charset="-122"/>
            </a:endParaRPr>
          </a:p>
        </p:txBody>
      </p:sp>
      <p:sp>
        <p:nvSpPr>
          <p:cNvPr id="83" name="Text Box 33"/>
          <p:cNvSpPr txBox="1">
            <a:spLocks noChangeArrowheads="1"/>
          </p:cNvSpPr>
          <p:nvPr/>
        </p:nvSpPr>
        <p:spPr bwMode="auto">
          <a:xfrm rot="21159151">
            <a:off x="3884895" y="3498207"/>
            <a:ext cx="1450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400" b="1" dirty="0">
                <a:solidFill>
                  <a:srgbClr val="0000FF"/>
                </a:solidFill>
                <a:latin typeface="微软雅黑" panose="020B0503020204020204" pitchFamily="34" charset="-122"/>
                <a:ea typeface="微软雅黑" panose="020B0503020204020204" pitchFamily="34" charset="-122"/>
              </a:rPr>
              <a:t>HTTP </a:t>
            </a:r>
            <a:r>
              <a:rPr kumimoji="1" lang="zh-CN" altLang="en-US" sz="1400" b="1" dirty="0">
                <a:solidFill>
                  <a:srgbClr val="0000FF"/>
                </a:solidFill>
                <a:latin typeface="微软雅黑" panose="020B0503020204020204" pitchFamily="34" charset="-122"/>
                <a:ea typeface="微软雅黑" panose="020B0503020204020204" pitchFamily="34" charset="-122"/>
              </a:rPr>
              <a:t>响应报文</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84" name="AutoShape 34"/>
          <p:cNvSpPr/>
          <p:nvPr/>
        </p:nvSpPr>
        <p:spPr bwMode="auto">
          <a:xfrm>
            <a:off x="5684162" y="3135099"/>
            <a:ext cx="59950" cy="231418"/>
          </a:xfrm>
          <a:prstGeom prst="rightBracket">
            <a:avLst>
              <a:gd name="adj" fmla="val 3484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anose="020B0503020204020204" pitchFamily="34" charset="-122"/>
              <a:ea typeface="微软雅黑" panose="020B0503020204020204" pitchFamily="34" charset="-122"/>
            </a:endParaRPr>
          </a:p>
        </p:txBody>
      </p:sp>
      <p:sp>
        <p:nvSpPr>
          <p:cNvPr id="85" name="Line 35"/>
          <p:cNvSpPr>
            <a:spLocks noChangeShapeType="1"/>
          </p:cNvSpPr>
          <p:nvPr/>
        </p:nvSpPr>
        <p:spPr bwMode="auto">
          <a:xfrm>
            <a:off x="5744112" y="3250807"/>
            <a:ext cx="16212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pic>
        <p:nvPicPr>
          <p:cNvPr id="87" name="图片 8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94654" y="1496224"/>
            <a:ext cx="511585" cy="716219"/>
          </a:xfrm>
          <a:prstGeom prst="rect">
            <a:avLst/>
          </a:prstGeom>
        </p:spPr>
      </p:pic>
      <p:pic>
        <p:nvPicPr>
          <p:cNvPr id="88"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1058" y="1560121"/>
            <a:ext cx="516657" cy="516658"/>
          </a:xfrm>
          <a:prstGeom prst="rect">
            <a:avLst/>
          </a:prstGeom>
          <a:noFill/>
          <a:extLst>
            <a:ext uri="{909E8E84-426E-40DD-AFC4-6F175D3DCCD1}">
              <a14:hiddenFill xmlns:a14="http://schemas.microsoft.com/office/drawing/2010/main">
                <a:solidFill>
                  <a:srgbClr val="FFFFFF"/>
                </a:solidFill>
              </a14:hiddenFill>
            </a:ext>
          </a:extLst>
        </p:spPr>
      </p:pic>
      <p:sp>
        <p:nvSpPr>
          <p:cNvPr id="8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614298"/>
            <a:ext cx="377539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请求一个万维网文档所需的时间</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3" y="1028298"/>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HTTP/1.1 </a:t>
            </a:r>
            <a:r>
              <a:rPr lang="zh-CN" altLang="en-US" sz="2000" b="1" dirty="0">
                <a:solidFill>
                  <a:srgbClr val="0000FF"/>
                </a:solidFill>
                <a:latin typeface="微软雅黑" panose="020B0503020204020204" pitchFamily="34" charset="-122"/>
                <a:ea typeface="微软雅黑" panose="020B0503020204020204" pitchFamily="34" charset="-122"/>
              </a:rPr>
              <a:t>协议使用持续连接 </a:t>
            </a:r>
            <a:r>
              <a:rPr lang="en-US" altLang="zh-CN" sz="2000" b="1" dirty="0">
                <a:solidFill>
                  <a:srgbClr val="0000FF"/>
                </a:solidFill>
                <a:latin typeface="微软雅黑" panose="020B0503020204020204" pitchFamily="34" charset="-122"/>
                <a:ea typeface="微软雅黑" panose="020B0503020204020204" pitchFamily="34" charset="-122"/>
              </a:rPr>
              <a:t>(persistent connection)</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万维网服务器在发送响应后仍然在一段时间内保持这条连接，使同一个客户（浏览器）和该服务器可以继续在这条连接上传送后续的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请求报文和响应报文。</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这并不局限于传送同一个页面上链接的文档，而是只要这些文档都在同一个服务器上就行。</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目前一些流行的浏览器（例如，</a:t>
            </a:r>
            <a:r>
              <a:rPr lang="en-US" altLang="zh-CN" sz="2000" b="1" dirty="0">
                <a:latin typeface="微软雅黑" panose="020B0503020204020204" pitchFamily="34" charset="-122"/>
                <a:ea typeface="微软雅黑" panose="020B0503020204020204" pitchFamily="34" charset="-122"/>
              </a:rPr>
              <a:t>IE 6.0</a:t>
            </a:r>
            <a:r>
              <a:rPr lang="zh-CN" altLang="en-US" sz="2000" b="1" dirty="0">
                <a:latin typeface="微软雅黑" panose="020B0503020204020204" pitchFamily="34" charset="-122"/>
                <a:ea typeface="微软雅黑" panose="020B0503020204020204" pitchFamily="34" charset="-122"/>
              </a:rPr>
              <a:t>）的默认设置就是使用 </a:t>
            </a:r>
            <a:r>
              <a:rPr lang="en-US" altLang="zh-CN" sz="2000" b="1" dirty="0">
                <a:latin typeface="微软雅黑" panose="020B0503020204020204" pitchFamily="34" charset="-122"/>
                <a:ea typeface="微软雅黑" panose="020B0503020204020204" pitchFamily="34" charset="-122"/>
              </a:rPr>
              <a:t>HTTP/1.1</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556963" y="68714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635762"/>
            <a:ext cx="121058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持续连接</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68"/>
          <p:cNvSpPr>
            <a:spLocks noChangeArrowheads="1"/>
          </p:cNvSpPr>
          <p:nvPr/>
        </p:nvSpPr>
        <p:spPr bwMode="auto">
          <a:xfrm>
            <a:off x="556964" y="979727"/>
            <a:ext cx="8055258" cy="3430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1900" b="1" dirty="0">
                <a:solidFill>
                  <a:srgbClr val="0000FF"/>
                </a:solidFill>
                <a:latin typeface="微软雅黑" panose="020B0503020204020204" pitchFamily="34" charset="-122"/>
                <a:ea typeface="微软雅黑" panose="020B0503020204020204" pitchFamily="34" charset="-122"/>
              </a:rPr>
              <a:t>非流水线方式</a:t>
            </a:r>
            <a:r>
              <a:rPr lang="zh-CN" altLang="en-US" sz="1900" b="1" dirty="0">
                <a:latin typeface="微软雅黑" panose="020B0503020204020204" pitchFamily="34" charset="-122"/>
                <a:ea typeface="微软雅黑" panose="020B0503020204020204" pitchFamily="34" charset="-122"/>
              </a:rPr>
              <a:t>：客户在收到前一个响应后才能发出下一个请求。这比非持续连接的两倍 </a:t>
            </a:r>
            <a:r>
              <a:rPr lang="en-US" altLang="zh-CN" sz="1900" b="1" dirty="0">
                <a:latin typeface="微软雅黑" panose="020B0503020204020204" pitchFamily="34" charset="-122"/>
                <a:ea typeface="微软雅黑" panose="020B0503020204020204" pitchFamily="34" charset="-122"/>
              </a:rPr>
              <a:t>RTT </a:t>
            </a:r>
            <a:r>
              <a:rPr lang="zh-CN" altLang="en-US" sz="1900" b="1" dirty="0">
                <a:latin typeface="微软雅黑" panose="020B0503020204020204" pitchFamily="34" charset="-122"/>
                <a:ea typeface="微软雅黑" panose="020B0503020204020204" pitchFamily="34" charset="-122"/>
              </a:rPr>
              <a:t>的开销节省了建立 </a:t>
            </a:r>
            <a:r>
              <a:rPr lang="en-US" altLang="zh-CN" sz="1900" b="1" dirty="0">
                <a:latin typeface="微软雅黑" panose="020B0503020204020204" pitchFamily="34" charset="-122"/>
                <a:ea typeface="微软雅黑" panose="020B0503020204020204" pitchFamily="34" charset="-122"/>
              </a:rPr>
              <a:t>TCP </a:t>
            </a:r>
            <a:r>
              <a:rPr lang="zh-CN" altLang="en-US" sz="1900" b="1" dirty="0">
                <a:latin typeface="微软雅黑" panose="020B0503020204020204" pitchFamily="34" charset="-122"/>
                <a:ea typeface="微软雅黑" panose="020B0503020204020204" pitchFamily="34" charset="-122"/>
              </a:rPr>
              <a:t>连接所需的一个 </a:t>
            </a:r>
            <a:r>
              <a:rPr lang="en-US" altLang="zh-CN" sz="1900" b="1" dirty="0">
                <a:latin typeface="微软雅黑" panose="020B0503020204020204" pitchFamily="34" charset="-122"/>
                <a:ea typeface="微软雅黑" panose="020B0503020204020204" pitchFamily="34" charset="-122"/>
              </a:rPr>
              <a:t>RTT </a:t>
            </a:r>
            <a:r>
              <a:rPr lang="zh-CN" altLang="en-US" sz="1900" b="1" dirty="0">
                <a:latin typeface="微软雅黑" panose="020B0503020204020204" pitchFamily="34" charset="-122"/>
                <a:ea typeface="微软雅黑" panose="020B0503020204020204" pitchFamily="34" charset="-122"/>
              </a:rPr>
              <a:t>时间。但服务器在发送完一个对象后，其 </a:t>
            </a:r>
            <a:r>
              <a:rPr lang="en-US" altLang="zh-CN" sz="1900" b="1" dirty="0">
                <a:latin typeface="微软雅黑" panose="020B0503020204020204" pitchFamily="34" charset="-122"/>
                <a:ea typeface="微软雅黑" panose="020B0503020204020204" pitchFamily="34" charset="-122"/>
              </a:rPr>
              <a:t>TCP </a:t>
            </a:r>
            <a:r>
              <a:rPr lang="zh-CN" altLang="en-US" sz="1900" b="1" dirty="0">
                <a:latin typeface="微软雅黑" panose="020B0503020204020204" pitchFamily="34" charset="-122"/>
                <a:ea typeface="微软雅黑" panose="020B0503020204020204" pitchFamily="34" charset="-122"/>
              </a:rPr>
              <a:t>连接就处于空闲状态，浪费了服务器资源。</a:t>
            </a:r>
            <a:endParaRPr lang="zh-CN" altLang="en-US" sz="19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1900" b="1" dirty="0">
                <a:solidFill>
                  <a:srgbClr val="0000FF"/>
                </a:solidFill>
                <a:latin typeface="微软雅黑" panose="020B0503020204020204" pitchFamily="34" charset="-122"/>
                <a:ea typeface="微软雅黑" panose="020B0503020204020204" pitchFamily="34" charset="-122"/>
              </a:rPr>
              <a:t>流水线方式</a:t>
            </a:r>
            <a:r>
              <a:rPr lang="zh-CN" altLang="en-US" sz="1900" b="1" dirty="0">
                <a:latin typeface="微软雅黑" panose="020B0503020204020204" pitchFamily="34" charset="-122"/>
                <a:ea typeface="微软雅黑" panose="020B0503020204020204" pitchFamily="34" charset="-122"/>
              </a:rPr>
              <a:t>：客户在收到 </a:t>
            </a:r>
            <a:r>
              <a:rPr lang="en-US" altLang="zh-CN" sz="1900" b="1" dirty="0">
                <a:latin typeface="微软雅黑" panose="020B0503020204020204" pitchFamily="34" charset="-122"/>
                <a:ea typeface="微软雅黑" panose="020B0503020204020204" pitchFamily="34" charset="-122"/>
              </a:rPr>
              <a:t>HTTP </a:t>
            </a:r>
            <a:r>
              <a:rPr lang="zh-CN" altLang="en-US" sz="1900" b="1" dirty="0">
                <a:latin typeface="微软雅黑" panose="020B0503020204020204" pitchFamily="34" charset="-122"/>
                <a:ea typeface="微软雅黑" panose="020B0503020204020204" pitchFamily="34" charset="-122"/>
              </a:rPr>
              <a:t>的响应报文之前就能够接着发送新的请求报文。一个接一个的请求报文到达服务器后，服务器就可连续发回响应报文。使用流水线方式时，客户访问所有的对象只需花费一个 </a:t>
            </a:r>
            <a:r>
              <a:rPr lang="en-US" altLang="zh-CN" sz="1900" b="1" dirty="0">
                <a:latin typeface="微软雅黑" panose="020B0503020204020204" pitchFamily="34" charset="-122"/>
                <a:ea typeface="微软雅黑" panose="020B0503020204020204" pitchFamily="34" charset="-122"/>
              </a:rPr>
              <a:t>RTT</a:t>
            </a:r>
            <a:r>
              <a:rPr lang="zh-CN" altLang="en-US" sz="1900" b="1" dirty="0">
                <a:latin typeface="微软雅黑" panose="020B0503020204020204" pitchFamily="34" charset="-122"/>
                <a:ea typeface="微软雅黑" panose="020B0503020204020204" pitchFamily="34" charset="-122"/>
              </a:rPr>
              <a:t>时间，使 </a:t>
            </a:r>
            <a:r>
              <a:rPr lang="en-US" altLang="zh-CN" sz="1900" b="1" dirty="0">
                <a:latin typeface="微软雅黑" panose="020B0503020204020204" pitchFamily="34" charset="-122"/>
                <a:ea typeface="微软雅黑" panose="020B0503020204020204" pitchFamily="34" charset="-122"/>
              </a:rPr>
              <a:t>TCP </a:t>
            </a:r>
            <a:r>
              <a:rPr lang="zh-CN" altLang="en-US" sz="1900" b="1" dirty="0">
                <a:latin typeface="微软雅黑" panose="020B0503020204020204" pitchFamily="34" charset="-122"/>
                <a:ea typeface="微软雅黑" panose="020B0503020204020204" pitchFamily="34" charset="-122"/>
              </a:rPr>
              <a:t>连接中的空闲时间减少，提高了下载文档效率。 </a:t>
            </a:r>
            <a:endParaRPr lang="zh-CN" altLang="en-US" sz="1900" b="1" dirty="0">
              <a:latin typeface="微软雅黑" panose="020B0503020204020204" pitchFamily="34" charset="-122"/>
              <a:ea typeface="微软雅黑" panose="020B0503020204020204" pitchFamily="34" charset="-122"/>
            </a:endParaRPr>
          </a:p>
        </p:txBody>
      </p:sp>
      <p:sp>
        <p:nvSpPr>
          <p:cNvPr id="77" name="AutoShape 5"/>
          <p:cNvSpPr>
            <a:spLocks noChangeArrowheads="1"/>
          </p:cNvSpPr>
          <p:nvPr/>
        </p:nvSpPr>
        <p:spPr bwMode="auto">
          <a:xfrm>
            <a:off x="556963" y="638575"/>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596335"/>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持续连接的两种工作方式</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21837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693129" y="1185163"/>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代理服务器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Rectangle 68"/>
          <p:cNvSpPr>
            <a:spLocks noChangeArrowheads="1"/>
          </p:cNvSpPr>
          <p:nvPr/>
        </p:nvSpPr>
        <p:spPr bwMode="auto">
          <a:xfrm>
            <a:off x="483810" y="1579464"/>
            <a:ext cx="820623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代理服务器 </a:t>
            </a:r>
            <a:r>
              <a:rPr lang="en-US" altLang="zh-CN" sz="2000" b="1" dirty="0">
                <a:latin typeface="微软雅黑" panose="020B0503020204020204" pitchFamily="34" charset="-122"/>
                <a:ea typeface="微软雅黑" panose="020B0503020204020204" pitchFamily="34" charset="-122"/>
              </a:rPr>
              <a:t>(proxy server) </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0000FF"/>
                </a:solidFill>
                <a:latin typeface="微软雅黑" panose="020B0503020204020204" pitchFamily="34" charset="-122"/>
                <a:ea typeface="微软雅黑" panose="020B0503020204020204" pitchFamily="34" charset="-122"/>
              </a:rPr>
              <a:t>万维网高速缓存 </a:t>
            </a:r>
            <a:r>
              <a:rPr lang="en-US" altLang="zh-CN" sz="2000" b="1" dirty="0">
                <a:latin typeface="微软雅黑" panose="020B0503020204020204" pitchFamily="34" charset="-122"/>
                <a:ea typeface="微软雅黑" panose="020B0503020204020204" pitchFamily="34" charset="-122"/>
              </a:rPr>
              <a:t>(Web cache)</a:t>
            </a:r>
            <a:r>
              <a:rPr lang="zh-CN" altLang="en-US" sz="2000" b="1" dirty="0">
                <a:latin typeface="微软雅黑" panose="020B0503020204020204" pitchFamily="34" charset="-122"/>
                <a:ea typeface="微软雅黑" panose="020B0503020204020204" pitchFamily="34" charset="-122"/>
              </a:rPr>
              <a:t>，它代表浏览器发出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请求。</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万维网高速缓存把最近的一些请求和响应暂存在本地磁盘中。</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当与暂时存放的请求相同的新请求到达时，万维网高速缓存就把暂存的响应发送出去，而不需要按 </a:t>
            </a:r>
            <a:r>
              <a:rPr lang="en-US" altLang="zh-CN" sz="2000" b="1" dirty="0">
                <a:latin typeface="微软雅黑" panose="020B0503020204020204" pitchFamily="34" charset="-122"/>
                <a:ea typeface="微软雅黑" panose="020B0503020204020204" pitchFamily="34" charset="-122"/>
              </a:rPr>
              <a:t>URL </a:t>
            </a:r>
            <a:r>
              <a:rPr lang="zh-CN" altLang="en-US" sz="2000" b="1" dirty="0">
                <a:latin typeface="微软雅黑" panose="020B0503020204020204" pitchFamily="34" charset="-122"/>
                <a:ea typeface="微软雅黑" panose="020B0503020204020204" pitchFamily="34" charset="-122"/>
              </a:rPr>
              <a:t>的地址再去互联网访问该资源。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54"/>
            <a:ext cx="539121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使用高速缓存可</a:t>
            </a:r>
            <a:r>
              <a:rPr lang="zh-CN" altLang="en-US" sz="2000" b="1" dirty="0" smtClean="0">
                <a:solidFill>
                  <a:srgbClr val="CC00CC"/>
                </a:solidFill>
                <a:latin typeface="微软雅黑" panose="020B0503020204020204" pitchFamily="34" charset="-122"/>
                <a:ea typeface="微软雅黑" panose="020B0503020204020204" pitchFamily="34" charset="-122"/>
              </a:rPr>
              <a:t>减少</a:t>
            </a:r>
            <a:r>
              <a:rPr lang="zh-CN" altLang="en-US" sz="2000" b="1" dirty="0" smtClean="0">
                <a:latin typeface="微软雅黑" panose="020B0503020204020204" pitchFamily="34" charset="-122"/>
                <a:ea typeface="微软雅黑" panose="020B0503020204020204" pitchFamily="34" charset="-122"/>
              </a:rPr>
              <a:t>访问</a:t>
            </a:r>
            <a:r>
              <a:rPr lang="zh-CN" altLang="en-US" sz="2000" b="1" dirty="0">
                <a:latin typeface="微软雅黑" panose="020B0503020204020204" pitchFamily="34" charset="-122"/>
                <a:ea typeface="微软雅黑" panose="020B0503020204020204" pitchFamily="34" charset="-122"/>
              </a:rPr>
              <a:t>互联网服务器的时延 </a:t>
            </a:r>
            <a:endParaRPr lang="zh-CN" altLang="en-US" sz="2000" b="1" dirty="0">
              <a:latin typeface="微软雅黑" panose="020B0503020204020204" pitchFamily="34" charset="-122"/>
              <a:ea typeface="微软雅黑" panose="020B0503020204020204" pitchFamily="34" charset="-122"/>
            </a:endParaRPr>
          </a:p>
        </p:txBody>
      </p:sp>
      <p:grpSp>
        <p:nvGrpSpPr>
          <p:cNvPr id="11" name="Group 24"/>
          <p:cNvGrpSpPr/>
          <p:nvPr/>
        </p:nvGrpSpPr>
        <p:grpSpPr bwMode="auto">
          <a:xfrm>
            <a:off x="817260" y="1706817"/>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1" name="Group 34"/>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graphicFrame>
        <p:nvGraphicFramePr>
          <p:cNvPr id="31" name="Object 44"/>
          <p:cNvGraphicFramePr>
            <a:graphicFrameLocks noChangeAspect="1"/>
          </p:cNvGraphicFramePr>
          <p:nvPr/>
        </p:nvGraphicFramePr>
        <p:xfrm>
          <a:off x="6185200" y="2315686"/>
          <a:ext cx="1509164" cy="951134"/>
        </p:xfrm>
        <a:graphic>
          <a:graphicData uri="http://schemas.openxmlformats.org/presentationml/2006/ole">
            <mc:AlternateContent xmlns:mc="http://schemas.openxmlformats.org/markup-compatibility/2006">
              <mc:Choice xmlns:v="urn:schemas-microsoft-com:vml" Requires="v">
                <p:oleObj spid="_x0000_s4097" name="VISIO" r:id="rId1" imgW="3514725" imgH="2009775" progId="">
                  <p:embed/>
                </p:oleObj>
              </mc:Choice>
              <mc:Fallback>
                <p:oleObj name="VISIO" r:id="rId1" imgW="3514725" imgH="2009775" progId="">
                  <p:embed/>
                  <p:pic>
                    <p:nvPicPr>
                      <p:cNvPr id="0" name="图片 4096"/>
                      <p:cNvPicPr>
                        <a:picLocks noChangeAspect="1"/>
                      </p:cNvPicPr>
                      <p:nvPr/>
                    </p:nvPicPr>
                    <p:blipFill>
                      <a:blip r:embed="rId2"/>
                      <a:stretch>
                        <a:fillRect/>
                      </a:stretch>
                    </p:blipFill>
                    <p:spPr>
                      <a:xfrm>
                        <a:off x="6185200" y="2315686"/>
                        <a:ext cx="1509164" cy="951134"/>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32" name="Line 45"/>
          <p:cNvSpPr>
            <a:spLocks noChangeShapeType="1"/>
          </p:cNvSpPr>
          <p:nvPr/>
        </p:nvSpPr>
        <p:spPr bwMode="auto">
          <a:xfrm>
            <a:off x="3790053" y="2780444"/>
            <a:ext cx="2154462"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46"/>
          <p:cNvSpPr>
            <a:spLocks noChangeShapeType="1"/>
          </p:cNvSpPr>
          <p:nvPr/>
        </p:nvSpPr>
        <p:spPr bwMode="auto">
          <a:xfrm>
            <a:off x="7119321" y="3201970"/>
            <a:ext cx="554227" cy="449146"/>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47"/>
          <p:cNvSpPr>
            <a:spLocks noChangeShapeType="1"/>
          </p:cNvSpPr>
          <p:nvPr/>
        </p:nvSpPr>
        <p:spPr bwMode="auto">
          <a:xfrm>
            <a:off x="7439368" y="2971392"/>
            <a:ext cx="444943" cy="94873"/>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48"/>
          <p:cNvSpPr>
            <a:spLocks noChangeShapeType="1"/>
          </p:cNvSpPr>
          <p:nvPr/>
        </p:nvSpPr>
        <p:spPr bwMode="auto">
          <a:xfrm flipV="1">
            <a:off x="7464087" y="2408158"/>
            <a:ext cx="420224" cy="127298"/>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49"/>
          <p:cNvSpPr>
            <a:spLocks noChangeShapeType="1"/>
          </p:cNvSpPr>
          <p:nvPr/>
        </p:nvSpPr>
        <p:spPr bwMode="auto">
          <a:xfrm flipV="1">
            <a:off x="7093301" y="1896563"/>
            <a:ext cx="580248" cy="49238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Rectangle 114"/>
          <p:cNvSpPr>
            <a:spLocks noChangeArrowheads="1"/>
          </p:cNvSpPr>
          <p:nvPr/>
        </p:nvSpPr>
        <p:spPr bwMode="auto">
          <a:xfrm>
            <a:off x="2403184" y="1679195"/>
            <a:ext cx="27321" cy="2146055"/>
          </a:xfrm>
          <a:prstGeom prst="rect">
            <a:avLst/>
          </a:prstGeom>
          <a:solidFill>
            <a:srgbClr val="000000"/>
          </a:solidFill>
          <a:ln w="38100" cmpd="sng">
            <a:solidFill>
              <a:srgbClr val="00B0F0"/>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Line 115"/>
          <p:cNvSpPr>
            <a:spLocks noChangeShapeType="1"/>
          </p:cNvSpPr>
          <p:nvPr/>
        </p:nvSpPr>
        <p:spPr bwMode="auto">
          <a:xfrm>
            <a:off x="1729264" y="1999843"/>
            <a:ext cx="701240"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2" name="Line 116"/>
          <p:cNvSpPr>
            <a:spLocks noChangeShapeType="1"/>
          </p:cNvSpPr>
          <p:nvPr/>
        </p:nvSpPr>
        <p:spPr bwMode="auto">
          <a:xfrm>
            <a:off x="1938726" y="2585894"/>
            <a:ext cx="491779" cy="12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Line 117"/>
          <p:cNvSpPr>
            <a:spLocks noChangeShapeType="1"/>
          </p:cNvSpPr>
          <p:nvPr/>
        </p:nvSpPr>
        <p:spPr bwMode="auto">
          <a:xfrm>
            <a:off x="1362381" y="2993008"/>
            <a:ext cx="1053813" cy="36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Line 118"/>
          <p:cNvSpPr>
            <a:spLocks noChangeShapeType="1"/>
          </p:cNvSpPr>
          <p:nvPr/>
        </p:nvSpPr>
        <p:spPr bwMode="auto">
          <a:xfrm>
            <a:off x="1799519" y="3535828"/>
            <a:ext cx="632288"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Line 119"/>
          <p:cNvSpPr>
            <a:spLocks noChangeShapeType="1"/>
          </p:cNvSpPr>
          <p:nvPr/>
        </p:nvSpPr>
        <p:spPr bwMode="auto">
          <a:xfrm>
            <a:off x="2416194" y="2774441"/>
            <a:ext cx="1193020" cy="2402"/>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106" name="Group 120"/>
          <p:cNvGrpSpPr/>
          <p:nvPr/>
        </p:nvGrpSpPr>
        <p:grpSpPr bwMode="auto">
          <a:xfrm>
            <a:off x="3483017" y="2613517"/>
            <a:ext cx="477468" cy="309839"/>
            <a:chOff x="2154" y="3033"/>
            <a:chExt cx="309" cy="192"/>
          </a:xfrm>
        </p:grpSpPr>
        <p:sp>
          <p:nvSpPr>
            <p:cNvPr id="107" name="Oval 121"/>
            <p:cNvSpPr>
              <a:spLocks noChangeArrowheads="1"/>
            </p:cNvSpPr>
            <p:nvPr/>
          </p:nvSpPr>
          <p:spPr bwMode="auto">
            <a:xfrm>
              <a:off x="2155"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9"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0" name="Oval 124"/>
            <p:cNvSpPr>
              <a:spLocks noChangeArrowheads="1"/>
            </p:cNvSpPr>
            <p:nvPr/>
          </p:nvSpPr>
          <p:spPr bwMode="auto">
            <a:xfrm>
              <a:off x="2155"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111" name="Group 125"/>
            <p:cNvGrpSpPr/>
            <p:nvPr/>
          </p:nvGrpSpPr>
          <p:grpSpPr bwMode="auto">
            <a:xfrm>
              <a:off x="2201" y="3046"/>
              <a:ext cx="214" cy="86"/>
              <a:chOff x="2201" y="3046"/>
              <a:chExt cx="214" cy="86"/>
            </a:xfrm>
          </p:grpSpPr>
          <p:grpSp>
            <p:nvGrpSpPr>
              <p:cNvPr id="114" name="Group 126"/>
              <p:cNvGrpSpPr/>
              <p:nvPr/>
            </p:nvGrpSpPr>
            <p:grpSpPr bwMode="auto">
              <a:xfrm>
                <a:off x="2201" y="3046"/>
                <a:ext cx="212" cy="84"/>
                <a:chOff x="2201" y="3046"/>
                <a:chExt cx="212" cy="84"/>
              </a:xfrm>
            </p:grpSpPr>
            <p:sp>
              <p:nvSpPr>
                <p:cNvPr id="124" name="Freeform 127"/>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Freeform 128"/>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Freeform 129"/>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Freeform 130"/>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Freeform 131"/>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Freeform 132"/>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0" name="Freeform 133"/>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1" name="Freeform 134"/>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115" name="Group 135"/>
              <p:cNvGrpSpPr/>
              <p:nvPr/>
            </p:nvGrpSpPr>
            <p:grpSpPr bwMode="auto">
              <a:xfrm>
                <a:off x="2203" y="3048"/>
                <a:ext cx="212" cy="84"/>
                <a:chOff x="2203" y="3048"/>
                <a:chExt cx="212" cy="84"/>
              </a:xfrm>
            </p:grpSpPr>
            <p:sp>
              <p:nvSpPr>
                <p:cNvPr id="116" name="Freeform 136"/>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7" name="Freeform 137"/>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8" name="Freeform 138"/>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Freeform 139"/>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0" name="Freeform 140"/>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Freeform 141"/>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Freeform 142"/>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Freeform 143"/>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112" name="Line 144"/>
            <p:cNvSpPr>
              <a:spLocks noChangeShapeType="1"/>
            </p:cNvSpPr>
            <p:nvPr/>
          </p:nvSpPr>
          <p:spPr bwMode="auto">
            <a:xfrm>
              <a:off x="2154"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3" name="Line 145"/>
            <p:cNvSpPr>
              <a:spLocks noChangeShapeType="1"/>
            </p:cNvSpPr>
            <p:nvPr/>
          </p:nvSpPr>
          <p:spPr bwMode="auto">
            <a:xfrm>
              <a:off x="246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240" name="Rectangle 254"/>
          <p:cNvSpPr>
            <a:spLocks noChangeArrowheads="1"/>
          </p:cNvSpPr>
          <p:nvPr/>
        </p:nvSpPr>
        <p:spPr bwMode="auto">
          <a:xfrm>
            <a:off x="2626957" y="1971021"/>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1" name="Rectangle 255"/>
          <p:cNvSpPr>
            <a:spLocks noChangeArrowheads="1"/>
          </p:cNvSpPr>
          <p:nvPr/>
        </p:nvSpPr>
        <p:spPr bwMode="auto">
          <a:xfrm>
            <a:off x="2886736" y="2135067"/>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校园网</a:t>
            </a:r>
            <a:endParaRPr kumimoji="1" lang="zh-CN" altLang="en-US" sz="1200" b="1" dirty="0">
              <a:latin typeface="微软雅黑" panose="020B0503020204020204" pitchFamily="34" charset="-122"/>
              <a:ea typeface="微软雅黑" panose="020B0503020204020204" pitchFamily="34" charset="-122"/>
            </a:endParaRPr>
          </a:p>
        </p:txBody>
      </p:sp>
      <p:sp>
        <p:nvSpPr>
          <p:cNvPr id="263" name="Rectangle 279"/>
          <p:cNvSpPr>
            <a:spLocks noChangeArrowheads="1"/>
          </p:cNvSpPr>
          <p:nvPr/>
        </p:nvSpPr>
        <p:spPr bwMode="auto">
          <a:xfrm>
            <a:off x="6603463" y="167102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源点服务器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264" name="Rectangle 280"/>
          <p:cNvSpPr>
            <a:spLocks noChangeArrowheads="1"/>
          </p:cNvSpPr>
          <p:nvPr/>
        </p:nvSpPr>
        <p:spPr bwMode="auto">
          <a:xfrm>
            <a:off x="4168645" y="2452592"/>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5" name="Rectangle 281"/>
          <p:cNvSpPr>
            <a:spLocks noChangeArrowheads="1"/>
          </p:cNvSpPr>
          <p:nvPr/>
        </p:nvSpPr>
        <p:spPr bwMode="auto">
          <a:xfrm>
            <a:off x="4728140" y="2506633"/>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2 </a:t>
            </a:r>
            <a:r>
              <a:rPr kumimoji="1" lang="en-US" altLang="zh-CN" sz="1400" b="1" dirty="0" smtClean="0">
                <a:solidFill>
                  <a:srgbClr val="000099"/>
                </a:solidFill>
                <a:latin typeface="微软雅黑" panose="020B0503020204020204" pitchFamily="34" charset="-122"/>
                <a:ea typeface="微软雅黑" panose="020B0503020204020204" pitchFamily="34" charset="-122"/>
              </a:rPr>
              <a:t>Mbit/s</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grpSp>
        <p:nvGrpSpPr>
          <p:cNvPr id="266" name="Group 282"/>
          <p:cNvGrpSpPr/>
          <p:nvPr/>
        </p:nvGrpSpPr>
        <p:grpSpPr bwMode="auto">
          <a:xfrm>
            <a:off x="5783191" y="2613517"/>
            <a:ext cx="477468" cy="309839"/>
            <a:chOff x="3202" y="3033"/>
            <a:chExt cx="309" cy="192"/>
          </a:xfrm>
        </p:grpSpPr>
        <p:sp>
          <p:nvSpPr>
            <p:cNvPr id="267" name="Oval 283"/>
            <p:cNvSpPr>
              <a:spLocks noChangeArrowheads="1"/>
            </p:cNvSpPr>
            <p:nvPr/>
          </p:nvSpPr>
          <p:spPr bwMode="auto">
            <a:xfrm>
              <a:off x="3203"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8"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9"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0" name="Oval 286"/>
            <p:cNvSpPr>
              <a:spLocks noChangeArrowheads="1"/>
            </p:cNvSpPr>
            <p:nvPr/>
          </p:nvSpPr>
          <p:spPr bwMode="auto">
            <a:xfrm>
              <a:off x="3203"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71" name="Group 287"/>
            <p:cNvGrpSpPr/>
            <p:nvPr/>
          </p:nvGrpSpPr>
          <p:grpSpPr bwMode="auto">
            <a:xfrm>
              <a:off x="3249" y="3046"/>
              <a:ext cx="214" cy="86"/>
              <a:chOff x="3249" y="3046"/>
              <a:chExt cx="214" cy="86"/>
            </a:xfrm>
          </p:grpSpPr>
          <p:grpSp>
            <p:nvGrpSpPr>
              <p:cNvPr id="274" name="Group 288"/>
              <p:cNvGrpSpPr/>
              <p:nvPr/>
            </p:nvGrpSpPr>
            <p:grpSpPr bwMode="auto">
              <a:xfrm>
                <a:off x="3249" y="3046"/>
                <a:ext cx="212" cy="84"/>
                <a:chOff x="3249" y="3046"/>
                <a:chExt cx="212" cy="84"/>
              </a:xfrm>
            </p:grpSpPr>
            <p:sp>
              <p:nvSpPr>
                <p:cNvPr id="284" name="Freeform 289"/>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5" name="Freeform 290"/>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6" name="Freeform 291"/>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7" name="Freeform 292"/>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8" name="Freeform 293"/>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9" name="Freeform 294"/>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0" name="Freeform 295"/>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1" name="Freeform 296"/>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275" name="Group 297"/>
              <p:cNvGrpSpPr/>
              <p:nvPr/>
            </p:nvGrpSpPr>
            <p:grpSpPr bwMode="auto">
              <a:xfrm>
                <a:off x="3251" y="3048"/>
                <a:ext cx="212" cy="84"/>
                <a:chOff x="3251" y="3048"/>
                <a:chExt cx="212" cy="84"/>
              </a:xfrm>
            </p:grpSpPr>
            <p:sp>
              <p:nvSpPr>
                <p:cNvPr id="276" name="Freeform 298"/>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7" name="Freeform 299"/>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8" name="Freeform 300"/>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9" name="Freeform 301"/>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0" name="Freeform 302"/>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1" name="Freeform 303"/>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2" name="Freeform 304"/>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3" name="Freeform 305"/>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272" name="Line 306"/>
            <p:cNvSpPr>
              <a:spLocks noChangeShapeType="1"/>
            </p:cNvSpPr>
            <p:nvPr/>
          </p:nvSpPr>
          <p:spPr bwMode="auto">
            <a:xfrm>
              <a:off x="320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3" name="Line 307"/>
            <p:cNvSpPr>
              <a:spLocks noChangeShapeType="1"/>
            </p:cNvSpPr>
            <p:nvPr/>
          </p:nvSpPr>
          <p:spPr bwMode="auto">
            <a:xfrm>
              <a:off x="3510"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292" name="Rectangle 308"/>
          <p:cNvSpPr>
            <a:spLocks noChangeArrowheads="1"/>
          </p:cNvSpPr>
          <p:nvPr/>
        </p:nvSpPr>
        <p:spPr bwMode="auto">
          <a:xfrm>
            <a:off x="6269767" y="2262846"/>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3" name="Rectangle 309"/>
          <p:cNvSpPr>
            <a:spLocks noChangeArrowheads="1"/>
          </p:cNvSpPr>
          <p:nvPr/>
        </p:nvSpPr>
        <p:spPr bwMode="auto">
          <a:xfrm>
            <a:off x="6652101" y="2703586"/>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anose="020B0503020204020204" pitchFamily="34" charset="-122"/>
                <a:ea typeface="微软雅黑" panose="020B0503020204020204" pitchFamily="34" charset="-122"/>
              </a:rPr>
              <a:t>互联网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294" name="Rectangle 310"/>
          <p:cNvSpPr>
            <a:spLocks noChangeArrowheads="1"/>
          </p:cNvSpPr>
          <p:nvPr/>
        </p:nvSpPr>
        <p:spPr bwMode="auto">
          <a:xfrm>
            <a:off x="3748421" y="2336102"/>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5" name="Rectangle 311"/>
          <p:cNvSpPr>
            <a:spLocks noChangeArrowheads="1"/>
          </p:cNvSpPr>
          <p:nvPr/>
        </p:nvSpPr>
        <p:spPr bwMode="auto">
          <a:xfrm>
            <a:off x="3047180" y="2919752"/>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6" name="Rectangle 312"/>
          <p:cNvSpPr>
            <a:spLocks noChangeArrowheads="1"/>
          </p:cNvSpPr>
          <p:nvPr/>
        </p:nvSpPr>
        <p:spPr bwMode="auto">
          <a:xfrm>
            <a:off x="2061020" y="2627927"/>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7" name="Rectangle 313"/>
          <p:cNvSpPr>
            <a:spLocks noChangeArrowheads="1"/>
          </p:cNvSpPr>
          <p:nvPr/>
        </p:nvSpPr>
        <p:spPr bwMode="auto">
          <a:xfrm>
            <a:off x="1078422" y="250255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浏览器</a:t>
            </a:r>
            <a:endParaRPr kumimoji="1" lang="zh-CN" altLang="en-US" sz="1200" b="1" dirty="0">
              <a:latin typeface="微软雅黑" panose="020B0503020204020204" pitchFamily="34" charset="-122"/>
              <a:ea typeface="微软雅黑" panose="020B0503020204020204" pitchFamily="34" charset="-122"/>
            </a:endParaRPr>
          </a:p>
        </p:txBody>
      </p:sp>
      <p:sp>
        <p:nvSpPr>
          <p:cNvPr id="298" name="Rectangle 314"/>
          <p:cNvSpPr>
            <a:spLocks noChangeArrowheads="1"/>
          </p:cNvSpPr>
          <p:nvPr/>
        </p:nvSpPr>
        <p:spPr bwMode="auto">
          <a:xfrm>
            <a:off x="3744519" y="23565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1</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sp>
        <p:nvSpPr>
          <p:cNvPr id="299" name="Rectangle 315"/>
          <p:cNvSpPr>
            <a:spLocks noChangeArrowheads="1"/>
          </p:cNvSpPr>
          <p:nvPr/>
        </p:nvSpPr>
        <p:spPr bwMode="auto">
          <a:xfrm>
            <a:off x="5892475" y="23577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2</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grpSp>
        <p:nvGrpSpPr>
          <p:cNvPr id="301" name="Group 327"/>
          <p:cNvGrpSpPr/>
          <p:nvPr/>
        </p:nvGrpSpPr>
        <p:grpSpPr bwMode="auto">
          <a:xfrm>
            <a:off x="4607083" y="1704414"/>
            <a:ext cx="1122766" cy="542819"/>
            <a:chOff x="2981" y="1888"/>
            <a:chExt cx="863" cy="452"/>
          </a:xfrm>
        </p:grpSpPr>
        <p:sp>
          <p:nvSpPr>
            <p:cNvPr id="302"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66FF66"/>
            </a:solidFill>
            <a:ln w="9525">
              <a:solidFill>
                <a:schemeClr val="tx1"/>
              </a:solidFill>
              <a:miter lim="800000"/>
            </a:ln>
            <a:effectLst/>
          </p:spPr>
          <p:txBody>
            <a:bodyPr/>
            <a:lstStyle/>
            <a:p>
              <a:pPr algn="ctr" eaLnBrk="1" hangingPunct="1"/>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sp>
          <p:nvSpPr>
            <p:cNvPr id="303" name="Rectangle 319"/>
            <p:cNvSpPr>
              <a:spLocks noChangeArrowheads="1"/>
            </p:cNvSpPr>
            <p:nvPr/>
          </p:nvSpPr>
          <p:spPr bwMode="auto">
            <a:xfrm>
              <a:off x="3086" y="1936"/>
              <a:ext cx="69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latin typeface="微软雅黑" panose="020B0503020204020204" pitchFamily="34" charset="-122"/>
                  <a:ea typeface="微软雅黑" panose="020B0503020204020204" pitchFamily="34" charset="-122"/>
                </a:rPr>
                <a:t>这条链路上</a:t>
              </a:r>
              <a:endParaRPr kumimoji="1" lang="zh-CN" altLang="en-US" sz="1400" b="1" dirty="0">
                <a:latin typeface="微软雅黑" panose="020B0503020204020204" pitchFamily="34" charset="-122"/>
                <a:ea typeface="微软雅黑" panose="020B0503020204020204" pitchFamily="34" charset="-122"/>
              </a:endParaRPr>
            </a:p>
            <a:p>
              <a:pPr eaLnBrk="1" hangingPunct="1"/>
              <a:r>
                <a:rPr kumimoji="1" lang="zh-CN" altLang="en-US" sz="1400" b="1" dirty="0">
                  <a:latin typeface="微软雅黑" panose="020B0503020204020204" pitchFamily="34" charset="-122"/>
                  <a:ea typeface="微软雅黑" panose="020B0503020204020204" pitchFamily="34" charset="-122"/>
                </a:rPr>
                <a:t>的时延很大</a:t>
              </a:r>
              <a:endParaRPr kumimoji="1" lang="zh-CN" altLang="en-US" sz="1400" b="1" dirty="0">
                <a:latin typeface="微软雅黑" panose="020B0503020204020204" pitchFamily="34" charset="-122"/>
                <a:ea typeface="微软雅黑" panose="020B0503020204020204" pitchFamily="34" charset="-122"/>
              </a:endParaRPr>
            </a:p>
          </p:txBody>
        </p:sp>
      </p:grpSp>
      <p:sp>
        <p:nvSpPr>
          <p:cNvPr id="311" name="Text Box 326"/>
          <p:cNvSpPr txBox="1">
            <a:spLocks noChangeArrowheads="1"/>
          </p:cNvSpPr>
          <p:nvPr/>
        </p:nvSpPr>
        <p:spPr bwMode="auto">
          <a:xfrm>
            <a:off x="3528673" y="1235930"/>
            <a:ext cx="2441694" cy="338554"/>
          </a:xfrm>
          <a:prstGeom prst="rect">
            <a:avLst/>
          </a:prstGeom>
          <a:solidFill>
            <a:srgbClr val="0070C0"/>
          </a:solidFill>
          <a:ln w="9525">
            <a:solidFill>
              <a:srgbClr val="333399"/>
            </a:solidFill>
            <a:miter lim="800000"/>
          </a:ln>
          <a:effec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dirty="0">
                <a:solidFill>
                  <a:schemeClr val="bg1"/>
                </a:solidFill>
                <a:latin typeface="微软雅黑" panose="020B0503020204020204" pitchFamily="34" charset="-122"/>
                <a:ea typeface="微软雅黑" panose="020B0503020204020204" pitchFamily="34" charset="-122"/>
              </a:rPr>
              <a:t>没有使用高速缓存的情况</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312" name="图片 3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84" y="1405207"/>
            <a:ext cx="441076" cy="617506"/>
          </a:xfrm>
          <a:prstGeom prst="rect">
            <a:avLst/>
          </a:prstGeom>
        </p:spPr>
      </p:pic>
      <p:pic>
        <p:nvPicPr>
          <p:cNvPr id="314"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1931" y="1641089"/>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3187" y="2217522"/>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1931" y="3218283"/>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2715766"/>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8" name="图片 3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2360" y="2067694"/>
            <a:ext cx="441076" cy="617506"/>
          </a:xfrm>
          <a:prstGeom prst="rect">
            <a:avLst/>
          </a:prstGeom>
        </p:spPr>
      </p:pic>
      <p:pic>
        <p:nvPicPr>
          <p:cNvPr id="319" name="图片 3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2360" y="2787774"/>
            <a:ext cx="441076" cy="617506"/>
          </a:xfrm>
          <a:prstGeom prst="rect">
            <a:avLst/>
          </a:prstGeom>
        </p:spPr>
      </p:pic>
      <p:pic>
        <p:nvPicPr>
          <p:cNvPr id="320" name="图片 3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84" y="3363838"/>
            <a:ext cx="441076" cy="617506"/>
          </a:xfrm>
          <a:prstGeom prst="rect">
            <a:avLst/>
          </a:prstGeom>
        </p:spPr>
      </p:pic>
      <p:sp>
        <p:nvSpPr>
          <p:cNvPr id="300" name="Freeform 316"/>
          <p:cNvSpPr/>
          <p:nvPr/>
        </p:nvSpPr>
        <p:spPr bwMode="auto">
          <a:xfrm>
            <a:off x="3832987" y="1973422"/>
            <a:ext cx="3801532" cy="879078"/>
          </a:xfrm>
          <a:custGeom>
            <a:avLst/>
            <a:gdLst>
              <a:gd name="T0" fmla="*/ 0 w 2922"/>
              <a:gd name="T1" fmla="*/ 2147483646 h 732"/>
              <a:gd name="T2" fmla="*/ 2147483646 w 2922"/>
              <a:gd name="T3" fmla="*/ 2147483646 h 732"/>
              <a:gd name="T4" fmla="*/ 2147483646 w 2922"/>
              <a:gd name="T5" fmla="*/ 2147483646 h 732"/>
              <a:gd name="T6" fmla="*/ 2147483646 w 2922"/>
              <a:gd name="T7" fmla="*/ 2147483646 h 732"/>
              <a:gd name="T8" fmla="*/ 2147483646 w 2922"/>
              <a:gd name="T9" fmla="*/ 0 h 7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4" name="Freeform 320"/>
          <p:cNvSpPr/>
          <p:nvPr/>
        </p:nvSpPr>
        <p:spPr bwMode="auto">
          <a:xfrm>
            <a:off x="1938726" y="1853330"/>
            <a:ext cx="1615846" cy="877877"/>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5" name="Freeform 321"/>
          <p:cNvSpPr/>
          <p:nvPr/>
        </p:nvSpPr>
        <p:spPr bwMode="auto">
          <a:xfrm>
            <a:off x="2079234" y="2439381"/>
            <a:ext cx="1403783" cy="366283"/>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6" name="Freeform 322"/>
          <p:cNvSpPr/>
          <p:nvPr/>
        </p:nvSpPr>
        <p:spPr bwMode="auto">
          <a:xfrm>
            <a:off x="1437840" y="2847696"/>
            <a:ext cx="2079004" cy="28822"/>
          </a:xfrm>
          <a:custGeom>
            <a:avLst/>
            <a:gdLst>
              <a:gd name="T0" fmla="*/ 0 w 1344"/>
              <a:gd name="T1" fmla="*/ 2147483646 h 17"/>
              <a:gd name="T2" fmla="*/ 2147483646 w 1344"/>
              <a:gd name="T3" fmla="*/ 0 h 17"/>
              <a:gd name="T4" fmla="*/ 0 60000 65536"/>
              <a:gd name="T5" fmla="*/ 0 60000 65536"/>
            </a:gdLst>
            <a:ahLst/>
            <a:cxnLst>
              <a:cxn ang="T4">
                <a:pos x="T0" y="T1"/>
              </a:cxn>
              <a:cxn ang="T5">
                <a:pos x="T2" y="T3"/>
              </a:cxn>
            </a:cxnLst>
            <a:rect l="0" t="0" r="r" b="b"/>
            <a:pathLst>
              <a:path w="1344" h="17">
                <a:moveTo>
                  <a:pt x="0" y="17"/>
                </a:moveTo>
                <a:cubicBezTo>
                  <a:pt x="224" y="14"/>
                  <a:pt x="1064" y="4"/>
                  <a:pt x="1344"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7" name="Freeform 323"/>
          <p:cNvSpPr/>
          <p:nvPr/>
        </p:nvSpPr>
        <p:spPr bwMode="auto">
          <a:xfrm>
            <a:off x="1938725" y="2900537"/>
            <a:ext cx="1628856" cy="489978"/>
          </a:xfrm>
          <a:custGeom>
            <a:avLst/>
            <a:gdLst>
              <a:gd name="T0" fmla="*/ 0 w 1052"/>
              <a:gd name="T1" fmla="*/ 2147483646 h 304"/>
              <a:gd name="T2" fmla="*/ 2147483646 w 1052"/>
              <a:gd name="T3" fmla="*/ 0 h 304"/>
              <a:gd name="T4" fmla="*/ 0 60000 65536"/>
              <a:gd name="T5" fmla="*/ 0 60000 65536"/>
            </a:gdLst>
            <a:ahLst/>
            <a:cxnLst>
              <a:cxn ang="T4">
                <a:pos x="T0" y="T1"/>
              </a:cxn>
              <a:cxn ang="T5">
                <a:pos x="T2" y="T3"/>
              </a:cxn>
            </a:cxnLst>
            <a:rect l="0" t="0" r="r" b="b"/>
            <a:pathLst>
              <a:path w="1052" h="304">
                <a:moveTo>
                  <a:pt x="0" y="304"/>
                </a:moveTo>
                <a:cubicBezTo>
                  <a:pt x="175" y="253"/>
                  <a:pt x="833" y="63"/>
                  <a:pt x="1052"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308" name="Group 330"/>
          <p:cNvGrpSpPr/>
          <p:nvPr/>
        </p:nvGrpSpPr>
        <p:grpSpPr bwMode="auto">
          <a:xfrm>
            <a:off x="4257114" y="2739632"/>
            <a:ext cx="1621051" cy="1218947"/>
            <a:chOff x="2712" y="2750"/>
            <a:chExt cx="1246" cy="1015"/>
          </a:xfrm>
        </p:grpSpPr>
        <p:sp>
          <p:nvSpPr>
            <p:cNvPr id="309" name="Text Box 328"/>
            <p:cNvSpPr txBox="1">
              <a:spLocks noChangeArrowheads="1"/>
            </p:cNvSpPr>
            <p:nvPr/>
          </p:nvSpPr>
          <p:spPr bwMode="auto">
            <a:xfrm>
              <a:off x="2712" y="3329"/>
              <a:ext cx="1246"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dirty="0">
                  <a:solidFill>
                    <a:srgbClr val="000099"/>
                  </a:solidFill>
                  <a:latin typeface="微软雅黑" panose="020B0503020204020204" pitchFamily="34" charset="-122"/>
                  <a:ea typeface="微软雅黑" panose="020B0503020204020204" pitchFamily="34" charset="-122"/>
                </a:rPr>
                <a:t>所有万维网通信量</a:t>
              </a:r>
              <a:endParaRPr lang="zh-CN" altLang="en-US" sz="1400" b="1" dirty="0">
                <a:solidFill>
                  <a:srgbClr val="000099"/>
                </a:solidFill>
                <a:latin typeface="微软雅黑" panose="020B0503020204020204" pitchFamily="34" charset="-122"/>
                <a:ea typeface="微软雅黑" panose="020B0503020204020204" pitchFamily="34" charset="-122"/>
              </a:endParaRPr>
            </a:p>
            <a:p>
              <a:pPr algn="ctr" eaLnBrk="1" hangingPunct="1"/>
              <a:r>
                <a:rPr lang="zh-CN" altLang="en-US" sz="1400" b="1" dirty="0">
                  <a:solidFill>
                    <a:srgbClr val="000099"/>
                  </a:solidFill>
                  <a:latin typeface="微软雅黑" panose="020B0503020204020204" pitchFamily="34" charset="-122"/>
                  <a:ea typeface="微软雅黑" panose="020B0503020204020204" pitchFamily="34" charset="-122"/>
                </a:rPr>
                <a:t>都经过这条链路</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10" name="Line 329"/>
            <p:cNvSpPr>
              <a:spLocks noChangeShapeType="1"/>
            </p:cNvSpPr>
            <p:nvPr/>
          </p:nvSpPr>
          <p:spPr bwMode="auto">
            <a:xfrm flipV="1">
              <a:off x="3334" y="2750"/>
              <a:ext cx="0" cy="589"/>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01"/>
                                        </p:tgtEl>
                                        <p:attrNameLst>
                                          <p:attrName>style.visibility</p:attrName>
                                        </p:attrNameLst>
                                      </p:cBhvr>
                                      <p:to>
                                        <p:strVal val="visible"/>
                                      </p:to>
                                    </p:set>
                                  </p:childTnLst>
                                </p:cTn>
                              </p:par>
                            </p:childTnLst>
                          </p:cTn>
                        </p:par>
                        <p:par>
                          <p:cTn id="10" fill="hold">
                            <p:stCondLst>
                              <p:cond delay="500"/>
                            </p:stCondLst>
                            <p:childTnLst>
                              <p:par>
                                <p:cTn id="11" presetID="35" presetClass="emph" presetSubtype="0" repeatCount="4000" fill="hold" nodeType="afterEffect">
                                  <p:stCondLst>
                                    <p:cond delay="0"/>
                                  </p:stCondLst>
                                  <p:childTnLst>
                                    <p:anim calcmode="discrete" valueType="str">
                                      <p:cBhvr>
                                        <p:cTn id="12" dur="5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24"/>
          <p:cNvGrpSpPr/>
          <p:nvPr/>
        </p:nvGrpSpPr>
        <p:grpSpPr bwMode="auto">
          <a:xfrm>
            <a:off x="703908" y="1921459"/>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1" name="Group 34"/>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141" name="Line 119"/>
          <p:cNvSpPr>
            <a:spLocks noChangeShapeType="1"/>
          </p:cNvSpPr>
          <p:nvPr/>
        </p:nvSpPr>
        <p:spPr bwMode="auto">
          <a:xfrm flipV="1">
            <a:off x="2977610" y="3076825"/>
            <a:ext cx="513818" cy="650825"/>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矩形 9"/>
          <p:cNvSpPr/>
          <p:nvPr/>
        </p:nvSpPr>
        <p:spPr>
          <a:xfrm>
            <a:off x="645268" y="60515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使用高速缓存的情况</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31" name="Object 44"/>
          <p:cNvGraphicFramePr>
            <a:graphicFrameLocks noChangeAspect="1"/>
          </p:cNvGraphicFramePr>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5121" name="VISIO" r:id="rId1" imgW="3514725" imgH="2009775" progId="">
                  <p:embed/>
                </p:oleObj>
              </mc:Choice>
              <mc:Fallback>
                <p:oleObj name="VISIO" r:id="rId1" imgW="3514725" imgH="2009775" progId="">
                  <p:embed/>
                  <p:pic>
                    <p:nvPicPr>
                      <p:cNvPr id="0" name="图片 5120"/>
                      <p:cNvPicPr>
                        <a:picLocks noChangeAspect="1"/>
                      </p:cNvPicPr>
                      <p:nvPr/>
                    </p:nvPicPr>
                    <p:blipFill>
                      <a:blip r:embed="rId2"/>
                      <a:stretch>
                        <a:fillRect/>
                      </a:stretch>
                    </p:blipFill>
                    <p:spPr>
                      <a:xfrm>
                        <a:off x="6071848" y="2530328"/>
                        <a:ext cx="1509164" cy="951134"/>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32" name="Line 45"/>
          <p:cNvSpPr>
            <a:spLocks noChangeShapeType="1"/>
          </p:cNvSpPr>
          <p:nvPr/>
        </p:nvSpPr>
        <p:spPr bwMode="auto">
          <a:xfrm>
            <a:off x="3676701" y="2995086"/>
            <a:ext cx="2154462"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46"/>
          <p:cNvSpPr>
            <a:spLocks noChangeShapeType="1"/>
          </p:cNvSpPr>
          <p:nvPr/>
        </p:nvSpPr>
        <p:spPr bwMode="auto">
          <a:xfrm>
            <a:off x="7005969" y="3416612"/>
            <a:ext cx="554227" cy="449146"/>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47"/>
          <p:cNvSpPr>
            <a:spLocks noChangeShapeType="1"/>
          </p:cNvSpPr>
          <p:nvPr/>
        </p:nvSpPr>
        <p:spPr bwMode="auto">
          <a:xfrm>
            <a:off x="7326016" y="3186034"/>
            <a:ext cx="444943" cy="94873"/>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48"/>
          <p:cNvSpPr>
            <a:spLocks noChangeShapeType="1"/>
          </p:cNvSpPr>
          <p:nvPr/>
        </p:nvSpPr>
        <p:spPr bwMode="auto">
          <a:xfrm flipV="1">
            <a:off x="7350735" y="2622800"/>
            <a:ext cx="420224" cy="127298"/>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49"/>
          <p:cNvSpPr>
            <a:spLocks noChangeShapeType="1"/>
          </p:cNvSpPr>
          <p:nvPr/>
        </p:nvSpPr>
        <p:spPr bwMode="auto">
          <a:xfrm flipV="1">
            <a:off x="6979949" y="2111205"/>
            <a:ext cx="580248" cy="49238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Line 115"/>
          <p:cNvSpPr>
            <a:spLocks noChangeShapeType="1"/>
          </p:cNvSpPr>
          <p:nvPr/>
        </p:nvSpPr>
        <p:spPr bwMode="auto">
          <a:xfrm>
            <a:off x="1615912" y="2214485"/>
            <a:ext cx="701240"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Line 116"/>
          <p:cNvSpPr>
            <a:spLocks noChangeShapeType="1"/>
          </p:cNvSpPr>
          <p:nvPr/>
        </p:nvSpPr>
        <p:spPr bwMode="auto">
          <a:xfrm>
            <a:off x="1825374" y="2800536"/>
            <a:ext cx="491779" cy="12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Line 117"/>
          <p:cNvSpPr>
            <a:spLocks noChangeShapeType="1"/>
          </p:cNvSpPr>
          <p:nvPr/>
        </p:nvSpPr>
        <p:spPr bwMode="auto">
          <a:xfrm>
            <a:off x="1249029" y="3207650"/>
            <a:ext cx="1053813" cy="36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Line 118"/>
          <p:cNvSpPr>
            <a:spLocks noChangeShapeType="1"/>
          </p:cNvSpPr>
          <p:nvPr/>
        </p:nvSpPr>
        <p:spPr bwMode="auto">
          <a:xfrm>
            <a:off x="1686167" y="3750470"/>
            <a:ext cx="632288"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Line 119"/>
          <p:cNvSpPr>
            <a:spLocks noChangeShapeType="1"/>
          </p:cNvSpPr>
          <p:nvPr/>
        </p:nvSpPr>
        <p:spPr bwMode="auto">
          <a:xfrm>
            <a:off x="2302842" y="2989083"/>
            <a:ext cx="1193020" cy="2402"/>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43" name="Group 120"/>
          <p:cNvGrpSpPr/>
          <p:nvPr/>
        </p:nvGrpSpPr>
        <p:grpSpPr bwMode="auto">
          <a:xfrm>
            <a:off x="3321527" y="2860466"/>
            <a:ext cx="477468" cy="309839"/>
            <a:chOff x="2154" y="3033"/>
            <a:chExt cx="309" cy="192"/>
          </a:xfrm>
        </p:grpSpPr>
        <p:sp>
          <p:nvSpPr>
            <p:cNvPr id="44" name="Oval 121"/>
            <p:cNvSpPr>
              <a:spLocks noChangeArrowheads="1"/>
            </p:cNvSpPr>
            <p:nvPr/>
          </p:nvSpPr>
          <p:spPr bwMode="auto">
            <a:xfrm>
              <a:off x="2155"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Oval 124"/>
            <p:cNvSpPr>
              <a:spLocks noChangeArrowheads="1"/>
            </p:cNvSpPr>
            <p:nvPr/>
          </p:nvSpPr>
          <p:spPr bwMode="auto">
            <a:xfrm>
              <a:off x="2155"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48" name="Group 125"/>
            <p:cNvGrpSpPr/>
            <p:nvPr/>
          </p:nvGrpSpPr>
          <p:grpSpPr bwMode="auto">
            <a:xfrm>
              <a:off x="2201" y="3046"/>
              <a:ext cx="214" cy="86"/>
              <a:chOff x="2201" y="3046"/>
              <a:chExt cx="214" cy="86"/>
            </a:xfrm>
          </p:grpSpPr>
          <p:grpSp>
            <p:nvGrpSpPr>
              <p:cNvPr id="51" name="Group 126"/>
              <p:cNvGrpSpPr/>
              <p:nvPr/>
            </p:nvGrpSpPr>
            <p:grpSpPr bwMode="auto">
              <a:xfrm>
                <a:off x="2201" y="3046"/>
                <a:ext cx="212" cy="84"/>
                <a:chOff x="2201" y="3046"/>
                <a:chExt cx="212" cy="84"/>
              </a:xfrm>
            </p:grpSpPr>
            <p:sp>
              <p:nvSpPr>
                <p:cNvPr id="61" name="Freeform 127"/>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Freeform 128"/>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Freeform 129"/>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Freeform 130"/>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Freeform 131"/>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Freeform 132"/>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Freeform 133"/>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134"/>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52" name="Group 135"/>
              <p:cNvGrpSpPr/>
              <p:nvPr/>
            </p:nvGrpSpPr>
            <p:grpSpPr bwMode="auto">
              <a:xfrm>
                <a:off x="2203" y="3048"/>
                <a:ext cx="212" cy="84"/>
                <a:chOff x="2203" y="3048"/>
                <a:chExt cx="212" cy="84"/>
              </a:xfrm>
            </p:grpSpPr>
            <p:sp>
              <p:nvSpPr>
                <p:cNvPr id="53" name="Freeform 136"/>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Freeform 137"/>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Freeform 138"/>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Freeform 139"/>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Freeform 140"/>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Freeform 141"/>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Freeform 142"/>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Freeform 143"/>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49" name="Line 144"/>
            <p:cNvSpPr>
              <a:spLocks noChangeShapeType="1"/>
            </p:cNvSpPr>
            <p:nvPr/>
          </p:nvSpPr>
          <p:spPr bwMode="auto">
            <a:xfrm>
              <a:off x="2154"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145"/>
            <p:cNvSpPr>
              <a:spLocks noChangeShapeType="1"/>
            </p:cNvSpPr>
            <p:nvPr/>
          </p:nvSpPr>
          <p:spPr bwMode="auto">
            <a:xfrm>
              <a:off x="246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6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校园网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源点服务器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7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2 </a:t>
            </a:r>
            <a:r>
              <a:rPr kumimoji="1" lang="en-US" altLang="zh-CN" sz="1400" b="1" dirty="0" smtClean="0">
                <a:solidFill>
                  <a:srgbClr val="000099"/>
                </a:solidFill>
                <a:latin typeface="微软雅黑" panose="020B0503020204020204" pitchFamily="34" charset="-122"/>
                <a:ea typeface="微软雅黑" panose="020B0503020204020204" pitchFamily="34" charset="-122"/>
              </a:rPr>
              <a:t>Mbit/s</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grpSp>
        <p:nvGrpSpPr>
          <p:cNvPr id="74" name="Group 282"/>
          <p:cNvGrpSpPr/>
          <p:nvPr/>
        </p:nvGrpSpPr>
        <p:grpSpPr bwMode="auto">
          <a:xfrm>
            <a:off x="5669839" y="2828159"/>
            <a:ext cx="477468" cy="309839"/>
            <a:chOff x="3202" y="3033"/>
            <a:chExt cx="309" cy="192"/>
          </a:xfrm>
        </p:grpSpPr>
        <p:sp>
          <p:nvSpPr>
            <p:cNvPr id="75" name="Oval 283"/>
            <p:cNvSpPr>
              <a:spLocks noChangeArrowheads="1"/>
            </p:cNvSpPr>
            <p:nvPr/>
          </p:nvSpPr>
          <p:spPr bwMode="auto">
            <a:xfrm>
              <a:off x="3203"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Oval 286"/>
            <p:cNvSpPr>
              <a:spLocks noChangeArrowheads="1"/>
            </p:cNvSpPr>
            <p:nvPr/>
          </p:nvSpPr>
          <p:spPr bwMode="auto">
            <a:xfrm>
              <a:off x="3203"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79" name="Group 287"/>
            <p:cNvGrpSpPr/>
            <p:nvPr/>
          </p:nvGrpSpPr>
          <p:grpSpPr bwMode="auto">
            <a:xfrm>
              <a:off x="3249" y="3046"/>
              <a:ext cx="214" cy="86"/>
              <a:chOff x="3249" y="3046"/>
              <a:chExt cx="214" cy="86"/>
            </a:xfrm>
          </p:grpSpPr>
          <p:grpSp>
            <p:nvGrpSpPr>
              <p:cNvPr id="82" name="Group 288"/>
              <p:cNvGrpSpPr/>
              <p:nvPr/>
            </p:nvGrpSpPr>
            <p:grpSpPr bwMode="auto">
              <a:xfrm>
                <a:off x="3249" y="3046"/>
                <a:ext cx="212" cy="84"/>
                <a:chOff x="3249" y="3046"/>
                <a:chExt cx="212" cy="84"/>
              </a:xfrm>
            </p:grpSpPr>
            <p:sp>
              <p:nvSpPr>
                <p:cNvPr id="92" name="Freeform 289"/>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Freeform 290"/>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Freeform 291"/>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2"/>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293"/>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294"/>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295"/>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296"/>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83" name="Group 297"/>
              <p:cNvGrpSpPr/>
              <p:nvPr/>
            </p:nvGrpSpPr>
            <p:grpSpPr bwMode="auto">
              <a:xfrm>
                <a:off x="3251" y="3048"/>
                <a:ext cx="212" cy="84"/>
                <a:chOff x="3251" y="3048"/>
                <a:chExt cx="212" cy="84"/>
              </a:xfrm>
            </p:grpSpPr>
            <p:sp>
              <p:nvSpPr>
                <p:cNvPr id="84" name="Freeform 298"/>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5" name="Freeform 299"/>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Freeform 300"/>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Freeform 301"/>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8" name="Freeform 302"/>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Freeform 303"/>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Freeform 304"/>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1" name="Freeform 305"/>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80" name="Line 306"/>
            <p:cNvSpPr>
              <a:spLocks noChangeShapeType="1"/>
            </p:cNvSpPr>
            <p:nvPr/>
          </p:nvSpPr>
          <p:spPr bwMode="auto">
            <a:xfrm>
              <a:off x="320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Line 307"/>
            <p:cNvSpPr>
              <a:spLocks noChangeShapeType="1"/>
            </p:cNvSpPr>
            <p:nvPr/>
          </p:nvSpPr>
          <p:spPr bwMode="auto">
            <a:xfrm>
              <a:off x="3510"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0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anose="020B0503020204020204" pitchFamily="34" charset="-122"/>
                <a:ea typeface="微软雅黑" panose="020B0503020204020204" pitchFamily="34" charset="-122"/>
              </a:rPr>
              <a:t>互联网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02"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浏览器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1</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sp>
        <p:nvSpPr>
          <p:cNvPr id="10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2</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pic>
        <p:nvPicPr>
          <p:cNvPr id="112" name="图片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8" name="图片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9" name="图片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28" name="图片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3" name="直接箭头连接符 2"/>
          <p:cNvCxnSpPr/>
          <p:nvPr/>
        </p:nvCxnSpPr>
        <p:spPr>
          <a:xfrm>
            <a:off x="1825374" y="2070337"/>
            <a:ext cx="1034974" cy="1620917"/>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1825374" y="2667234"/>
            <a:ext cx="881176" cy="1024020"/>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1290296" y="3074424"/>
            <a:ext cx="1483088" cy="740362"/>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775935" y="3679990"/>
            <a:ext cx="952317" cy="269593"/>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anose="020B0503020204020204" pitchFamily="34" charset="-122"/>
                <a:ea typeface="微软雅黑" panose="020B0503020204020204" pitchFamily="34" charset="-122"/>
              </a:rPr>
              <a:t>(1) </a:t>
            </a:r>
            <a:r>
              <a:rPr kumimoji="1" lang="zh-CN" altLang="en-US" sz="1400" b="1" dirty="0">
                <a:latin typeface="微软雅黑" panose="020B0503020204020204" pitchFamily="34" charset="-122"/>
                <a:ea typeface="微软雅黑" panose="020B0503020204020204" pitchFamily="34" charset="-122"/>
              </a:rPr>
              <a:t>浏览器访问互联网的服务器时，要先与校园网的高速缓存建立 </a:t>
            </a:r>
            <a:r>
              <a:rPr kumimoji="1" lang="en-US" altLang="zh-CN" sz="1400" b="1" dirty="0">
                <a:latin typeface="微软雅黑" panose="020B0503020204020204" pitchFamily="34" charset="-122"/>
                <a:ea typeface="微软雅黑" panose="020B0503020204020204" pitchFamily="34" charset="-122"/>
              </a:rPr>
              <a:t>TCP </a:t>
            </a:r>
            <a:r>
              <a:rPr kumimoji="1" lang="zh-CN" altLang="en-US" sz="1400" b="1" dirty="0">
                <a:latin typeface="微软雅黑" panose="020B0503020204020204" pitchFamily="34" charset="-122"/>
                <a:ea typeface="微软雅黑" panose="020B0503020204020204" pitchFamily="34" charset="-122"/>
              </a:rPr>
              <a:t>连接，并向高速缓存发出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请求报文。</a:t>
            </a:r>
            <a:endParaRPr kumimoji="1" lang="zh-CN" altLang="en-US" sz="1400" b="1" dirty="0">
              <a:latin typeface="微软雅黑" panose="020B0503020204020204" pitchFamily="34" charset="-122"/>
              <a:ea typeface="微软雅黑" panose="020B0503020204020204" pitchFamily="34" charset="-122"/>
            </a:endParaRPr>
          </a:p>
        </p:txBody>
      </p:sp>
      <p:sp>
        <p:nvSpPr>
          <p:cNvPr id="14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400" b="1" dirty="0">
                <a:solidFill>
                  <a:srgbClr val="000099"/>
                </a:solidFill>
                <a:latin typeface="微软雅黑" panose="020B0503020204020204" pitchFamily="34" charset="-122"/>
                <a:ea typeface="微软雅黑" panose="020B0503020204020204" pitchFamily="34" charset="-122"/>
              </a:rPr>
              <a:t>校园网的高速缓存</a:t>
            </a:r>
            <a:endParaRPr lang="zh-CN" altLang="en-US" sz="1400" b="1" dirty="0">
              <a:solidFill>
                <a:srgbClr val="000099"/>
              </a:solidFill>
              <a:latin typeface="微软雅黑" panose="020B0503020204020204" pitchFamily="34" charset="-122"/>
              <a:ea typeface="微软雅黑" panose="020B0503020204020204" pitchFamily="34" charset="-122"/>
            </a:endParaRPr>
          </a:p>
          <a:p>
            <a:pPr algn="ctr"/>
            <a:r>
              <a:rPr lang="zh-CN" altLang="en-US" sz="1400" b="1" dirty="0">
                <a:solidFill>
                  <a:srgbClr val="000099"/>
                </a:solidFill>
                <a:latin typeface="微软雅黑" panose="020B0503020204020204" pitchFamily="34" charset="-122"/>
                <a:ea typeface="微软雅黑" panose="020B0503020204020204" pitchFamily="34" charset="-122"/>
              </a:rPr>
              <a:t>（代理服务器）</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cxnSp>
        <p:nvCxnSpPr>
          <p:cNvPr id="147" name="直接箭头连接符 146"/>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up)">
                                      <p:cBhvr>
                                        <p:cTn id="11" dur="2000"/>
                                        <p:tgtEl>
                                          <p:spTgt spid="129"/>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wipe(up)">
                                      <p:cBhvr>
                                        <p:cTn id="15" dur="2000"/>
                                        <p:tgtEl>
                                          <p:spTgt spid="130"/>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wipe(up)">
                                      <p:cBhvr>
                                        <p:cTn id="19"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圆角矩形 11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Group 24"/>
          <p:cNvGrpSpPr/>
          <p:nvPr/>
        </p:nvGrpSpPr>
        <p:grpSpPr bwMode="auto">
          <a:xfrm>
            <a:off x="703908" y="1921459"/>
            <a:ext cx="2948074" cy="2120836"/>
            <a:chOff x="912" y="768"/>
            <a:chExt cx="2400" cy="1584"/>
          </a:xfrm>
          <a:solidFill>
            <a:srgbClr val="0066FF"/>
          </a:solidFill>
        </p:grpSpPr>
        <p:sp>
          <p:nvSpPr>
            <p:cNvPr id="17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179" name="Group 34"/>
            <p:cNvGrpSpPr/>
            <p:nvPr/>
          </p:nvGrpSpPr>
          <p:grpSpPr bwMode="auto">
            <a:xfrm>
              <a:off x="912" y="768"/>
              <a:ext cx="2386" cy="1553"/>
              <a:chOff x="912" y="768"/>
              <a:chExt cx="2386" cy="1553"/>
            </a:xfrm>
            <a:grpFill/>
          </p:grpSpPr>
          <p:sp>
            <p:nvSpPr>
              <p:cNvPr id="18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189" name="Line 119"/>
          <p:cNvSpPr>
            <a:spLocks noChangeShapeType="1"/>
          </p:cNvSpPr>
          <p:nvPr/>
        </p:nvSpPr>
        <p:spPr bwMode="auto">
          <a:xfrm flipV="1">
            <a:off x="2977610" y="3076825"/>
            <a:ext cx="513818" cy="650825"/>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0"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矩形 190"/>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使用高速缓存的情况</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192" name="Object 44"/>
          <p:cNvGraphicFramePr>
            <a:graphicFrameLocks noChangeAspect="1"/>
          </p:cNvGraphicFramePr>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6145" name="VISIO" r:id="rId1" imgW="3514725" imgH="2009775" progId="">
                  <p:embed/>
                </p:oleObj>
              </mc:Choice>
              <mc:Fallback>
                <p:oleObj name="VISIO" r:id="rId1" imgW="3514725" imgH="2009775" progId="">
                  <p:embed/>
                  <p:pic>
                    <p:nvPicPr>
                      <p:cNvPr id="0" name="图片 6144"/>
                      <p:cNvPicPr>
                        <a:picLocks noChangeAspect="1"/>
                      </p:cNvPicPr>
                      <p:nvPr/>
                    </p:nvPicPr>
                    <p:blipFill>
                      <a:blip r:embed="rId2"/>
                      <a:stretch>
                        <a:fillRect/>
                      </a:stretch>
                    </p:blipFill>
                    <p:spPr>
                      <a:xfrm>
                        <a:off x="6071848" y="2530328"/>
                        <a:ext cx="1509164" cy="951134"/>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193" name="Line 45"/>
          <p:cNvSpPr>
            <a:spLocks noChangeShapeType="1"/>
          </p:cNvSpPr>
          <p:nvPr/>
        </p:nvSpPr>
        <p:spPr bwMode="auto">
          <a:xfrm>
            <a:off x="3676701" y="2995086"/>
            <a:ext cx="2154462"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4" name="Line 46"/>
          <p:cNvSpPr>
            <a:spLocks noChangeShapeType="1"/>
          </p:cNvSpPr>
          <p:nvPr/>
        </p:nvSpPr>
        <p:spPr bwMode="auto">
          <a:xfrm>
            <a:off x="7005969" y="3416612"/>
            <a:ext cx="554227" cy="449146"/>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5" name="Line 47"/>
          <p:cNvSpPr>
            <a:spLocks noChangeShapeType="1"/>
          </p:cNvSpPr>
          <p:nvPr/>
        </p:nvSpPr>
        <p:spPr bwMode="auto">
          <a:xfrm>
            <a:off x="7326016" y="3186034"/>
            <a:ext cx="444943" cy="94873"/>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6" name="Line 48"/>
          <p:cNvSpPr>
            <a:spLocks noChangeShapeType="1"/>
          </p:cNvSpPr>
          <p:nvPr/>
        </p:nvSpPr>
        <p:spPr bwMode="auto">
          <a:xfrm flipV="1">
            <a:off x="7350735" y="2622800"/>
            <a:ext cx="420224" cy="127298"/>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7" name="Line 49"/>
          <p:cNvSpPr>
            <a:spLocks noChangeShapeType="1"/>
          </p:cNvSpPr>
          <p:nvPr/>
        </p:nvSpPr>
        <p:spPr bwMode="auto">
          <a:xfrm flipV="1">
            <a:off x="6979949" y="2111205"/>
            <a:ext cx="580248" cy="49238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9" name="Line 115"/>
          <p:cNvSpPr>
            <a:spLocks noChangeShapeType="1"/>
          </p:cNvSpPr>
          <p:nvPr/>
        </p:nvSpPr>
        <p:spPr bwMode="auto">
          <a:xfrm>
            <a:off x="1615912" y="2214485"/>
            <a:ext cx="701240"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0" name="Line 116"/>
          <p:cNvSpPr>
            <a:spLocks noChangeShapeType="1"/>
          </p:cNvSpPr>
          <p:nvPr/>
        </p:nvSpPr>
        <p:spPr bwMode="auto">
          <a:xfrm>
            <a:off x="1825374" y="2800536"/>
            <a:ext cx="491779" cy="12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1" name="Line 117"/>
          <p:cNvSpPr>
            <a:spLocks noChangeShapeType="1"/>
          </p:cNvSpPr>
          <p:nvPr/>
        </p:nvSpPr>
        <p:spPr bwMode="auto">
          <a:xfrm>
            <a:off x="1249029" y="3207650"/>
            <a:ext cx="1053813" cy="36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2" name="Line 118"/>
          <p:cNvSpPr>
            <a:spLocks noChangeShapeType="1"/>
          </p:cNvSpPr>
          <p:nvPr/>
        </p:nvSpPr>
        <p:spPr bwMode="auto">
          <a:xfrm>
            <a:off x="1686167" y="3750470"/>
            <a:ext cx="632288"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3" name="Line 119"/>
          <p:cNvSpPr>
            <a:spLocks noChangeShapeType="1"/>
          </p:cNvSpPr>
          <p:nvPr/>
        </p:nvSpPr>
        <p:spPr bwMode="auto">
          <a:xfrm>
            <a:off x="2302842" y="2989083"/>
            <a:ext cx="1193020" cy="2402"/>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04" name="Group 120"/>
          <p:cNvGrpSpPr/>
          <p:nvPr/>
        </p:nvGrpSpPr>
        <p:grpSpPr bwMode="auto">
          <a:xfrm>
            <a:off x="3321527" y="2860466"/>
            <a:ext cx="477468" cy="309839"/>
            <a:chOff x="2154" y="3033"/>
            <a:chExt cx="309" cy="192"/>
          </a:xfrm>
        </p:grpSpPr>
        <p:sp>
          <p:nvSpPr>
            <p:cNvPr id="205" name="Oval 121"/>
            <p:cNvSpPr>
              <a:spLocks noChangeArrowheads="1"/>
            </p:cNvSpPr>
            <p:nvPr/>
          </p:nvSpPr>
          <p:spPr bwMode="auto">
            <a:xfrm>
              <a:off x="2155"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8" name="Oval 124"/>
            <p:cNvSpPr>
              <a:spLocks noChangeArrowheads="1"/>
            </p:cNvSpPr>
            <p:nvPr/>
          </p:nvSpPr>
          <p:spPr bwMode="auto">
            <a:xfrm>
              <a:off x="2155"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09" name="Group 125"/>
            <p:cNvGrpSpPr/>
            <p:nvPr/>
          </p:nvGrpSpPr>
          <p:grpSpPr bwMode="auto">
            <a:xfrm>
              <a:off x="2201" y="3046"/>
              <a:ext cx="214" cy="86"/>
              <a:chOff x="2201" y="3046"/>
              <a:chExt cx="214" cy="86"/>
            </a:xfrm>
          </p:grpSpPr>
          <p:grpSp>
            <p:nvGrpSpPr>
              <p:cNvPr id="212" name="Group 126"/>
              <p:cNvGrpSpPr/>
              <p:nvPr/>
            </p:nvGrpSpPr>
            <p:grpSpPr bwMode="auto">
              <a:xfrm>
                <a:off x="2201" y="3046"/>
                <a:ext cx="212" cy="84"/>
                <a:chOff x="2201" y="3046"/>
                <a:chExt cx="212" cy="84"/>
              </a:xfrm>
            </p:grpSpPr>
            <p:sp>
              <p:nvSpPr>
                <p:cNvPr id="222" name="Freeform 127"/>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3" name="Freeform 128"/>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4" name="Freeform 129"/>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5" name="Freeform 130"/>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6" name="Freeform 131"/>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7" name="Freeform 132"/>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8" name="Freeform 133"/>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9" name="Freeform 134"/>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213" name="Group 135"/>
              <p:cNvGrpSpPr/>
              <p:nvPr/>
            </p:nvGrpSpPr>
            <p:grpSpPr bwMode="auto">
              <a:xfrm>
                <a:off x="2203" y="3048"/>
                <a:ext cx="212" cy="84"/>
                <a:chOff x="2203" y="3048"/>
                <a:chExt cx="212" cy="84"/>
              </a:xfrm>
            </p:grpSpPr>
            <p:sp>
              <p:nvSpPr>
                <p:cNvPr id="214" name="Freeform 136"/>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5" name="Freeform 137"/>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6" name="Freeform 138"/>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7" name="Freeform 139"/>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8" name="Freeform 140"/>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9" name="Freeform 141"/>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0" name="Freeform 142"/>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1" name="Freeform 143"/>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210" name="Line 144"/>
            <p:cNvSpPr>
              <a:spLocks noChangeShapeType="1"/>
            </p:cNvSpPr>
            <p:nvPr/>
          </p:nvSpPr>
          <p:spPr bwMode="auto">
            <a:xfrm>
              <a:off x="2154"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1" name="Line 145"/>
            <p:cNvSpPr>
              <a:spLocks noChangeShapeType="1"/>
            </p:cNvSpPr>
            <p:nvPr/>
          </p:nvSpPr>
          <p:spPr bwMode="auto">
            <a:xfrm>
              <a:off x="246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23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1"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校园网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3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源点服务器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23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2 </a:t>
            </a:r>
            <a:r>
              <a:rPr kumimoji="1" lang="en-US" altLang="zh-CN" sz="1400" b="1" dirty="0" smtClean="0">
                <a:solidFill>
                  <a:srgbClr val="000099"/>
                </a:solidFill>
                <a:latin typeface="微软雅黑" panose="020B0503020204020204" pitchFamily="34" charset="-122"/>
                <a:ea typeface="微软雅黑" panose="020B0503020204020204" pitchFamily="34" charset="-122"/>
              </a:rPr>
              <a:t>Mbit/s</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grpSp>
        <p:nvGrpSpPr>
          <p:cNvPr id="235" name="Group 282"/>
          <p:cNvGrpSpPr/>
          <p:nvPr/>
        </p:nvGrpSpPr>
        <p:grpSpPr bwMode="auto">
          <a:xfrm>
            <a:off x="5669839" y="2828159"/>
            <a:ext cx="477468" cy="309839"/>
            <a:chOff x="3202" y="3033"/>
            <a:chExt cx="309" cy="192"/>
          </a:xfrm>
        </p:grpSpPr>
        <p:sp>
          <p:nvSpPr>
            <p:cNvPr id="236" name="Oval 283"/>
            <p:cNvSpPr>
              <a:spLocks noChangeArrowheads="1"/>
            </p:cNvSpPr>
            <p:nvPr/>
          </p:nvSpPr>
          <p:spPr bwMode="auto">
            <a:xfrm>
              <a:off x="3203"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9" name="Oval 286"/>
            <p:cNvSpPr>
              <a:spLocks noChangeArrowheads="1"/>
            </p:cNvSpPr>
            <p:nvPr/>
          </p:nvSpPr>
          <p:spPr bwMode="auto">
            <a:xfrm>
              <a:off x="3203"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40" name="Group 287"/>
            <p:cNvGrpSpPr/>
            <p:nvPr/>
          </p:nvGrpSpPr>
          <p:grpSpPr bwMode="auto">
            <a:xfrm>
              <a:off x="3249" y="3046"/>
              <a:ext cx="214" cy="86"/>
              <a:chOff x="3249" y="3046"/>
              <a:chExt cx="214" cy="86"/>
            </a:xfrm>
          </p:grpSpPr>
          <p:grpSp>
            <p:nvGrpSpPr>
              <p:cNvPr id="243" name="Group 288"/>
              <p:cNvGrpSpPr/>
              <p:nvPr/>
            </p:nvGrpSpPr>
            <p:grpSpPr bwMode="auto">
              <a:xfrm>
                <a:off x="3249" y="3046"/>
                <a:ext cx="212" cy="84"/>
                <a:chOff x="3249" y="3046"/>
                <a:chExt cx="212" cy="84"/>
              </a:xfrm>
            </p:grpSpPr>
            <p:sp>
              <p:nvSpPr>
                <p:cNvPr id="253" name="Freeform 289"/>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4" name="Freeform 290"/>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5" name="Freeform 291"/>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6" name="Freeform 292"/>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7" name="Freeform 293"/>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8" name="Freeform 294"/>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9" name="Freeform 295"/>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0" name="Freeform 296"/>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244" name="Group 297"/>
              <p:cNvGrpSpPr/>
              <p:nvPr/>
            </p:nvGrpSpPr>
            <p:grpSpPr bwMode="auto">
              <a:xfrm>
                <a:off x="3251" y="3048"/>
                <a:ext cx="212" cy="84"/>
                <a:chOff x="3251" y="3048"/>
                <a:chExt cx="212" cy="84"/>
              </a:xfrm>
            </p:grpSpPr>
            <p:sp>
              <p:nvSpPr>
                <p:cNvPr id="245" name="Freeform 298"/>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6" name="Freeform 299"/>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7" name="Freeform 300"/>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8" name="Freeform 301"/>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9" name="Freeform 302"/>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0" name="Freeform 303"/>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1" name="Freeform 304"/>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2" name="Freeform 305"/>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241" name="Line 306"/>
            <p:cNvSpPr>
              <a:spLocks noChangeShapeType="1"/>
            </p:cNvSpPr>
            <p:nvPr/>
          </p:nvSpPr>
          <p:spPr bwMode="auto">
            <a:xfrm>
              <a:off x="320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2" name="Line 307"/>
            <p:cNvSpPr>
              <a:spLocks noChangeShapeType="1"/>
            </p:cNvSpPr>
            <p:nvPr/>
          </p:nvSpPr>
          <p:spPr bwMode="auto">
            <a:xfrm>
              <a:off x="3510"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26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anose="020B0503020204020204" pitchFamily="34" charset="-122"/>
                <a:ea typeface="微软雅黑" panose="020B0503020204020204" pitchFamily="34" charset="-122"/>
              </a:rPr>
              <a:t>互联网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26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浏览器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6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1</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sp>
        <p:nvSpPr>
          <p:cNvPr id="26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2</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pic>
        <p:nvPicPr>
          <p:cNvPr id="269" name="图片 2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27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4" name="图片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275" name="图片 2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276" name="图片 2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277" name="图片 2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278" name="直接箭头连接符 27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anose="020B0503020204020204" pitchFamily="34" charset="-122"/>
                <a:ea typeface="微软雅黑" panose="020B0503020204020204" pitchFamily="34" charset="-122"/>
              </a:rPr>
              <a:t>(2) </a:t>
            </a:r>
            <a:r>
              <a:rPr kumimoji="1" lang="zh-CN" altLang="en-US" sz="1400" b="1" dirty="0">
                <a:latin typeface="微软雅黑" panose="020B0503020204020204" pitchFamily="34" charset="-122"/>
                <a:ea typeface="微软雅黑" panose="020B0503020204020204" pitchFamily="34" charset="-122"/>
              </a:rPr>
              <a:t>若高速缓存已经存放了所请求的对象，则将此对象放入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响应报文中返回给浏览器。</a:t>
            </a:r>
            <a:endParaRPr kumimoji="1" lang="zh-CN" altLang="en-US" sz="1400" b="1" dirty="0">
              <a:latin typeface="微软雅黑" panose="020B0503020204020204" pitchFamily="34" charset="-122"/>
              <a:ea typeface="微软雅黑" panose="020B0503020204020204" pitchFamily="34" charset="-122"/>
            </a:endParaRPr>
          </a:p>
        </p:txBody>
      </p:sp>
      <p:sp>
        <p:nvSpPr>
          <p:cNvPr id="28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400" b="1" dirty="0">
                <a:solidFill>
                  <a:srgbClr val="000099"/>
                </a:solidFill>
                <a:latin typeface="微软雅黑" panose="020B0503020204020204" pitchFamily="34" charset="-122"/>
                <a:ea typeface="微软雅黑" panose="020B0503020204020204" pitchFamily="34" charset="-122"/>
              </a:rPr>
              <a:t>校园网的高速缓存</a:t>
            </a:r>
            <a:endParaRPr lang="zh-CN" altLang="en-US" sz="1400" b="1" dirty="0">
              <a:solidFill>
                <a:srgbClr val="000099"/>
              </a:solidFill>
              <a:latin typeface="微软雅黑" panose="020B0503020204020204" pitchFamily="34" charset="-122"/>
              <a:ea typeface="微软雅黑" panose="020B0503020204020204" pitchFamily="34" charset="-122"/>
            </a:endParaRPr>
          </a:p>
          <a:p>
            <a:pPr algn="ctr"/>
            <a:r>
              <a:rPr lang="zh-CN" altLang="en-US" sz="1400" b="1" dirty="0">
                <a:solidFill>
                  <a:srgbClr val="000099"/>
                </a:solidFill>
                <a:latin typeface="微软雅黑" panose="020B0503020204020204" pitchFamily="34" charset="-122"/>
                <a:ea typeface="微软雅黑" panose="020B0503020204020204" pitchFamily="34" charset="-122"/>
              </a:rPr>
              <a:t>（代理服务器）</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cxnSp>
        <p:nvCxnSpPr>
          <p:cNvPr id="284" name="直接箭头连接符 28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down)">
                                      <p:cBhvr>
                                        <p:cTn id="7" dur="2000"/>
                                        <p:tgtEl>
                                          <p:spTgt spid="27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down)">
                                      <p:cBhvr>
                                        <p:cTn id="11" dur="2000"/>
                                        <p:tgtEl>
                                          <p:spTgt spid="27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wipe(down)">
                                      <p:cBhvr>
                                        <p:cTn id="15" dur="2000"/>
                                        <p:tgtEl>
                                          <p:spTgt spid="28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down)">
                                      <p:cBhvr>
                                        <p:cTn id="19"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6754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396716" y="1234334"/>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顶级域名 </a:t>
            </a:r>
            <a:r>
              <a:rPr lang="en-US" altLang="zh-CN" sz="2000" b="1" dirty="0">
                <a:solidFill>
                  <a:schemeClr val="bg1"/>
                </a:solidFill>
                <a:latin typeface="微软雅黑" panose="020B0503020204020204" pitchFamily="34" charset="-122"/>
                <a:ea typeface="微软雅黑" panose="020B0503020204020204" pitchFamily="34" charset="-122"/>
              </a:rPr>
              <a:t>TLD (Top Level Domain)</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 name="Rectangle 68"/>
          <p:cNvSpPr>
            <a:spLocks noChangeArrowheads="1"/>
          </p:cNvSpPr>
          <p:nvPr/>
        </p:nvSpPr>
        <p:spPr bwMode="auto">
          <a:xfrm>
            <a:off x="490073" y="1712940"/>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国家</a:t>
            </a:r>
            <a:r>
              <a:rPr lang="zh-CN" altLang="en-US" sz="2000" b="1" dirty="0">
                <a:latin typeface="微软雅黑" panose="020B0503020204020204" pitchFamily="34" charset="-122"/>
                <a:ea typeface="微软雅黑" panose="020B0503020204020204" pitchFamily="34" charset="-122"/>
              </a:rPr>
              <a:t>顶级域名 </a:t>
            </a:r>
            <a:r>
              <a:rPr lang="en-US" altLang="zh-CN" sz="2000" b="1" dirty="0" err="1" smtClean="0">
                <a:latin typeface="微软雅黑" panose="020B0503020204020204" pitchFamily="34" charset="-122"/>
                <a:ea typeface="微软雅黑" panose="020B0503020204020204" pitchFamily="34" charset="-122"/>
              </a:rPr>
              <a:t>nTLD</a:t>
            </a:r>
            <a:r>
              <a:rPr lang="zh-CN" altLang="en-US" sz="2000" b="1" dirty="0" smtClean="0">
                <a:latin typeface="微软雅黑" panose="020B0503020204020204" pitchFamily="34" charset="-122"/>
                <a:ea typeface="微软雅黑" panose="020B0503020204020204" pitchFamily="34" charset="-122"/>
              </a:rPr>
              <a:t>，例如：</a:t>
            </a:r>
            <a:endParaRPr lang="en-US" altLang="zh-CN"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cn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表示中国，</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us </a:t>
            </a:r>
            <a:r>
              <a:rPr lang="zh-CN" altLang="en-US" sz="2000" b="1" dirty="0">
                <a:latin typeface="微软雅黑" panose="020B0503020204020204" pitchFamily="34" charset="-122"/>
                <a:ea typeface="微软雅黑" panose="020B0503020204020204" pitchFamily="34" charset="-122"/>
              </a:rPr>
              <a:t>表示美国，</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uk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表示英国，等等。</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矩形 117"/>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使用高速缓存的情况</a:t>
            </a:r>
            <a:endParaRPr lang="zh-CN" altLang="en-US" sz="2000" b="1" dirty="0">
              <a:latin typeface="微软雅黑" panose="020B0503020204020204" pitchFamily="34" charset="-122"/>
              <a:ea typeface="微软雅黑" panose="020B0503020204020204" pitchFamily="34" charset="-122"/>
            </a:endParaRPr>
          </a:p>
        </p:txBody>
      </p:sp>
      <p:grpSp>
        <p:nvGrpSpPr>
          <p:cNvPr id="18" name="Group 24"/>
          <p:cNvGrpSpPr/>
          <p:nvPr/>
        </p:nvGrpSpPr>
        <p:grpSpPr bwMode="auto">
          <a:xfrm>
            <a:off x="703908" y="1921459"/>
            <a:ext cx="2948074" cy="2120836"/>
            <a:chOff x="912" y="768"/>
            <a:chExt cx="2400" cy="1584"/>
          </a:xfrm>
          <a:solidFill>
            <a:srgbClr val="0066FF"/>
          </a:solidFill>
        </p:grpSpPr>
        <p:sp>
          <p:nvSpPr>
            <p:cNvPr id="19"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28" name="Group 34"/>
            <p:cNvGrpSpPr/>
            <p:nvPr/>
          </p:nvGrpSpPr>
          <p:grpSpPr bwMode="auto">
            <a:xfrm>
              <a:off x="912" y="768"/>
              <a:ext cx="2386" cy="1553"/>
              <a:chOff x="912" y="768"/>
              <a:chExt cx="2386" cy="1553"/>
            </a:xfrm>
            <a:grpFill/>
          </p:grpSpPr>
          <p:sp>
            <p:nvSpPr>
              <p:cNvPr id="29"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38" name="Line 119"/>
          <p:cNvSpPr>
            <a:spLocks noChangeShapeType="1"/>
          </p:cNvSpPr>
          <p:nvPr/>
        </p:nvSpPr>
        <p:spPr bwMode="auto">
          <a:xfrm flipV="1">
            <a:off x="2977610" y="3076825"/>
            <a:ext cx="513818" cy="650825"/>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aphicFrame>
        <p:nvGraphicFramePr>
          <p:cNvPr id="41" name="Object 44"/>
          <p:cNvGraphicFramePr>
            <a:graphicFrameLocks noChangeAspect="1"/>
          </p:cNvGraphicFramePr>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7169" name="VISIO" r:id="rId1" imgW="3514725" imgH="2009775" progId="">
                  <p:embed/>
                </p:oleObj>
              </mc:Choice>
              <mc:Fallback>
                <p:oleObj name="VISIO" r:id="rId1" imgW="3514725" imgH="2009775" progId="">
                  <p:embed/>
                  <p:pic>
                    <p:nvPicPr>
                      <p:cNvPr id="0" name="图片 7168"/>
                      <p:cNvPicPr>
                        <a:picLocks noChangeAspect="1"/>
                      </p:cNvPicPr>
                      <p:nvPr/>
                    </p:nvPicPr>
                    <p:blipFill>
                      <a:blip r:embed="rId2"/>
                      <a:stretch>
                        <a:fillRect/>
                      </a:stretch>
                    </p:blipFill>
                    <p:spPr>
                      <a:xfrm>
                        <a:off x="6071848" y="2530328"/>
                        <a:ext cx="1509164" cy="951134"/>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42" name="Line 45"/>
          <p:cNvSpPr>
            <a:spLocks noChangeShapeType="1"/>
          </p:cNvSpPr>
          <p:nvPr/>
        </p:nvSpPr>
        <p:spPr bwMode="auto">
          <a:xfrm>
            <a:off x="3676701" y="2995086"/>
            <a:ext cx="2154462"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46"/>
          <p:cNvSpPr>
            <a:spLocks noChangeShapeType="1"/>
          </p:cNvSpPr>
          <p:nvPr/>
        </p:nvSpPr>
        <p:spPr bwMode="auto">
          <a:xfrm>
            <a:off x="7005969" y="3416612"/>
            <a:ext cx="554227" cy="449146"/>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47"/>
          <p:cNvSpPr>
            <a:spLocks noChangeShapeType="1"/>
          </p:cNvSpPr>
          <p:nvPr/>
        </p:nvSpPr>
        <p:spPr bwMode="auto">
          <a:xfrm>
            <a:off x="7326016" y="3186034"/>
            <a:ext cx="444943" cy="94873"/>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48"/>
          <p:cNvSpPr>
            <a:spLocks noChangeShapeType="1"/>
          </p:cNvSpPr>
          <p:nvPr/>
        </p:nvSpPr>
        <p:spPr bwMode="auto">
          <a:xfrm flipV="1">
            <a:off x="7350735" y="2622800"/>
            <a:ext cx="420224" cy="127298"/>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9"/>
          <p:cNvSpPr>
            <a:spLocks noChangeShapeType="1"/>
          </p:cNvSpPr>
          <p:nvPr/>
        </p:nvSpPr>
        <p:spPr bwMode="auto">
          <a:xfrm flipV="1">
            <a:off x="6979949" y="2111205"/>
            <a:ext cx="580248" cy="49238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Line 115"/>
          <p:cNvSpPr>
            <a:spLocks noChangeShapeType="1"/>
          </p:cNvSpPr>
          <p:nvPr/>
        </p:nvSpPr>
        <p:spPr bwMode="auto">
          <a:xfrm>
            <a:off x="1615912" y="2214485"/>
            <a:ext cx="701240"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Line 116"/>
          <p:cNvSpPr>
            <a:spLocks noChangeShapeType="1"/>
          </p:cNvSpPr>
          <p:nvPr/>
        </p:nvSpPr>
        <p:spPr bwMode="auto">
          <a:xfrm>
            <a:off x="1825374" y="2800536"/>
            <a:ext cx="491779" cy="12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117"/>
          <p:cNvSpPr>
            <a:spLocks noChangeShapeType="1"/>
          </p:cNvSpPr>
          <p:nvPr/>
        </p:nvSpPr>
        <p:spPr bwMode="auto">
          <a:xfrm>
            <a:off x="1249029" y="3207650"/>
            <a:ext cx="1053813" cy="36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118"/>
          <p:cNvSpPr>
            <a:spLocks noChangeShapeType="1"/>
          </p:cNvSpPr>
          <p:nvPr/>
        </p:nvSpPr>
        <p:spPr bwMode="auto">
          <a:xfrm>
            <a:off x="1686167" y="3750470"/>
            <a:ext cx="632288"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119"/>
          <p:cNvSpPr>
            <a:spLocks noChangeShapeType="1"/>
          </p:cNvSpPr>
          <p:nvPr/>
        </p:nvSpPr>
        <p:spPr bwMode="auto">
          <a:xfrm>
            <a:off x="2302842" y="2989083"/>
            <a:ext cx="1193020" cy="2402"/>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3" name="Group 120"/>
          <p:cNvGrpSpPr/>
          <p:nvPr/>
        </p:nvGrpSpPr>
        <p:grpSpPr bwMode="auto">
          <a:xfrm>
            <a:off x="3321527" y="2860466"/>
            <a:ext cx="477468" cy="309839"/>
            <a:chOff x="2154" y="3033"/>
            <a:chExt cx="309" cy="192"/>
          </a:xfrm>
        </p:grpSpPr>
        <p:sp>
          <p:nvSpPr>
            <p:cNvPr id="54" name="Oval 121"/>
            <p:cNvSpPr>
              <a:spLocks noChangeArrowheads="1"/>
            </p:cNvSpPr>
            <p:nvPr/>
          </p:nvSpPr>
          <p:spPr bwMode="auto">
            <a:xfrm>
              <a:off x="2155"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Oval 124"/>
            <p:cNvSpPr>
              <a:spLocks noChangeArrowheads="1"/>
            </p:cNvSpPr>
            <p:nvPr/>
          </p:nvSpPr>
          <p:spPr bwMode="auto">
            <a:xfrm>
              <a:off x="2155"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8" name="Group 125"/>
            <p:cNvGrpSpPr/>
            <p:nvPr/>
          </p:nvGrpSpPr>
          <p:grpSpPr bwMode="auto">
            <a:xfrm>
              <a:off x="2201" y="3046"/>
              <a:ext cx="214" cy="86"/>
              <a:chOff x="2201" y="3046"/>
              <a:chExt cx="214" cy="86"/>
            </a:xfrm>
          </p:grpSpPr>
          <p:grpSp>
            <p:nvGrpSpPr>
              <p:cNvPr id="61" name="Group 126"/>
              <p:cNvGrpSpPr/>
              <p:nvPr/>
            </p:nvGrpSpPr>
            <p:grpSpPr bwMode="auto">
              <a:xfrm>
                <a:off x="2201" y="3046"/>
                <a:ext cx="212" cy="84"/>
                <a:chOff x="2201" y="3046"/>
                <a:chExt cx="212" cy="84"/>
              </a:xfrm>
            </p:grpSpPr>
            <p:sp>
              <p:nvSpPr>
                <p:cNvPr id="71" name="Freeform 127"/>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Freeform 128"/>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Freeform 129"/>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Freeform 130"/>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Freeform 131"/>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Freeform 132"/>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Freeform 133"/>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34"/>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62" name="Group 135"/>
              <p:cNvGrpSpPr/>
              <p:nvPr/>
            </p:nvGrpSpPr>
            <p:grpSpPr bwMode="auto">
              <a:xfrm>
                <a:off x="2203" y="3048"/>
                <a:ext cx="212" cy="84"/>
                <a:chOff x="2203" y="3048"/>
                <a:chExt cx="212" cy="84"/>
              </a:xfrm>
            </p:grpSpPr>
            <p:sp>
              <p:nvSpPr>
                <p:cNvPr id="63" name="Freeform 136"/>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Freeform 137"/>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Freeform 138"/>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Freeform 139"/>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Freeform 140"/>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141"/>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142"/>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Freeform 143"/>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59" name="Line 144"/>
            <p:cNvSpPr>
              <a:spLocks noChangeShapeType="1"/>
            </p:cNvSpPr>
            <p:nvPr/>
          </p:nvSpPr>
          <p:spPr bwMode="auto">
            <a:xfrm>
              <a:off x="2154"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145"/>
            <p:cNvSpPr>
              <a:spLocks noChangeShapeType="1"/>
            </p:cNvSpPr>
            <p:nvPr/>
          </p:nvSpPr>
          <p:spPr bwMode="auto">
            <a:xfrm>
              <a:off x="246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7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源点服务器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8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2 </a:t>
            </a:r>
            <a:r>
              <a:rPr kumimoji="1" lang="en-US" altLang="zh-CN" sz="1400" b="1" dirty="0" smtClean="0">
                <a:solidFill>
                  <a:srgbClr val="000099"/>
                </a:solidFill>
                <a:latin typeface="微软雅黑" panose="020B0503020204020204" pitchFamily="34" charset="-122"/>
                <a:ea typeface="微软雅黑" panose="020B0503020204020204" pitchFamily="34" charset="-122"/>
              </a:rPr>
              <a:t>Mbit/s</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grpSp>
        <p:nvGrpSpPr>
          <p:cNvPr id="84" name="Group 282"/>
          <p:cNvGrpSpPr/>
          <p:nvPr/>
        </p:nvGrpSpPr>
        <p:grpSpPr bwMode="auto">
          <a:xfrm>
            <a:off x="5669839" y="2828159"/>
            <a:ext cx="477468" cy="309839"/>
            <a:chOff x="3202" y="3033"/>
            <a:chExt cx="309" cy="192"/>
          </a:xfrm>
        </p:grpSpPr>
        <p:sp>
          <p:nvSpPr>
            <p:cNvPr id="85" name="Oval 283"/>
            <p:cNvSpPr>
              <a:spLocks noChangeArrowheads="1"/>
            </p:cNvSpPr>
            <p:nvPr/>
          </p:nvSpPr>
          <p:spPr bwMode="auto">
            <a:xfrm>
              <a:off x="3203"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8" name="Oval 286"/>
            <p:cNvSpPr>
              <a:spLocks noChangeArrowheads="1"/>
            </p:cNvSpPr>
            <p:nvPr/>
          </p:nvSpPr>
          <p:spPr bwMode="auto">
            <a:xfrm>
              <a:off x="3203"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89" name="Group 287"/>
            <p:cNvGrpSpPr/>
            <p:nvPr/>
          </p:nvGrpSpPr>
          <p:grpSpPr bwMode="auto">
            <a:xfrm>
              <a:off x="3249" y="3046"/>
              <a:ext cx="214" cy="86"/>
              <a:chOff x="3249" y="3046"/>
              <a:chExt cx="214" cy="86"/>
            </a:xfrm>
          </p:grpSpPr>
          <p:grpSp>
            <p:nvGrpSpPr>
              <p:cNvPr id="92" name="Group 288"/>
              <p:cNvGrpSpPr/>
              <p:nvPr/>
            </p:nvGrpSpPr>
            <p:grpSpPr bwMode="auto">
              <a:xfrm>
                <a:off x="3249" y="3046"/>
                <a:ext cx="212" cy="84"/>
                <a:chOff x="3249" y="3046"/>
                <a:chExt cx="212" cy="84"/>
              </a:xfrm>
            </p:grpSpPr>
            <p:sp>
              <p:nvSpPr>
                <p:cNvPr id="102" name="Freeform 289"/>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Freeform 290"/>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Freeform 291"/>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Freeform 292"/>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6" name="Freeform 293"/>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Freeform 294"/>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Freeform 295"/>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9" name="Freeform 296"/>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93" name="Group 297"/>
              <p:cNvGrpSpPr/>
              <p:nvPr/>
            </p:nvGrpSpPr>
            <p:grpSpPr bwMode="auto">
              <a:xfrm>
                <a:off x="3251" y="3048"/>
                <a:ext cx="212" cy="84"/>
                <a:chOff x="3251" y="3048"/>
                <a:chExt cx="212" cy="84"/>
              </a:xfrm>
            </p:grpSpPr>
            <p:sp>
              <p:nvSpPr>
                <p:cNvPr id="94" name="Freeform 298"/>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9"/>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300"/>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301"/>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302"/>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303"/>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Freeform 304"/>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Freeform 305"/>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90" name="Line 306"/>
            <p:cNvSpPr>
              <a:spLocks noChangeShapeType="1"/>
            </p:cNvSpPr>
            <p:nvPr/>
          </p:nvSpPr>
          <p:spPr bwMode="auto">
            <a:xfrm>
              <a:off x="320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1" name="Line 307"/>
            <p:cNvSpPr>
              <a:spLocks noChangeShapeType="1"/>
            </p:cNvSpPr>
            <p:nvPr/>
          </p:nvSpPr>
          <p:spPr bwMode="auto">
            <a:xfrm>
              <a:off x="3510"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1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anose="020B0503020204020204" pitchFamily="34" charset="-122"/>
                <a:ea typeface="微软雅黑" panose="020B0503020204020204" pitchFamily="34" charset="-122"/>
              </a:rPr>
              <a:t>互联网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21"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1</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sp>
        <p:nvSpPr>
          <p:cNvPr id="12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2</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pic>
        <p:nvPicPr>
          <p:cNvPr id="128" name="图片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29"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3" name="图片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34" name="图片 1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35" name="图片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36" name="图片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41" name="矩形 140"/>
          <p:cNvSpPr/>
          <p:nvPr/>
        </p:nvSpPr>
        <p:spPr>
          <a:xfrm>
            <a:off x="3030429" y="1298535"/>
            <a:ext cx="3409281"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anose="020B0503020204020204" pitchFamily="34" charset="-122"/>
                <a:ea typeface="微软雅黑" panose="020B0503020204020204" pitchFamily="34" charset="-122"/>
              </a:rPr>
              <a:t>(3) </a:t>
            </a:r>
            <a:r>
              <a:rPr kumimoji="1" lang="zh-CN" altLang="en-US" sz="1400" b="1" dirty="0">
                <a:latin typeface="微软雅黑" panose="020B0503020204020204" pitchFamily="34" charset="-122"/>
                <a:ea typeface="微软雅黑" panose="020B0503020204020204" pitchFamily="34" charset="-122"/>
              </a:rPr>
              <a:t>否则，高速缓存就代表发出请求的用户浏览器，与互联网上的源点服务器建立 </a:t>
            </a:r>
            <a:r>
              <a:rPr kumimoji="1" lang="en-US" altLang="zh-CN" sz="1400" b="1" dirty="0">
                <a:latin typeface="微软雅黑" panose="020B0503020204020204" pitchFamily="34" charset="-122"/>
                <a:ea typeface="微软雅黑" panose="020B0503020204020204" pitchFamily="34" charset="-122"/>
              </a:rPr>
              <a:t>TCP </a:t>
            </a:r>
            <a:r>
              <a:rPr kumimoji="1" lang="zh-CN" altLang="en-US" sz="1400" b="1" dirty="0">
                <a:latin typeface="微软雅黑" panose="020B0503020204020204" pitchFamily="34" charset="-122"/>
                <a:ea typeface="微软雅黑" panose="020B0503020204020204" pitchFamily="34" charset="-122"/>
              </a:rPr>
              <a:t>连接，并发送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请求报文。</a:t>
            </a:r>
            <a:endParaRPr kumimoji="1" lang="zh-CN" altLang="en-US" sz="1400" b="1" dirty="0">
              <a:latin typeface="微软雅黑" panose="020B0503020204020204" pitchFamily="34" charset="-122"/>
              <a:ea typeface="微软雅黑" panose="020B0503020204020204" pitchFamily="34" charset="-122"/>
            </a:endParaRPr>
          </a:p>
        </p:txBody>
      </p:sp>
      <p:sp>
        <p:nvSpPr>
          <p:cNvPr id="142"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400" b="1" dirty="0">
                <a:solidFill>
                  <a:srgbClr val="000099"/>
                </a:solidFill>
                <a:latin typeface="微软雅黑" panose="020B0503020204020204" pitchFamily="34" charset="-122"/>
                <a:ea typeface="微软雅黑" panose="020B0503020204020204" pitchFamily="34" charset="-122"/>
              </a:rPr>
              <a:t>校园网的高速缓存</a:t>
            </a:r>
            <a:endParaRPr lang="zh-CN" altLang="en-US" sz="1400" b="1" dirty="0">
              <a:solidFill>
                <a:srgbClr val="000099"/>
              </a:solidFill>
              <a:latin typeface="微软雅黑" panose="020B0503020204020204" pitchFamily="34" charset="-122"/>
              <a:ea typeface="微软雅黑" panose="020B0503020204020204" pitchFamily="34" charset="-122"/>
            </a:endParaRPr>
          </a:p>
          <a:p>
            <a:pPr algn="ctr"/>
            <a:r>
              <a:rPr lang="zh-CN" altLang="en-US" sz="1400" b="1" dirty="0">
                <a:solidFill>
                  <a:srgbClr val="000099"/>
                </a:solidFill>
                <a:latin typeface="微软雅黑" panose="020B0503020204020204" pitchFamily="34" charset="-122"/>
                <a:ea typeface="微软雅黑" panose="020B0503020204020204" pitchFamily="34" charset="-122"/>
              </a:rPr>
              <a:t>（代理服务器）</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cxnSp>
        <p:nvCxnSpPr>
          <p:cNvPr id="143" name="直接箭头连接符 142"/>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Freeform 325"/>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19"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校园网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20"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浏览器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圆角矩形 12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矩形 123"/>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使用高速缓存的情况</a:t>
            </a:r>
            <a:endParaRPr lang="zh-CN" altLang="en-US" sz="2000" b="1" dirty="0">
              <a:latin typeface="微软雅黑" panose="020B0503020204020204" pitchFamily="34" charset="-122"/>
              <a:ea typeface="微软雅黑" panose="020B0503020204020204" pitchFamily="34" charset="-122"/>
            </a:endParaRPr>
          </a:p>
        </p:txBody>
      </p:sp>
      <p:grpSp>
        <p:nvGrpSpPr>
          <p:cNvPr id="6" name="Group 24"/>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19" name="Group 34"/>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aphicFrame>
        <p:nvGraphicFramePr>
          <p:cNvPr id="32" name="Object 44"/>
          <p:cNvGraphicFramePr>
            <a:graphicFrameLocks noChangeAspect="1"/>
          </p:cNvGraphicFramePr>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8193" name="VISIO" r:id="rId1" imgW="3514725" imgH="2009775" progId="">
                  <p:embed/>
                </p:oleObj>
              </mc:Choice>
              <mc:Fallback>
                <p:oleObj name="VISIO" r:id="rId1" imgW="3514725" imgH="2009775" progId="">
                  <p:embed/>
                  <p:pic>
                    <p:nvPicPr>
                      <p:cNvPr id="0" name="图片 8192"/>
                      <p:cNvPicPr>
                        <a:picLocks noChangeAspect="1"/>
                      </p:cNvPicPr>
                      <p:nvPr/>
                    </p:nvPicPr>
                    <p:blipFill>
                      <a:blip r:embed="rId2"/>
                      <a:stretch>
                        <a:fillRect/>
                      </a:stretch>
                    </p:blipFill>
                    <p:spPr>
                      <a:xfrm>
                        <a:off x="6071848" y="2530328"/>
                        <a:ext cx="1509164" cy="951134"/>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44" name="Group 120"/>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49" name="Group 125"/>
            <p:cNvGrpSpPr/>
            <p:nvPr/>
          </p:nvGrpSpPr>
          <p:grpSpPr bwMode="auto">
            <a:xfrm>
              <a:off x="2201" y="3046"/>
              <a:ext cx="214" cy="86"/>
              <a:chOff x="2201" y="3046"/>
              <a:chExt cx="214" cy="86"/>
            </a:xfrm>
          </p:grpSpPr>
          <p:grpSp>
            <p:nvGrpSpPr>
              <p:cNvPr id="52" name="Group 126"/>
              <p:cNvGrpSpPr/>
              <p:nvPr/>
            </p:nvGrpSpPr>
            <p:grpSpPr bwMode="auto">
              <a:xfrm>
                <a:off x="2201" y="3046"/>
                <a:ext cx="212" cy="84"/>
                <a:chOff x="2201" y="3046"/>
                <a:chExt cx="212" cy="84"/>
              </a:xfrm>
            </p:grpSpPr>
            <p:sp>
              <p:nvSpPr>
                <p:cNvPr id="62" name="Freeform 127"/>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Freeform 128"/>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Freeform 129"/>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Freeform 130"/>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Freeform 131"/>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Freeform 132"/>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133"/>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134"/>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53" name="Group 135"/>
              <p:cNvGrpSpPr/>
              <p:nvPr/>
            </p:nvGrpSpPr>
            <p:grpSpPr bwMode="auto">
              <a:xfrm>
                <a:off x="2203" y="3048"/>
                <a:ext cx="212" cy="84"/>
                <a:chOff x="2203" y="3048"/>
                <a:chExt cx="212" cy="84"/>
              </a:xfrm>
            </p:grpSpPr>
            <p:sp>
              <p:nvSpPr>
                <p:cNvPr id="54" name="Freeform 136"/>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Freeform 137"/>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Freeform 138"/>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Freeform 139"/>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Freeform 140"/>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Freeform 141"/>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Freeform 142"/>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Freeform 143"/>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源点服务器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2 </a:t>
            </a:r>
            <a:r>
              <a:rPr kumimoji="1" lang="en-US" altLang="zh-CN" sz="1400" b="1" dirty="0" smtClean="0">
                <a:solidFill>
                  <a:srgbClr val="000099"/>
                </a:solidFill>
                <a:latin typeface="微软雅黑" panose="020B0503020204020204" pitchFamily="34" charset="-122"/>
                <a:ea typeface="微软雅黑" panose="020B0503020204020204" pitchFamily="34" charset="-122"/>
              </a:rPr>
              <a:t>Mbit/s</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grpSp>
        <p:nvGrpSpPr>
          <p:cNvPr id="75" name="Group 282"/>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80" name="Group 287"/>
            <p:cNvGrpSpPr/>
            <p:nvPr/>
          </p:nvGrpSpPr>
          <p:grpSpPr bwMode="auto">
            <a:xfrm>
              <a:off x="3249" y="3046"/>
              <a:ext cx="214" cy="86"/>
              <a:chOff x="3249" y="3046"/>
              <a:chExt cx="214" cy="86"/>
            </a:xfrm>
          </p:grpSpPr>
          <p:grpSp>
            <p:nvGrpSpPr>
              <p:cNvPr id="83" name="Group 288"/>
              <p:cNvGrpSpPr/>
              <p:nvPr/>
            </p:nvGrpSpPr>
            <p:grpSpPr bwMode="auto">
              <a:xfrm>
                <a:off x="3249" y="3046"/>
                <a:ext cx="212" cy="84"/>
                <a:chOff x="3249" y="3046"/>
                <a:chExt cx="212" cy="84"/>
              </a:xfrm>
            </p:grpSpPr>
            <p:sp>
              <p:nvSpPr>
                <p:cNvPr id="93" name="Freeform 289"/>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Freeform 290"/>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1"/>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292"/>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293"/>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294"/>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295"/>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Freeform 296"/>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84" name="Group 297"/>
              <p:cNvGrpSpPr/>
              <p:nvPr/>
            </p:nvGrpSpPr>
            <p:grpSpPr bwMode="auto">
              <a:xfrm>
                <a:off x="3251" y="3048"/>
                <a:ext cx="212" cy="84"/>
                <a:chOff x="3251" y="3048"/>
                <a:chExt cx="212" cy="84"/>
              </a:xfrm>
            </p:grpSpPr>
            <p:sp>
              <p:nvSpPr>
                <p:cNvPr id="85" name="Freeform 298"/>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Freeform 299"/>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Freeform 300"/>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8" name="Freeform 301"/>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Freeform 302"/>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Freeform 303"/>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1" name="Freeform 304"/>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Freeform 305"/>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anose="020B0503020204020204" pitchFamily="34" charset="-122"/>
                <a:ea typeface="微软雅黑" panose="020B0503020204020204" pitchFamily="34" charset="-122"/>
              </a:rPr>
              <a:t>互联网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1</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2</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18" name="矩形 117"/>
          <p:cNvSpPr/>
          <p:nvPr/>
        </p:nvSpPr>
        <p:spPr>
          <a:xfrm>
            <a:off x="3030430" y="1298535"/>
            <a:ext cx="3331460"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anose="020B0503020204020204" pitchFamily="34" charset="-122"/>
                <a:ea typeface="微软雅黑" panose="020B0503020204020204" pitchFamily="34" charset="-122"/>
              </a:rPr>
              <a:t>(4) </a:t>
            </a:r>
            <a:r>
              <a:rPr kumimoji="1" lang="zh-CN" altLang="en-US" sz="1400" b="1" dirty="0">
                <a:latin typeface="微软雅黑" panose="020B0503020204020204" pitchFamily="34" charset="-122"/>
                <a:ea typeface="微软雅黑" panose="020B0503020204020204" pitchFamily="34" charset="-122"/>
              </a:rPr>
              <a:t>源点服务器将所请求的对象放在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响应报文中返回给校园网的高速缓存。</a:t>
            </a:r>
            <a:endParaRPr kumimoji="1" lang="zh-CN" altLang="en-US" sz="1400" b="1" dirty="0">
              <a:latin typeface="微软雅黑" panose="020B0503020204020204" pitchFamily="34" charset="-122"/>
              <a:ea typeface="微软雅黑" panose="020B0503020204020204" pitchFamily="34" charset="-122"/>
            </a:endParaRPr>
          </a:p>
        </p:txBody>
      </p:sp>
      <p:sp>
        <p:nvSpPr>
          <p:cNvPr id="119"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400" b="1" dirty="0">
                <a:solidFill>
                  <a:srgbClr val="000099"/>
                </a:solidFill>
                <a:latin typeface="微软雅黑" panose="020B0503020204020204" pitchFamily="34" charset="-122"/>
                <a:ea typeface="微软雅黑" panose="020B0503020204020204" pitchFamily="34" charset="-122"/>
              </a:rPr>
              <a:t>校园网的高速缓存</a:t>
            </a:r>
            <a:endParaRPr lang="zh-CN" altLang="en-US" sz="1400" b="1" dirty="0">
              <a:solidFill>
                <a:srgbClr val="000099"/>
              </a:solidFill>
              <a:latin typeface="微软雅黑" panose="020B0503020204020204" pitchFamily="34" charset="-122"/>
              <a:ea typeface="微软雅黑" panose="020B0503020204020204" pitchFamily="34" charset="-122"/>
            </a:endParaRPr>
          </a:p>
          <a:p>
            <a:pPr algn="ctr"/>
            <a:r>
              <a:rPr lang="zh-CN" altLang="en-US" sz="1400" b="1" dirty="0">
                <a:solidFill>
                  <a:srgbClr val="000099"/>
                </a:solidFill>
                <a:latin typeface="微软雅黑" panose="020B0503020204020204" pitchFamily="34" charset="-122"/>
                <a:ea typeface="微软雅黑" panose="020B0503020204020204" pitchFamily="34" charset="-122"/>
              </a:rPr>
              <a:t>（代理服务器）</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Freeform 325"/>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25"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校园网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2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浏览器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圆角矩形 12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矩形 126"/>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使用高速缓存的情况</a:t>
            </a:r>
            <a:endParaRPr lang="zh-CN" altLang="en-US" sz="2000" b="1" dirty="0">
              <a:latin typeface="微软雅黑" panose="020B0503020204020204" pitchFamily="34" charset="-122"/>
              <a:ea typeface="微软雅黑" panose="020B0503020204020204" pitchFamily="34" charset="-122"/>
            </a:endParaRPr>
          </a:p>
        </p:txBody>
      </p:sp>
      <p:grpSp>
        <p:nvGrpSpPr>
          <p:cNvPr id="6" name="Group 24"/>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19" name="Group 34"/>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aphicFrame>
        <p:nvGraphicFramePr>
          <p:cNvPr id="32" name="Object 44"/>
          <p:cNvGraphicFramePr>
            <a:graphicFrameLocks noChangeAspect="1"/>
          </p:cNvGraphicFramePr>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9217" name="VISIO" r:id="rId1" imgW="3514725" imgH="2009775" progId="">
                  <p:embed/>
                </p:oleObj>
              </mc:Choice>
              <mc:Fallback>
                <p:oleObj name="VISIO" r:id="rId1" imgW="3514725" imgH="2009775" progId="">
                  <p:embed/>
                  <p:pic>
                    <p:nvPicPr>
                      <p:cNvPr id="0" name="图片 9216"/>
                      <p:cNvPicPr>
                        <a:picLocks noChangeAspect="1"/>
                      </p:cNvPicPr>
                      <p:nvPr/>
                    </p:nvPicPr>
                    <p:blipFill>
                      <a:blip r:embed="rId2"/>
                      <a:stretch>
                        <a:fillRect/>
                      </a:stretch>
                    </p:blipFill>
                    <p:spPr>
                      <a:xfrm>
                        <a:off x="6071848" y="2530328"/>
                        <a:ext cx="1509164" cy="951134"/>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44" name="Group 120"/>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49" name="Group 125"/>
            <p:cNvGrpSpPr/>
            <p:nvPr/>
          </p:nvGrpSpPr>
          <p:grpSpPr bwMode="auto">
            <a:xfrm>
              <a:off x="2201" y="3046"/>
              <a:ext cx="214" cy="86"/>
              <a:chOff x="2201" y="3046"/>
              <a:chExt cx="214" cy="86"/>
            </a:xfrm>
          </p:grpSpPr>
          <p:grpSp>
            <p:nvGrpSpPr>
              <p:cNvPr id="52" name="Group 126"/>
              <p:cNvGrpSpPr/>
              <p:nvPr/>
            </p:nvGrpSpPr>
            <p:grpSpPr bwMode="auto">
              <a:xfrm>
                <a:off x="2201" y="3046"/>
                <a:ext cx="212" cy="84"/>
                <a:chOff x="2201" y="3046"/>
                <a:chExt cx="212" cy="84"/>
              </a:xfrm>
            </p:grpSpPr>
            <p:sp>
              <p:nvSpPr>
                <p:cNvPr id="62" name="Freeform 127"/>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Freeform 128"/>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Freeform 129"/>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Freeform 130"/>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Freeform 131"/>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Freeform 132"/>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133"/>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134"/>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53" name="Group 135"/>
              <p:cNvGrpSpPr/>
              <p:nvPr/>
            </p:nvGrpSpPr>
            <p:grpSpPr bwMode="auto">
              <a:xfrm>
                <a:off x="2203" y="3048"/>
                <a:ext cx="212" cy="84"/>
                <a:chOff x="2203" y="3048"/>
                <a:chExt cx="212" cy="84"/>
              </a:xfrm>
            </p:grpSpPr>
            <p:sp>
              <p:nvSpPr>
                <p:cNvPr id="54" name="Freeform 136"/>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Freeform 137"/>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Freeform 138"/>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Freeform 139"/>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Freeform 140"/>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Freeform 141"/>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Freeform 142"/>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Freeform 143"/>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Rectangle 279"/>
          <p:cNvSpPr>
            <a:spLocks noChangeArrowheads="1"/>
          </p:cNvSpPr>
          <p:nvPr/>
        </p:nvSpPr>
        <p:spPr bwMode="auto">
          <a:xfrm>
            <a:off x="664575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anose="020B0503020204020204" pitchFamily="34" charset="-122"/>
                <a:ea typeface="微软雅黑" panose="020B0503020204020204" pitchFamily="34" charset="-122"/>
              </a:rPr>
              <a:t>源点服务器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anose="020B0503020204020204" pitchFamily="34" charset="-122"/>
                <a:ea typeface="微软雅黑" panose="020B0503020204020204" pitchFamily="34" charset="-122"/>
              </a:rPr>
              <a:t>2 </a:t>
            </a:r>
            <a:r>
              <a:rPr kumimoji="1" lang="en-US" altLang="zh-CN" sz="1400" b="1" dirty="0" smtClean="0">
                <a:solidFill>
                  <a:srgbClr val="000099"/>
                </a:solidFill>
                <a:latin typeface="微软雅黑" panose="020B0503020204020204" pitchFamily="34" charset="-122"/>
                <a:ea typeface="微软雅黑" panose="020B0503020204020204" pitchFamily="34" charset="-122"/>
              </a:rPr>
              <a:t>Mbit/s</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grpSp>
        <p:nvGrpSpPr>
          <p:cNvPr id="75" name="Group 282"/>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ln>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80" name="Group 287"/>
            <p:cNvGrpSpPr/>
            <p:nvPr/>
          </p:nvGrpSpPr>
          <p:grpSpPr bwMode="auto">
            <a:xfrm>
              <a:off x="3249" y="3046"/>
              <a:ext cx="214" cy="86"/>
              <a:chOff x="3249" y="3046"/>
              <a:chExt cx="214" cy="86"/>
            </a:xfrm>
          </p:grpSpPr>
          <p:grpSp>
            <p:nvGrpSpPr>
              <p:cNvPr id="83" name="Group 288"/>
              <p:cNvGrpSpPr/>
              <p:nvPr/>
            </p:nvGrpSpPr>
            <p:grpSpPr bwMode="auto">
              <a:xfrm>
                <a:off x="3249" y="3046"/>
                <a:ext cx="212" cy="84"/>
                <a:chOff x="3249" y="3046"/>
                <a:chExt cx="212" cy="84"/>
              </a:xfrm>
            </p:grpSpPr>
            <p:sp>
              <p:nvSpPr>
                <p:cNvPr id="93" name="Freeform 289"/>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Freeform 290"/>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1"/>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292"/>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293"/>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294"/>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295"/>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Freeform 296"/>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84" name="Group 297"/>
              <p:cNvGrpSpPr/>
              <p:nvPr/>
            </p:nvGrpSpPr>
            <p:grpSpPr bwMode="auto">
              <a:xfrm>
                <a:off x="3251" y="3048"/>
                <a:ext cx="212" cy="84"/>
                <a:chOff x="3251" y="3048"/>
                <a:chExt cx="212" cy="84"/>
              </a:xfrm>
            </p:grpSpPr>
            <p:sp>
              <p:nvSpPr>
                <p:cNvPr id="85" name="Freeform 298"/>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Freeform 299"/>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Freeform 300"/>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8" name="Freeform 301"/>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Freeform 302"/>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Freeform 303"/>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1" name="Freeform 304"/>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Freeform 305"/>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anose="020B0503020204020204" pitchFamily="34" charset="-122"/>
                <a:ea typeface="微软雅黑" panose="020B0503020204020204" pitchFamily="34" charset="-122"/>
              </a:rPr>
              <a:t>互联网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1</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anose="020B0503020204020204" pitchFamily="34" charset="-122"/>
                <a:ea typeface="微软雅黑" panose="020B0503020204020204" pitchFamily="34" charset="-122"/>
              </a:rPr>
              <a:t>R</a:t>
            </a:r>
            <a:r>
              <a:rPr kumimoji="1" lang="en-US" altLang="zh-CN" sz="1400" b="1" baseline="-25000">
                <a:solidFill>
                  <a:srgbClr val="000099"/>
                </a:solidFill>
                <a:latin typeface="微软雅黑" panose="020B0503020204020204" pitchFamily="34" charset="-122"/>
                <a:ea typeface="微软雅黑" panose="020B0503020204020204" pitchFamily="34" charset="-122"/>
              </a:rPr>
              <a:t>2</a:t>
            </a:r>
            <a:endParaRPr kumimoji="1" lang="en-US" altLang="zh-CN" sz="1400" b="1" baseline="-25000">
              <a:solidFill>
                <a:srgbClr val="000099"/>
              </a:solidFill>
              <a:latin typeface="微软雅黑" panose="020B0503020204020204" pitchFamily="34" charset="-122"/>
              <a:ea typeface="微软雅黑" panose="020B0503020204020204" pitchFamily="34" charset="-122"/>
            </a:endParaRPr>
          </a:p>
        </p:txBody>
      </p:sp>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118" name="直接箭头连接符 11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3030429" y="1250484"/>
            <a:ext cx="3508320" cy="954107"/>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anose="020B0503020204020204" pitchFamily="34" charset="-122"/>
                <a:ea typeface="微软雅黑" panose="020B0503020204020204" pitchFamily="34" charset="-122"/>
              </a:rPr>
              <a:t>(5) </a:t>
            </a:r>
            <a:r>
              <a:rPr kumimoji="1" lang="zh-CN" altLang="en-US" sz="1400" b="1" dirty="0">
                <a:latin typeface="微软雅黑" panose="020B0503020204020204" pitchFamily="34" charset="-122"/>
                <a:ea typeface="微软雅黑" panose="020B0503020204020204" pitchFamily="34" charset="-122"/>
              </a:rPr>
              <a:t>高速缓存收到此对象后，先复制在其本地存储器中（为今后使用），然后再将该对象放在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响应报文中，通过已建立的 </a:t>
            </a:r>
            <a:r>
              <a:rPr kumimoji="1" lang="en-US" altLang="zh-CN" sz="1400" b="1" dirty="0">
                <a:latin typeface="微软雅黑" panose="020B0503020204020204" pitchFamily="34" charset="-122"/>
                <a:ea typeface="微软雅黑" panose="020B0503020204020204" pitchFamily="34" charset="-122"/>
              </a:rPr>
              <a:t>TCP </a:t>
            </a:r>
            <a:r>
              <a:rPr kumimoji="1" lang="zh-CN" altLang="en-US" sz="1400" b="1" dirty="0">
                <a:latin typeface="微软雅黑" panose="020B0503020204020204" pitchFamily="34" charset="-122"/>
                <a:ea typeface="微软雅黑" panose="020B0503020204020204" pitchFamily="34" charset="-122"/>
              </a:rPr>
              <a:t>连接，返回给请求该对象的浏览器。</a:t>
            </a:r>
            <a:endParaRPr kumimoji="1" lang="zh-CN" altLang="en-US" sz="1400" b="1" dirty="0">
              <a:latin typeface="微软雅黑" panose="020B0503020204020204" pitchFamily="34" charset="-122"/>
              <a:ea typeface="微软雅黑" panose="020B0503020204020204" pitchFamily="34" charset="-122"/>
            </a:endParaRPr>
          </a:p>
        </p:txBody>
      </p:sp>
      <p:sp>
        <p:nvSpPr>
          <p:cNvPr id="12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400" b="1" dirty="0">
                <a:solidFill>
                  <a:srgbClr val="000099"/>
                </a:solidFill>
                <a:latin typeface="微软雅黑" panose="020B0503020204020204" pitchFamily="34" charset="-122"/>
                <a:ea typeface="微软雅黑" panose="020B0503020204020204" pitchFamily="34" charset="-122"/>
              </a:rPr>
              <a:t>校园网的高速缓存</a:t>
            </a:r>
            <a:endParaRPr lang="zh-CN" altLang="en-US" sz="1400" b="1" dirty="0">
              <a:solidFill>
                <a:srgbClr val="000099"/>
              </a:solidFill>
              <a:latin typeface="微软雅黑" panose="020B0503020204020204" pitchFamily="34" charset="-122"/>
              <a:ea typeface="微软雅黑" panose="020B0503020204020204" pitchFamily="34" charset="-122"/>
            </a:endParaRPr>
          </a:p>
          <a:p>
            <a:pPr algn="ctr"/>
            <a:r>
              <a:rPr lang="zh-CN" altLang="en-US" sz="1400" b="1" dirty="0">
                <a:solidFill>
                  <a:srgbClr val="000099"/>
                </a:solidFill>
                <a:latin typeface="微软雅黑" panose="020B0503020204020204" pitchFamily="34" charset="-122"/>
                <a:ea typeface="微软雅黑" panose="020B0503020204020204" pitchFamily="34" charset="-122"/>
              </a:rPr>
              <a:t>（代理服务器）</a:t>
            </a:r>
            <a:endParaRPr lang="zh-CN" altLang="en-US" sz="1400" b="1" dirty="0">
              <a:solidFill>
                <a:srgbClr val="000099"/>
              </a:solidFill>
              <a:latin typeface="微软雅黑" panose="020B0503020204020204" pitchFamily="34" charset="-122"/>
              <a:ea typeface="微软雅黑" panose="020B0503020204020204" pitchFamily="34" charset="-122"/>
            </a:endParaRPr>
          </a:p>
        </p:txBody>
      </p:sp>
      <p:cxnSp>
        <p:nvCxnSpPr>
          <p:cNvPr id="124" name="直接箭头连接符 12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校园网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29"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浏览器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2000"/>
                                        <p:tgtEl>
                                          <p:spTgt spid="11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2000"/>
                                        <p:tgtEl>
                                          <p:spTgt spid="11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2000"/>
                                        <p:tgtEl>
                                          <p:spTgt spid="12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16850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264037" y="113529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HTTP </a:t>
            </a:r>
            <a:r>
              <a:rPr lang="zh-CN" altLang="en-US" sz="2000" b="1" dirty="0">
                <a:solidFill>
                  <a:schemeClr val="bg1"/>
                </a:solidFill>
                <a:latin typeface="微软雅黑" panose="020B0503020204020204" pitchFamily="34" charset="-122"/>
                <a:ea typeface="微软雅黑" panose="020B0503020204020204" pitchFamily="34" charset="-122"/>
              </a:rPr>
              <a:t>的报文</a:t>
            </a:r>
            <a:r>
              <a:rPr lang="zh-CN" altLang="en-US" sz="2000" b="1" dirty="0" smtClean="0">
                <a:solidFill>
                  <a:schemeClr val="bg1"/>
                </a:solidFill>
                <a:latin typeface="微软雅黑" panose="020B0503020204020204" pitchFamily="34" charset="-122"/>
                <a:ea typeface="微软雅黑" panose="020B0503020204020204" pitchFamily="34" charset="-122"/>
              </a:rPr>
              <a:t>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Rectangle 68"/>
          <p:cNvSpPr>
            <a:spLocks noChangeArrowheads="1"/>
          </p:cNvSpPr>
          <p:nvPr/>
        </p:nvSpPr>
        <p:spPr bwMode="auto">
          <a:xfrm>
            <a:off x="556964" y="1529593"/>
            <a:ext cx="804877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有两类报文：</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请求报文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从客户向服务器发送请求报文。</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响应报文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从服务器到客户的回答。</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是面向正文的 </a:t>
            </a:r>
            <a:r>
              <a:rPr lang="en-US" altLang="zh-CN" sz="2000" b="1" dirty="0">
                <a:latin typeface="微软雅黑" panose="020B0503020204020204" pitchFamily="34" charset="-122"/>
                <a:ea typeface="微软雅黑" panose="020B0503020204020204" pitchFamily="34" charset="-122"/>
              </a:rPr>
              <a:t>(text-oriented)</a:t>
            </a:r>
            <a:r>
              <a:rPr lang="zh-CN" altLang="en-US" sz="2000" b="1" dirty="0">
                <a:latin typeface="微软雅黑" panose="020B0503020204020204" pitchFamily="34" charset="-122"/>
                <a:ea typeface="微软雅黑" panose="020B0503020204020204" pitchFamily="34" charset="-122"/>
              </a:rPr>
              <a:t>，因此在报文中的每一个字段都是一些 </a:t>
            </a:r>
            <a:r>
              <a:rPr lang="en-US" altLang="zh-CN" sz="2000" b="1" dirty="0">
                <a:solidFill>
                  <a:srgbClr val="0000FF"/>
                </a:solidFill>
                <a:latin typeface="微软雅黑" panose="020B0503020204020204" pitchFamily="34" charset="-122"/>
                <a:ea typeface="微软雅黑" panose="020B0503020204020204" pitchFamily="34" charset="-122"/>
              </a:rPr>
              <a:t>ASCII </a:t>
            </a:r>
            <a:r>
              <a:rPr lang="zh-CN" altLang="en-US" sz="2000" b="1" dirty="0">
                <a:solidFill>
                  <a:srgbClr val="0000FF"/>
                </a:solidFill>
                <a:latin typeface="微软雅黑" panose="020B0503020204020204" pitchFamily="34" charset="-122"/>
                <a:ea typeface="微软雅黑" panose="020B0503020204020204" pitchFamily="34" charset="-122"/>
              </a:rPr>
              <a:t>码串</a:t>
            </a:r>
            <a:r>
              <a:rPr lang="zh-CN" altLang="en-US" sz="2000" b="1" dirty="0">
                <a:latin typeface="微软雅黑" panose="020B0503020204020204" pitchFamily="34" charset="-122"/>
                <a:ea typeface="微软雅黑" panose="020B0503020204020204" pitchFamily="34" charset="-122"/>
              </a:rPr>
              <a:t>，因而每个字段的长度都是不确定的。</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圆角矩形 10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矩形 109"/>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的报文结构（请求报文</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12"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19"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42"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51"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52"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53"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54"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55"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56" name="Line 28"/>
          <p:cNvSpPr>
            <a:spLocks noChangeShapeType="1"/>
          </p:cNvSpPr>
          <p:nvPr/>
        </p:nvSpPr>
        <p:spPr bwMode="auto">
          <a:xfrm>
            <a:off x="380903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7" name="Line 29"/>
          <p:cNvSpPr>
            <a:spLocks noChangeShapeType="1"/>
          </p:cNvSpPr>
          <p:nvPr/>
        </p:nvSpPr>
        <p:spPr bwMode="auto">
          <a:xfrm>
            <a:off x="4300064"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8" name="Line 30"/>
          <p:cNvSpPr>
            <a:spLocks noChangeShapeType="1"/>
          </p:cNvSpPr>
          <p:nvPr/>
        </p:nvSpPr>
        <p:spPr bwMode="auto">
          <a:xfrm>
            <a:off x="3906792"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9"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60"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61"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62"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方   法</a:t>
            </a:r>
            <a:endParaRPr kumimoji="1" lang="zh-CN" altLang="en-US" sz="1200" b="1" dirty="0">
              <a:latin typeface="微软雅黑" panose="020B0503020204020204" pitchFamily="34" charset="-122"/>
              <a:ea typeface="微软雅黑" panose="020B0503020204020204" pitchFamily="34" charset="-122"/>
            </a:endParaRPr>
          </a:p>
        </p:txBody>
      </p:sp>
      <p:sp>
        <p:nvSpPr>
          <p:cNvPr id="163" name="Line 36"/>
          <p:cNvSpPr>
            <a:spLocks noChangeShapeType="1"/>
          </p:cNvSpPr>
          <p:nvPr/>
        </p:nvSpPr>
        <p:spPr bwMode="auto">
          <a:xfrm>
            <a:off x="3573073"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4" name="Line 37"/>
          <p:cNvSpPr>
            <a:spLocks noChangeShapeType="1"/>
          </p:cNvSpPr>
          <p:nvPr/>
        </p:nvSpPr>
        <p:spPr bwMode="auto">
          <a:xfrm>
            <a:off x="3651727"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5" name="Line 38"/>
          <p:cNvSpPr>
            <a:spLocks noChangeShapeType="1"/>
          </p:cNvSpPr>
          <p:nvPr/>
        </p:nvSpPr>
        <p:spPr bwMode="auto">
          <a:xfrm>
            <a:off x="451580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6" name="Line 39"/>
          <p:cNvSpPr>
            <a:spLocks noChangeShapeType="1"/>
          </p:cNvSpPr>
          <p:nvPr/>
        </p:nvSpPr>
        <p:spPr bwMode="auto">
          <a:xfrm>
            <a:off x="4594456"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7" name="Line 40"/>
          <p:cNvSpPr>
            <a:spLocks noChangeShapeType="1"/>
          </p:cNvSpPr>
          <p:nvPr/>
        </p:nvSpPr>
        <p:spPr bwMode="auto">
          <a:xfrm>
            <a:off x="545853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8"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URL</a:t>
            </a:r>
            <a:endParaRPr kumimoji="1" lang="en-US" altLang="zh-CN" sz="1200" b="1">
              <a:latin typeface="微软雅黑" panose="020B0503020204020204" pitchFamily="34" charset="-122"/>
              <a:ea typeface="微软雅黑" panose="020B0503020204020204" pitchFamily="34" charset="-122"/>
            </a:endParaRPr>
          </a:p>
        </p:txBody>
      </p:sp>
      <p:sp>
        <p:nvSpPr>
          <p:cNvPr id="169"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版   本</a:t>
            </a:r>
            <a:endParaRPr kumimoji="1" lang="zh-CN" altLang="en-US" sz="1200" b="1">
              <a:latin typeface="微软雅黑" panose="020B0503020204020204" pitchFamily="34" charset="-122"/>
              <a:ea typeface="微软雅黑" panose="020B0503020204020204" pitchFamily="34" charset="-122"/>
            </a:endParaRPr>
          </a:p>
        </p:txBody>
      </p:sp>
      <p:sp>
        <p:nvSpPr>
          <p:cNvPr id="170"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1" name="Line 45"/>
          <p:cNvSpPr>
            <a:spLocks noChangeShapeType="1"/>
          </p:cNvSpPr>
          <p:nvPr/>
        </p:nvSpPr>
        <p:spPr bwMode="auto">
          <a:xfrm>
            <a:off x="380903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72" name="Line 46"/>
          <p:cNvSpPr>
            <a:spLocks noChangeShapeType="1"/>
          </p:cNvSpPr>
          <p:nvPr/>
        </p:nvSpPr>
        <p:spPr bwMode="auto">
          <a:xfrm>
            <a:off x="4300064"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73"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首部行</a:t>
            </a:r>
            <a:endParaRPr kumimoji="1" lang="zh-CN" altLang="en-US" sz="1200" b="1">
              <a:latin typeface="微软雅黑" panose="020B0503020204020204" pitchFamily="34" charset="-122"/>
              <a:ea typeface="微软雅黑" panose="020B0503020204020204" pitchFamily="34" charset="-122"/>
            </a:endParaRPr>
          </a:p>
        </p:txBody>
      </p:sp>
      <p:sp>
        <p:nvSpPr>
          <p:cNvPr id="174" name="Line 48"/>
          <p:cNvSpPr>
            <a:spLocks noChangeShapeType="1"/>
          </p:cNvSpPr>
          <p:nvPr/>
        </p:nvSpPr>
        <p:spPr bwMode="auto">
          <a:xfrm>
            <a:off x="3906792"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75"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solidFill>
                  <a:schemeClr val="bg1"/>
                </a:solidFill>
                <a:latin typeface="微软雅黑" panose="020B0503020204020204" pitchFamily="34" charset="-122"/>
                <a:ea typeface="微软雅黑" panose="020B0503020204020204" pitchFamily="34" charset="-122"/>
              </a:rPr>
              <a: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176"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7"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8"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9"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180"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181" name="AutoShape 56"/>
          <p:cNvSpPr/>
          <p:nvPr/>
        </p:nvSpPr>
        <p:spPr bwMode="auto">
          <a:xfrm>
            <a:off x="4977616" y="1819666"/>
            <a:ext cx="157309" cy="765455"/>
          </a:xfrm>
          <a:prstGeom prst="rightBrace">
            <a:avLst>
              <a:gd name="adj1" fmla="val 43929"/>
              <a:gd name="adj2" fmla="val 50000"/>
            </a:avLst>
          </a:prstGeom>
          <a:noFill/>
          <a:ln w="1905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82"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83"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实体主体</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（通常不用）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4"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请求行</a:t>
            </a:r>
            <a:endParaRPr kumimoji="1" lang="zh-CN" altLang="en-US" sz="1200" b="1">
              <a:latin typeface="微软雅黑" panose="020B0503020204020204" pitchFamily="34" charset="-122"/>
              <a:ea typeface="微软雅黑" panose="020B0503020204020204" pitchFamily="34" charset="-122"/>
            </a:endParaRPr>
          </a:p>
        </p:txBody>
      </p:sp>
      <p:sp>
        <p:nvSpPr>
          <p:cNvPr id="185" name="Line 60"/>
          <p:cNvSpPr>
            <a:spLocks noChangeShapeType="1"/>
          </p:cNvSpPr>
          <p:nvPr/>
        </p:nvSpPr>
        <p:spPr bwMode="auto">
          <a:xfrm>
            <a:off x="2707874"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6" name="Line 61"/>
          <p:cNvSpPr>
            <a:spLocks noChangeShapeType="1"/>
          </p:cNvSpPr>
          <p:nvPr/>
        </p:nvSpPr>
        <p:spPr bwMode="auto">
          <a:xfrm>
            <a:off x="2707874"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7" name="Line 62"/>
          <p:cNvSpPr>
            <a:spLocks noChangeShapeType="1"/>
          </p:cNvSpPr>
          <p:nvPr/>
        </p:nvSpPr>
        <p:spPr bwMode="auto">
          <a:xfrm>
            <a:off x="3356211"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8" name="Line 63"/>
          <p:cNvSpPr>
            <a:spLocks noChangeShapeType="1"/>
          </p:cNvSpPr>
          <p:nvPr/>
        </p:nvSpPr>
        <p:spPr bwMode="auto">
          <a:xfrm>
            <a:off x="4928176"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9"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空格</a:t>
            </a:r>
            <a:endParaRPr kumimoji="1" lang="zh-CN" altLang="en-US" sz="1200" b="1">
              <a:latin typeface="微软雅黑" panose="020B0503020204020204" pitchFamily="34" charset="-122"/>
              <a:ea typeface="微软雅黑" panose="020B0503020204020204" pitchFamily="34" charset="-122"/>
            </a:endParaRPr>
          </a:p>
        </p:txBody>
      </p:sp>
      <p:sp>
        <p:nvSpPr>
          <p:cNvPr id="190"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回车换行</a:t>
            </a:r>
            <a:endParaRPr kumimoji="1" lang="zh-CN" altLang="en-US" sz="1200" b="1">
              <a:latin typeface="微软雅黑" panose="020B0503020204020204" pitchFamily="34" charset="-122"/>
              <a:ea typeface="微软雅黑" panose="020B0503020204020204" pitchFamily="34" charset="-122"/>
            </a:endParaRPr>
          </a:p>
        </p:txBody>
      </p:sp>
      <p:sp>
        <p:nvSpPr>
          <p:cNvPr id="191" name="Line 66"/>
          <p:cNvSpPr>
            <a:spLocks noChangeShapeType="1"/>
          </p:cNvSpPr>
          <p:nvPr/>
        </p:nvSpPr>
        <p:spPr bwMode="auto">
          <a:xfrm>
            <a:off x="4247254" y="1319734"/>
            <a:ext cx="288774"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92" name="Line 67"/>
          <p:cNvSpPr>
            <a:spLocks noChangeShapeType="1"/>
          </p:cNvSpPr>
          <p:nvPr/>
        </p:nvSpPr>
        <p:spPr bwMode="auto">
          <a:xfrm flipH="1">
            <a:off x="3592174" y="1319734"/>
            <a:ext cx="314618"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93" name="Line 68"/>
          <p:cNvSpPr>
            <a:spLocks noChangeShapeType="1"/>
          </p:cNvSpPr>
          <p:nvPr/>
        </p:nvSpPr>
        <p:spPr bwMode="auto">
          <a:xfrm>
            <a:off x="5609099" y="1319734"/>
            <a:ext cx="157309"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94" name="Line 69"/>
          <p:cNvSpPr>
            <a:spLocks noChangeShapeType="1"/>
          </p:cNvSpPr>
          <p:nvPr/>
        </p:nvSpPr>
        <p:spPr bwMode="auto">
          <a:xfrm>
            <a:off x="398544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95" name="Line 70"/>
          <p:cNvSpPr>
            <a:spLocks noChangeShapeType="1"/>
          </p:cNvSpPr>
          <p:nvPr/>
        </p:nvSpPr>
        <p:spPr bwMode="auto">
          <a:xfrm>
            <a:off x="398544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96"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rPr>
              <a: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97"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200"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grpSp>
        <p:nvGrpSpPr>
          <p:cNvPr id="201" name="Group 134"/>
          <p:cNvGrpSpPr/>
          <p:nvPr/>
        </p:nvGrpSpPr>
        <p:grpSpPr bwMode="auto">
          <a:xfrm>
            <a:off x="2016849" y="1484652"/>
            <a:ext cx="5192306" cy="328794"/>
            <a:chOff x="572" y="1045"/>
            <a:chExt cx="4621" cy="317"/>
          </a:xfrm>
        </p:grpSpPr>
        <p:sp>
          <p:nvSpPr>
            <p:cNvPr id="202" name="Rectangle 132"/>
            <p:cNvSpPr>
              <a:spLocks noChangeArrowheads="1"/>
            </p:cNvSpPr>
            <p:nvPr/>
          </p:nvSpPr>
          <p:spPr bwMode="auto">
            <a:xfrm>
              <a:off x="1111" y="1045"/>
              <a:ext cx="4082" cy="317"/>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203"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dirty="0">
                  <a:latin typeface="微软雅黑" panose="020B0503020204020204" pitchFamily="34" charset="-122"/>
                  <a:ea typeface="微软雅黑" panose="020B0503020204020204" pitchFamily="34" charset="-122"/>
                </a:rPr>
                <a:t>开始行</a:t>
              </a:r>
              <a:endParaRPr lang="zh-CN" altLang="en-US" sz="1200" b="1" dirty="0">
                <a:latin typeface="微软雅黑" panose="020B0503020204020204" pitchFamily="34" charset="-122"/>
                <a:ea typeface="微软雅黑" panose="020B0503020204020204" pitchFamily="34" charset="-122"/>
              </a:endParaRPr>
            </a:p>
          </p:txBody>
        </p:sp>
      </p:grpSp>
      <p:sp>
        <p:nvSpPr>
          <p:cNvPr id="204"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205"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CRLF</a:t>
            </a:r>
            <a:endParaRPr kumimoji="1" lang="en-US" altLang="zh-CN" sz="1200" b="1" dirty="0">
              <a:latin typeface="微软雅黑" panose="020B0503020204020204" pitchFamily="34" charset="-122"/>
              <a:ea typeface="微软雅黑" panose="020B0503020204020204" pitchFamily="34" charset="-122"/>
            </a:endParaRPr>
          </a:p>
        </p:txBody>
      </p:sp>
      <p:sp>
        <p:nvSpPr>
          <p:cNvPr id="206" name="矩形 205"/>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报文由三个部分组成，即开始行、首部行和实体主体。</a:t>
            </a:r>
            <a:endParaRPr kumimoji="1" lang="zh-CN" altLang="en-US" sz="1400" b="1" dirty="0">
              <a:latin typeface="微软雅黑" panose="020B0503020204020204" pitchFamily="34" charset="-122"/>
              <a:ea typeface="微软雅黑" panose="020B0503020204020204" pitchFamily="34" charset="-122"/>
            </a:endParaRPr>
          </a:p>
          <a:p>
            <a:r>
              <a:rPr kumimoji="1" lang="zh-CN" altLang="en-US" sz="1400" b="1" dirty="0">
                <a:latin typeface="微软雅黑" panose="020B0503020204020204" pitchFamily="34" charset="-122"/>
                <a:ea typeface="微软雅黑" panose="020B0503020204020204" pitchFamily="34" charset="-122"/>
              </a:rPr>
              <a:t>在请求报文中，开始行就是请求行。</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2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的报文结构（请求报文</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方   法</a:t>
            </a:r>
            <a:endParaRPr kumimoji="1" lang="zh-CN" altLang="en-US" sz="1200" b="1" dirty="0">
              <a:latin typeface="微软雅黑" panose="020B0503020204020204" pitchFamily="34" charset="-122"/>
              <a:ea typeface="微软雅黑" panose="020B0503020204020204" pitchFamily="34" charset="-122"/>
            </a:endParaRP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URL</a:t>
            </a:r>
            <a:endParaRPr kumimoji="1" lang="en-US" altLang="zh-CN" sz="1200" b="1">
              <a:latin typeface="微软雅黑" panose="020B0503020204020204" pitchFamily="34" charset="-122"/>
              <a:ea typeface="微软雅黑" panose="020B0503020204020204" pitchFamily="34" charset="-122"/>
            </a:endParaRP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版   本</a:t>
            </a:r>
            <a:endParaRPr kumimoji="1" lang="zh-CN" altLang="en-US" sz="1200" b="1">
              <a:latin typeface="微软雅黑" panose="020B0503020204020204" pitchFamily="34" charset="-122"/>
              <a:ea typeface="微软雅黑" panose="020B0503020204020204" pitchFamily="34" charset="-122"/>
            </a:endParaRP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首部行</a:t>
            </a:r>
            <a:endParaRPr kumimoji="1" lang="zh-CN" altLang="en-US" sz="1200" b="1">
              <a:latin typeface="微软雅黑" panose="020B0503020204020204" pitchFamily="34" charset="-122"/>
              <a:ea typeface="微软雅黑" panose="020B0503020204020204" pitchFamily="34" charset="-122"/>
            </a:endParaRP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solidFill>
                  <a:schemeClr val="bg1"/>
                </a:solidFill>
                <a:latin typeface="微软雅黑" panose="020B0503020204020204" pitchFamily="34" charset="-122"/>
                <a:ea typeface="微软雅黑" panose="020B0503020204020204" pitchFamily="34" charset="-122"/>
              </a:rPr>
              <a: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8" name="AutoShape 56"/>
          <p:cNvSpPr/>
          <p:nvPr/>
        </p:nvSpPr>
        <p:spPr bwMode="auto">
          <a:xfrm>
            <a:off x="4977616" y="1819666"/>
            <a:ext cx="157309" cy="765455"/>
          </a:xfrm>
          <a:prstGeom prst="rightBrace">
            <a:avLst>
              <a:gd name="adj1" fmla="val 43929"/>
              <a:gd name="adj2" fmla="val 50000"/>
            </a:avLst>
          </a:prstGeom>
          <a:noFill/>
          <a:ln w="1905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实体主体</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（通常不用）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请求行</a:t>
            </a:r>
            <a:endParaRPr kumimoji="1" lang="zh-CN" altLang="en-US" sz="1200" b="1">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空格</a:t>
            </a:r>
            <a:endParaRPr kumimoji="1" lang="zh-CN" altLang="en-US" sz="1200" b="1">
              <a:latin typeface="微软雅黑" panose="020B0503020204020204" pitchFamily="34" charset="-122"/>
              <a:ea typeface="微软雅黑" panose="020B0503020204020204" pitchFamily="34" charset="-122"/>
            </a:endParaRP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回车换行</a:t>
            </a:r>
            <a:endParaRPr kumimoji="1"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rPr>
              <a: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57" name="Rectangle 132"/>
          <p:cNvSpPr>
            <a:spLocks noChangeArrowheads="1"/>
          </p:cNvSpPr>
          <p:nvPr/>
        </p:nvSpPr>
        <p:spPr bwMode="auto">
          <a:xfrm>
            <a:off x="2622487" y="1484652"/>
            <a:ext cx="1029240" cy="328794"/>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CRLF</a:t>
            </a:r>
            <a:endParaRPr kumimoji="1" lang="en-US" altLang="zh-CN" sz="1200" b="1" dirty="0">
              <a:latin typeface="微软雅黑" panose="020B0503020204020204" pitchFamily="34" charset="-122"/>
              <a:ea typeface="微软雅黑" panose="020B0503020204020204" pitchFamily="34" charset="-122"/>
            </a:endParaRPr>
          </a:p>
        </p:txBody>
      </p:sp>
      <p:sp>
        <p:nvSpPr>
          <p:cNvPr id="61" name="矩形 60"/>
          <p:cNvSpPr/>
          <p:nvPr/>
        </p:nvSpPr>
        <p:spPr>
          <a:xfrm>
            <a:off x="1346773" y="3539729"/>
            <a:ext cx="6636391" cy="738664"/>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“方法”是面向对象技术中使用的专门名词。所谓“方法”就是对所请求的对象进行的操作，因此这些方法实际上也就是一些命令。因此，请求报文的类型是由它所采用的方法决定的。 </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矩形 2"/>
          <p:cNvSpPr/>
          <p:nvPr/>
        </p:nvSpPr>
        <p:spPr>
          <a:xfrm>
            <a:off x="645268" y="605154"/>
            <a:ext cx="32742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请求报文的一些</a:t>
            </a:r>
            <a:r>
              <a:rPr lang="zh-CN" altLang="en-US" sz="2000" b="1" dirty="0" smtClean="0">
                <a:latin typeface="微软雅黑" panose="020B0503020204020204" pitchFamily="34" charset="-122"/>
                <a:ea typeface="微软雅黑" panose="020B0503020204020204" pitchFamily="34" charset="-122"/>
              </a:rPr>
              <a:t>方法</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7" name="图示 6"/>
          <p:cNvGraphicFramePr/>
          <p:nvPr/>
        </p:nvGraphicFramePr>
        <p:xfrm>
          <a:off x="556963" y="1070076"/>
          <a:ext cx="8048776" cy="324251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9" name="直接连接符 8"/>
          <p:cNvCxnSpPr/>
          <p:nvPr/>
        </p:nvCxnSpPr>
        <p:spPr>
          <a:xfrm>
            <a:off x="3664088" y="1024647"/>
            <a:ext cx="0" cy="33860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的报文结构（请求报文</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方   法</a:t>
            </a:r>
            <a:endParaRPr kumimoji="1" lang="zh-CN" altLang="en-US" sz="1200" b="1" dirty="0">
              <a:latin typeface="微软雅黑" panose="020B0503020204020204" pitchFamily="34" charset="-122"/>
              <a:ea typeface="微软雅黑" panose="020B0503020204020204" pitchFamily="34" charset="-122"/>
            </a:endParaRP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URL</a:t>
            </a:r>
            <a:endParaRPr kumimoji="1" lang="en-US" altLang="zh-CN" sz="1200" b="1">
              <a:latin typeface="微软雅黑" panose="020B0503020204020204" pitchFamily="34" charset="-122"/>
              <a:ea typeface="微软雅黑" panose="020B0503020204020204" pitchFamily="34" charset="-122"/>
            </a:endParaRP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版   本</a:t>
            </a:r>
            <a:endParaRPr kumimoji="1" lang="zh-CN" altLang="en-US" sz="1200" b="1">
              <a:latin typeface="微软雅黑" panose="020B0503020204020204" pitchFamily="34" charset="-122"/>
              <a:ea typeface="微软雅黑" panose="020B0503020204020204" pitchFamily="34" charset="-122"/>
            </a:endParaRP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首部行</a:t>
            </a:r>
            <a:endParaRPr kumimoji="1" lang="zh-CN" altLang="en-US" sz="1200" b="1">
              <a:latin typeface="微软雅黑" panose="020B0503020204020204" pitchFamily="34" charset="-122"/>
              <a:ea typeface="微软雅黑" panose="020B0503020204020204" pitchFamily="34" charset="-122"/>
            </a:endParaRP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solidFill>
                  <a:schemeClr val="bg1"/>
                </a:solidFill>
                <a:latin typeface="微软雅黑" panose="020B0503020204020204" pitchFamily="34" charset="-122"/>
                <a:ea typeface="微软雅黑" panose="020B0503020204020204" pitchFamily="34" charset="-122"/>
              </a:rPr>
              <a: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8" name="AutoShape 56"/>
          <p:cNvSpPr/>
          <p:nvPr/>
        </p:nvSpPr>
        <p:spPr bwMode="auto">
          <a:xfrm>
            <a:off x="4977616" y="1819666"/>
            <a:ext cx="157309" cy="765455"/>
          </a:xfrm>
          <a:prstGeom prst="rightBrace">
            <a:avLst>
              <a:gd name="adj1" fmla="val 43929"/>
              <a:gd name="adj2" fmla="val 50000"/>
            </a:avLst>
          </a:prstGeom>
          <a:noFill/>
          <a:ln w="1905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实体主体</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（通常不用）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请求行</a:t>
            </a:r>
            <a:endParaRPr kumimoji="1" lang="zh-CN" altLang="en-US" sz="1200" b="1">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空格</a:t>
            </a:r>
            <a:endParaRPr kumimoji="1" lang="zh-CN" altLang="en-US" sz="1200" b="1">
              <a:latin typeface="微软雅黑" panose="020B0503020204020204" pitchFamily="34" charset="-122"/>
              <a:ea typeface="微软雅黑" panose="020B0503020204020204" pitchFamily="34" charset="-122"/>
            </a:endParaRP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回车换行</a:t>
            </a:r>
            <a:endParaRPr kumimoji="1"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rPr>
              <a: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57" name="Rectangle 132"/>
          <p:cNvSpPr>
            <a:spLocks noChangeArrowheads="1"/>
          </p:cNvSpPr>
          <p:nvPr/>
        </p:nvSpPr>
        <p:spPr bwMode="auto">
          <a:xfrm>
            <a:off x="3592182" y="1484652"/>
            <a:ext cx="1006775" cy="328794"/>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CRLF</a:t>
            </a:r>
            <a:endParaRPr kumimoji="1" lang="en-US" altLang="zh-CN" sz="1200" b="1" dirty="0">
              <a:latin typeface="微软雅黑" panose="020B0503020204020204" pitchFamily="34" charset="-122"/>
              <a:ea typeface="微软雅黑" panose="020B0503020204020204" pitchFamily="34" charset="-122"/>
            </a:endParaRP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a:t>
            </a:r>
            <a:r>
              <a:rPr kumimoji="1" lang="en-US" altLang="zh-CN" sz="1400" b="1" dirty="0">
                <a:latin typeface="微软雅黑" panose="020B0503020204020204" pitchFamily="34" charset="-122"/>
                <a:ea typeface="微软雅黑" panose="020B0503020204020204" pitchFamily="34" charset="-122"/>
              </a:rPr>
              <a:t>URL”</a:t>
            </a:r>
            <a:r>
              <a:rPr kumimoji="1" lang="zh-CN" altLang="en-US" sz="1400" b="1" dirty="0">
                <a:latin typeface="微软雅黑" panose="020B0503020204020204" pitchFamily="34" charset="-122"/>
                <a:ea typeface="微软雅黑" panose="020B0503020204020204" pitchFamily="34" charset="-122"/>
              </a:rPr>
              <a:t>是所请求的资源的 </a:t>
            </a:r>
            <a:r>
              <a:rPr kumimoji="1" lang="en-US" altLang="zh-CN" sz="1400" b="1" dirty="0">
                <a:latin typeface="微软雅黑" panose="020B0503020204020204" pitchFamily="34" charset="-122"/>
                <a:ea typeface="微软雅黑" panose="020B0503020204020204" pitchFamily="34" charset="-122"/>
              </a:rPr>
              <a:t>URL</a:t>
            </a:r>
            <a:r>
              <a:rPr kumimoji="1" lang="zh-CN" altLang="en-US" sz="1400" b="1" dirty="0">
                <a:latin typeface="微软雅黑" panose="020B0503020204020204" pitchFamily="34" charset="-122"/>
                <a:ea typeface="微软雅黑" panose="020B0503020204020204" pitchFamily="34" charset="-122"/>
              </a:rPr>
              <a:t>。</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的报文结构（请求报文</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latin typeface="微软雅黑" panose="020B0503020204020204" pitchFamily="34" charset="-122"/>
                <a:ea typeface="微软雅黑" panose="020B0503020204020204" pitchFamily="34" charset="-122"/>
              </a:rPr>
              <a:t>方   法</a:t>
            </a:r>
            <a:endParaRPr kumimoji="1" lang="zh-CN" altLang="en-US" sz="1200" b="1" dirty="0">
              <a:latin typeface="微软雅黑" panose="020B0503020204020204" pitchFamily="34" charset="-122"/>
              <a:ea typeface="微软雅黑" panose="020B0503020204020204" pitchFamily="34" charset="-122"/>
            </a:endParaRP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URL</a:t>
            </a:r>
            <a:endParaRPr kumimoji="1" lang="en-US" altLang="zh-CN" sz="1200" b="1">
              <a:latin typeface="微软雅黑" panose="020B0503020204020204" pitchFamily="34" charset="-122"/>
              <a:ea typeface="微软雅黑" panose="020B0503020204020204" pitchFamily="34" charset="-122"/>
            </a:endParaRP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版   本</a:t>
            </a:r>
            <a:endParaRPr kumimoji="1" lang="zh-CN" altLang="en-US" sz="1200" b="1">
              <a:latin typeface="微软雅黑" panose="020B0503020204020204" pitchFamily="34" charset="-122"/>
              <a:ea typeface="微软雅黑" panose="020B0503020204020204" pitchFamily="34" charset="-122"/>
            </a:endParaRP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首部行</a:t>
            </a:r>
            <a:endParaRPr kumimoji="1" lang="zh-CN" altLang="en-US" sz="1200" b="1">
              <a:latin typeface="微软雅黑" panose="020B0503020204020204" pitchFamily="34" charset="-122"/>
              <a:ea typeface="微软雅黑" panose="020B0503020204020204" pitchFamily="34" charset="-122"/>
            </a:endParaRP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solidFill>
                  <a:schemeClr val="bg1"/>
                </a:solidFill>
                <a:latin typeface="微软雅黑" panose="020B0503020204020204" pitchFamily="34" charset="-122"/>
                <a:ea typeface="微软雅黑" panose="020B0503020204020204" pitchFamily="34" charset="-122"/>
              </a:rPr>
              <a: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8" name="AutoShape 56"/>
          <p:cNvSpPr/>
          <p:nvPr/>
        </p:nvSpPr>
        <p:spPr bwMode="auto">
          <a:xfrm>
            <a:off x="4977616" y="1819666"/>
            <a:ext cx="157309" cy="765455"/>
          </a:xfrm>
          <a:prstGeom prst="rightBrace">
            <a:avLst>
              <a:gd name="adj1" fmla="val 43929"/>
              <a:gd name="adj2" fmla="val 50000"/>
            </a:avLst>
          </a:prstGeom>
          <a:noFill/>
          <a:ln w="1905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实体主体</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（通常不用）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请求行</a:t>
            </a:r>
            <a:endParaRPr kumimoji="1" lang="zh-CN" altLang="en-US" sz="1200" b="1">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空格</a:t>
            </a:r>
            <a:endParaRPr kumimoji="1" lang="zh-CN" altLang="en-US" sz="1200" b="1">
              <a:latin typeface="微软雅黑" panose="020B0503020204020204" pitchFamily="34" charset="-122"/>
              <a:ea typeface="微软雅黑" panose="020B0503020204020204" pitchFamily="34" charset="-122"/>
            </a:endParaRP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回车换行</a:t>
            </a:r>
            <a:endParaRPr kumimoji="1"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rPr>
              <a: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57" name="Rectangle 132"/>
          <p:cNvSpPr>
            <a:spLocks noChangeArrowheads="1"/>
          </p:cNvSpPr>
          <p:nvPr/>
        </p:nvSpPr>
        <p:spPr bwMode="auto">
          <a:xfrm>
            <a:off x="4555129" y="1484652"/>
            <a:ext cx="948557" cy="328794"/>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CRLF</a:t>
            </a:r>
            <a:endParaRPr kumimoji="1" lang="en-US" altLang="zh-CN" sz="1200" b="1" dirty="0">
              <a:latin typeface="微软雅黑" panose="020B0503020204020204" pitchFamily="34" charset="-122"/>
              <a:ea typeface="微软雅黑" panose="020B0503020204020204" pitchFamily="34" charset="-122"/>
            </a:endParaRP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“版本”是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的版本。</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的报文结构</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响应</a:t>
            </a:r>
            <a:r>
              <a:rPr lang="zh-CN" altLang="en-US" sz="2000" b="1" dirty="0" smtClean="0">
                <a:latin typeface="微软雅黑" panose="020B0503020204020204" pitchFamily="34" charset="-122"/>
                <a:ea typeface="微软雅黑" panose="020B0503020204020204" pitchFamily="34" charset="-122"/>
              </a:rPr>
              <a:t>报文）</a:t>
            </a:r>
            <a:endParaRPr lang="zh-CN" altLang="en-US" sz="2000" b="1" dirty="0">
              <a:latin typeface="微软雅黑" panose="020B0503020204020204" pitchFamily="34" charset="-122"/>
              <a:ea typeface="微软雅黑" panose="020B0503020204020204"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版   本</a:t>
            </a:r>
            <a:endParaRPr kumimoji="1" lang="zh-CN" altLang="en-US" sz="1200" b="1" dirty="0">
              <a:latin typeface="微软雅黑" panose="020B0503020204020204" pitchFamily="34" charset="-122"/>
              <a:ea typeface="微软雅黑" panose="020B0503020204020204" pitchFamily="34" charset="-122"/>
            </a:endParaRP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5" name="Text Box 41"/>
          <p:cNvSpPr txBox="1">
            <a:spLocks noChangeArrowheads="1"/>
          </p:cNvSpPr>
          <p:nvPr/>
        </p:nvSpPr>
        <p:spPr bwMode="auto">
          <a:xfrm>
            <a:off x="3802295"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状态码</a:t>
            </a:r>
            <a:endParaRPr kumimoji="1" lang="zh-CN" altLang="en-US" sz="1200" b="1" dirty="0">
              <a:latin typeface="微软雅黑" panose="020B0503020204020204" pitchFamily="34" charset="-122"/>
              <a:ea typeface="微软雅黑" panose="020B0503020204020204" pitchFamily="34" charset="-122"/>
            </a:endParaRP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短   语</a:t>
            </a:r>
            <a:endParaRPr kumimoji="1" lang="zh-CN" altLang="en-US" sz="1200" b="1" dirty="0">
              <a:latin typeface="微软雅黑" panose="020B0503020204020204" pitchFamily="34" charset="-122"/>
              <a:ea typeface="微软雅黑" panose="020B0503020204020204" pitchFamily="34" charset="-122"/>
            </a:endParaRP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首部行</a:t>
            </a:r>
            <a:endParaRPr kumimoji="1" lang="zh-CN" altLang="en-US" sz="1200" b="1">
              <a:latin typeface="微软雅黑" panose="020B0503020204020204" pitchFamily="34" charset="-122"/>
              <a:ea typeface="微软雅黑" panose="020B0503020204020204" pitchFamily="34" charset="-122"/>
            </a:endParaRP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solidFill>
                  <a:schemeClr val="bg1"/>
                </a:solidFill>
                <a:latin typeface="微软雅黑" panose="020B0503020204020204" pitchFamily="34" charset="-122"/>
                <a:ea typeface="微软雅黑" panose="020B0503020204020204" pitchFamily="34" charset="-122"/>
              </a:rPr>
              <a: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首部字段名</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值</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a:t>
            </a:r>
            <a:endParaRPr kumimoji="1" lang="en-US" altLang="zh-CN" sz="1200" b="1">
              <a:latin typeface="微软雅黑" panose="020B0503020204020204" pitchFamily="34" charset="-122"/>
              <a:ea typeface="微软雅黑" panose="020B0503020204020204" pitchFamily="34" charset="-122"/>
            </a:endParaRPr>
          </a:p>
        </p:txBody>
      </p:sp>
      <p:sp>
        <p:nvSpPr>
          <p:cNvPr id="38" name="AutoShape 56"/>
          <p:cNvSpPr/>
          <p:nvPr/>
        </p:nvSpPr>
        <p:spPr bwMode="auto">
          <a:xfrm>
            <a:off x="4977616" y="1819666"/>
            <a:ext cx="157309" cy="765455"/>
          </a:xfrm>
          <a:prstGeom prst="rightBrace">
            <a:avLst>
              <a:gd name="adj1" fmla="val 43929"/>
              <a:gd name="adj2" fmla="val 50000"/>
            </a:avLst>
          </a:prstGeom>
          <a:noFill/>
          <a:ln w="1905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ln>
          <a:effec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40" name="Text Box 58"/>
          <p:cNvSpPr txBox="1">
            <a:spLocks noChangeArrowheads="1"/>
          </p:cNvSpPr>
          <p:nvPr/>
        </p:nvSpPr>
        <p:spPr bwMode="auto">
          <a:xfrm>
            <a:off x="3578744" y="2911838"/>
            <a:ext cx="1723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chemeClr val="bg1"/>
                </a:solidFill>
                <a:latin typeface="微软雅黑" panose="020B0503020204020204" pitchFamily="34" charset="-122"/>
                <a:ea typeface="微软雅黑" panose="020B0503020204020204" pitchFamily="34" charset="-122"/>
              </a:rPr>
              <a:t>实体主体</a:t>
            </a:r>
            <a:endParaRPr kumimoji="1" lang="zh-CN" altLang="en-US"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（有些响应报文不用）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状态行</a:t>
            </a:r>
            <a:endParaRPr kumimoji="1" lang="zh-CN" altLang="en-US" sz="1200" b="1" dirty="0">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空格</a:t>
            </a:r>
            <a:endParaRPr kumimoji="1" lang="zh-CN" altLang="en-US" sz="1200" b="1">
              <a:latin typeface="微软雅黑" panose="020B0503020204020204" pitchFamily="34" charset="-122"/>
              <a:ea typeface="微软雅黑" panose="020B0503020204020204" pitchFamily="34" charset="-122"/>
            </a:endParaRP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200" b="1">
                <a:latin typeface="微软雅黑" panose="020B0503020204020204" pitchFamily="34" charset="-122"/>
                <a:ea typeface="微软雅黑" panose="020B0503020204020204" pitchFamily="34" charset="-122"/>
              </a:rPr>
              <a:t>回车换行</a:t>
            </a:r>
            <a:endParaRPr kumimoji="1"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solidFill>
                  <a:schemeClr val="bg1"/>
                </a:solidFill>
                <a:latin typeface="微软雅黑" panose="020B0503020204020204" pitchFamily="34" charset="-122"/>
                <a:ea typeface="微软雅黑" panose="020B0503020204020204" pitchFamily="34" charset="-122"/>
              </a:rPr>
              <a: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CRLF</a:t>
            </a:r>
            <a:endParaRPr kumimoji="1" lang="en-US" altLang="zh-CN" sz="1200" b="1" dirty="0">
              <a:latin typeface="微软雅黑" panose="020B0503020204020204" pitchFamily="34" charset="-122"/>
              <a:ea typeface="微软雅黑" panose="020B0503020204020204" pitchFamily="34" charset="-122"/>
            </a:endParaRP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grpSp>
        <p:nvGrpSpPr>
          <p:cNvPr id="56" name="Group 134"/>
          <p:cNvGrpSpPr/>
          <p:nvPr/>
        </p:nvGrpSpPr>
        <p:grpSpPr bwMode="auto">
          <a:xfrm>
            <a:off x="2016849" y="1484652"/>
            <a:ext cx="5192306" cy="328794"/>
            <a:chOff x="572" y="1045"/>
            <a:chExt cx="4621" cy="317"/>
          </a:xfrm>
        </p:grpSpPr>
        <p:sp>
          <p:nvSpPr>
            <p:cNvPr id="57" name="Rectangle 132"/>
            <p:cNvSpPr>
              <a:spLocks noChangeArrowheads="1"/>
            </p:cNvSpPr>
            <p:nvPr/>
          </p:nvSpPr>
          <p:spPr bwMode="auto">
            <a:xfrm>
              <a:off x="1111" y="1045"/>
              <a:ext cx="4082" cy="317"/>
            </a:xfrm>
            <a:prstGeom prst="rect">
              <a:avLst/>
            </a:prstGeom>
            <a:noFill/>
            <a:ln w="38100">
              <a:solidFill>
                <a:srgbClr val="CC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anose="020B0503020204020204" pitchFamily="34" charset="-122"/>
                <a:ea typeface="微软雅黑" panose="020B0503020204020204" pitchFamily="34" charset="-122"/>
              </a:endParaRPr>
            </a:p>
          </p:txBody>
        </p:sp>
        <p:sp>
          <p:nvSpPr>
            <p:cNvPr id="58"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200" b="1" dirty="0">
                  <a:latin typeface="微软雅黑" panose="020B0503020204020204" pitchFamily="34" charset="-122"/>
                  <a:ea typeface="微软雅黑" panose="020B0503020204020204" pitchFamily="34" charset="-122"/>
                </a:rPr>
                <a:t>开始行</a:t>
              </a:r>
              <a:endParaRPr lang="zh-CN" altLang="en-US" sz="1200" b="1" dirty="0">
                <a:latin typeface="微软雅黑" panose="020B0503020204020204" pitchFamily="34" charset="-122"/>
                <a:ea typeface="微软雅黑" panose="020B0503020204020204" pitchFamily="34" charset="-122"/>
              </a:endParaRPr>
            </a:p>
          </p:txBody>
        </p:sp>
      </p:gr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a:latin typeface="微软雅黑" panose="020B0503020204020204" pitchFamily="34" charset="-122"/>
                <a:ea typeface="微软雅黑" panose="020B0503020204020204" pitchFamily="34" charset="-122"/>
              </a:rPr>
              <a:t>CRLF</a:t>
            </a:r>
            <a:endParaRPr kumimoji="1" lang="en-US" altLang="zh-CN" sz="1200" b="1">
              <a:latin typeface="微软雅黑" panose="020B0503020204020204" pitchFamily="34" charset="-122"/>
              <a:ea typeface="微软雅黑" panose="020B0503020204020204" pitchFamily="34" charset="-122"/>
            </a:endParaRP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200" b="1" dirty="0">
                <a:latin typeface="微软雅黑" panose="020B0503020204020204" pitchFamily="34" charset="-122"/>
                <a:ea typeface="微软雅黑" panose="020B0503020204020204" pitchFamily="34" charset="-122"/>
              </a:rPr>
              <a:t>CRLF</a:t>
            </a:r>
            <a:endParaRPr kumimoji="1" lang="en-US" altLang="zh-CN" sz="1200" b="1" dirty="0">
              <a:latin typeface="微软雅黑" panose="020B0503020204020204" pitchFamily="34" charset="-122"/>
              <a:ea typeface="微软雅黑" panose="020B0503020204020204" pitchFamily="34" charset="-122"/>
            </a:endParaRPr>
          </a:p>
        </p:txBody>
      </p:sp>
      <p:sp>
        <p:nvSpPr>
          <p:cNvPr id="61" name="矩形 60"/>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响应报文的开始行是状态行。</a:t>
            </a:r>
            <a:endParaRPr kumimoji="1" lang="zh-CN" altLang="en-US" sz="1400" b="1" dirty="0">
              <a:latin typeface="微软雅黑" panose="020B0503020204020204" pitchFamily="34" charset="-122"/>
              <a:ea typeface="微软雅黑" panose="020B0503020204020204" pitchFamily="34" charset="-122"/>
            </a:endParaRPr>
          </a:p>
          <a:p>
            <a:r>
              <a:rPr kumimoji="1" lang="zh-CN" altLang="en-US" sz="1400" b="1" dirty="0">
                <a:latin typeface="微软雅黑" panose="020B0503020204020204" pitchFamily="34" charset="-122"/>
                <a:ea typeface="微软雅黑" panose="020B0503020204020204" pitchFamily="34" charset="-122"/>
              </a:rPr>
              <a:t>状态行包括三项内容，即 </a:t>
            </a:r>
            <a:r>
              <a:rPr kumimoji="1" lang="en-US" altLang="zh-CN" sz="1400" b="1" dirty="0">
                <a:latin typeface="微软雅黑" panose="020B0503020204020204" pitchFamily="34" charset="-122"/>
                <a:ea typeface="微软雅黑" panose="020B0503020204020204" pitchFamily="34" charset="-122"/>
              </a:rPr>
              <a:t>HTTP </a:t>
            </a:r>
            <a:r>
              <a:rPr kumimoji="1" lang="zh-CN" altLang="en-US" sz="1400" b="1" dirty="0">
                <a:latin typeface="微软雅黑" panose="020B0503020204020204" pitchFamily="34" charset="-122"/>
                <a:ea typeface="微软雅黑" panose="020B0503020204020204" pitchFamily="34" charset="-122"/>
              </a:rPr>
              <a:t>的版本，状态码，以及解释状态码的简单短语</a:t>
            </a:r>
            <a:r>
              <a:rPr kumimoji="1" lang="zh-CN" altLang="en-US" sz="1400" b="1" dirty="0" smtClean="0">
                <a:latin typeface="微软雅黑" panose="020B0503020204020204" pitchFamily="34" charset="-122"/>
                <a:ea typeface="微软雅黑" panose="020B0503020204020204" pitchFamily="34" charset="-122"/>
              </a:rPr>
              <a:t>。</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56963" y="67423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2396716" y="641023"/>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顶级域名 </a:t>
            </a:r>
            <a:r>
              <a:rPr lang="en-US" altLang="zh-CN" sz="2000" b="1" dirty="0">
                <a:solidFill>
                  <a:schemeClr val="bg1"/>
                </a:solidFill>
                <a:latin typeface="微软雅黑" panose="020B0503020204020204" pitchFamily="34" charset="-122"/>
                <a:ea typeface="微软雅黑" panose="020B0503020204020204" pitchFamily="34" charset="-122"/>
              </a:rPr>
              <a:t>TLD (Top Level Domain)</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1" name="Rectangle 68"/>
          <p:cNvSpPr>
            <a:spLocks noChangeArrowheads="1"/>
          </p:cNvSpPr>
          <p:nvPr/>
        </p:nvSpPr>
        <p:spPr bwMode="auto">
          <a:xfrm>
            <a:off x="483810" y="1028189"/>
            <a:ext cx="8245143" cy="3295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8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通用</a:t>
            </a:r>
            <a:r>
              <a:rPr lang="zh-CN" altLang="en-US" sz="2000" b="1" dirty="0">
                <a:latin typeface="微软雅黑" panose="020B0503020204020204" pitchFamily="34" charset="-122"/>
                <a:ea typeface="微软雅黑" panose="020B0503020204020204" pitchFamily="34" charset="-122"/>
              </a:rPr>
              <a:t>顶级域名 </a:t>
            </a:r>
            <a:r>
              <a:rPr lang="en-US" altLang="zh-CN" sz="2000" b="1" dirty="0" err="1">
                <a:latin typeface="微软雅黑" panose="020B0503020204020204" pitchFamily="34" charset="-122"/>
                <a:ea typeface="微软雅黑" panose="020B0503020204020204" pitchFamily="34" charset="-122"/>
              </a:rPr>
              <a:t>gTLD</a:t>
            </a:r>
            <a:endParaRPr lang="en-US" altLang="zh-CN"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最早</a:t>
            </a:r>
            <a:r>
              <a:rPr lang="zh-CN" altLang="en-US" sz="2000" b="1" dirty="0">
                <a:latin typeface="微软雅黑" panose="020B0503020204020204" pitchFamily="34" charset="-122"/>
                <a:ea typeface="微软雅黑" panose="020B0503020204020204" pitchFamily="34" charset="-122"/>
              </a:rPr>
              <a:t>的顶级域名是：</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.com</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公司和企业）</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err="1" smtClean="0">
                <a:latin typeface="微软雅黑" panose="020B0503020204020204" pitchFamily="34" charset="-122"/>
                <a:ea typeface="微软雅黑" panose="020B0503020204020204" pitchFamily="34" charset="-122"/>
              </a:rPr>
              <a:t>.net</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网络服务机构</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.org</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非赢利性组织）</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a:t>
            </a:r>
            <a:r>
              <a:rPr lang="en-US" altLang="zh-CN" sz="2000" b="1" dirty="0" err="1" smtClean="0">
                <a:latin typeface="微软雅黑" panose="020B0503020204020204" pitchFamily="34" charset="-122"/>
                <a:ea typeface="微软雅黑" panose="020B0503020204020204" pitchFamily="34" charset="-122"/>
              </a:rPr>
              <a:t>edu</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美国专用的教育机构）</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a:t>
            </a:r>
            <a:r>
              <a:rPr lang="en-US" altLang="zh-CN" sz="2000" b="1" dirty="0" err="1" smtClean="0">
                <a:latin typeface="微软雅黑" panose="020B0503020204020204" pitchFamily="34" charset="-122"/>
                <a:ea typeface="微软雅黑" panose="020B0503020204020204" pitchFamily="34" charset="-122"/>
              </a:rPr>
              <a:t>gov</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美国专用的政府部门）</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.mil</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美国专用的军事部门）</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2800"/>
              </a:lnSpc>
              <a:buClr>
                <a:srgbClr val="7030A0"/>
              </a:buClr>
              <a:buFont typeface="+mj-lt"/>
              <a:buAutoNum type="arabicPeriod"/>
            </a:pPr>
            <a:r>
              <a:rPr lang="en-US" altLang="zh-CN" sz="2000" b="1" dirty="0" smtClean="0">
                <a:latin typeface="微软雅黑" panose="020B0503020204020204" pitchFamily="34" charset="-122"/>
                <a:ea typeface="微软雅黑" panose="020B0503020204020204" pitchFamily="34" charset="-122"/>
              </a:rPr>
              <a:t>.</a:t>
            </a:r>
            <a:r>
              <a:rPr lang="en-US" altLang="zh-CN" sz="2000" b="1" dirty="0" err="1" smtClean="0">
                <a:latin typeface="微软雅黑" panose="020B0503020204020204" pitchFamily="34" charset="-122"/>
                <a:ea typeface="微软雅黑" panose="020B0503020204020204" pitchFamily="34" charset="-122"/>
              </a:rPr>
              <a:t>int</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国际组织）</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86082"/>
            <a:ext cx="808120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1xx </a:t>
            </a:r>
            <a:r>
              <a:rPr lang="zh-CN" altLang="en-US" sz="2000" b="1" dirty="0">
                <a:solidFill>
                  <a:srgbClr val="0000FF"/>
                </a:solidFill>
                <a:latin typeface="微软雅黑" panose="020B0503020204020204" pitchFamily="34" charset="-122"/>
                <a:ea typeface="微软雅黑" panose="020B0503020204020204" pitchFamily="34" charset="-122"/>
              </a:rPr>
              <a:t>表示通知信息的</a:t>
            </a:r>
            <a:r>
              <a:rPr lang="zh-CN" altLang="en-US" sz="2000" b="1" dirty="0">
                <a:latin typeface="微软雅黑" panose="020B0503020204020204" pitchFamily="34" charset="-122"/>
                <a:ea typeface="微软雅黑" panose="020B0503020204020204" pitchFamily="34" charset="-122"/>
              </a:rPr>
              <a:t>，如请求收到了或正在进行处理。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2xx </a:t>
            </a:r>
            <a:r>
              <a:rPr lang="zh-CN" altLang="en-US" sz="2000" b="1" dirty="0">
                <a:solidFill>
                  <a:srgbClr val="0000FF"/>
                </a:solidFill>
                <a:latin typeface="微软雅黑" panose="020B0503020204020204" pitchFamily="34" charset="-122"/>
                <a:ea typeface="微软雅黑" panose="020B0503020204020204" pitchFamily="34" charset="-122"/>
              </a:rPr>
              <a:t>表示成功</a:t>
            </a:r>
            <a:r>
              <a:rPr lang="zh-CN" altLang="en-US" sz="2000" b="1" dirty="0">
                <a:latin typeface="微软雅黑" panose="020B0503020204020204" pitchFamily="34" charset="-122"/>
                <a:ea typeface="微软雅黑" panose="020B0503020204020204" pitchFamily="34" charset="-122"/>
              </a:rPr>
              <a:t>，如接受或知道了。</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3xx </a:t>
            </a:r>
            <a:r>
              <a:rPr lang="zh-CN" altLang="en-US" sz="2000" b="1" dirty="0">
                <a:solidFill>
                  <a:srgbClr val="0000FF"/>
                </a:solidFill>
                <a:latin typeface="微软雅黑" panose="020B0503020204020204" pitchFamily="34" charset="-122"/>
                <a:ea typeface="微软雅黑" panose="020B0503020204020204" pitchFamily="34" charset="-122"/>
              </a:rPr>
              <a:t>表示重定向</a:t>
            </a:r>
            <a:r>
              <a:rPr lang="zh-CN" altLang="en-US" sz="2000" b="1" dirty="0">
                <a:latin typeface="微软雅黑" panose="020B0503020204020204" pitchFamily="34" charset="-122"/>
                <a:ea typeface="微软雅黑" panose="020B0503020204020204" pitchFamily="34" charset="-122"/>
              </a:rPr>
              <a:t>，表示要完成请求还必须采取进一步的行动。</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4xx </a:t>
            </a:r>
            <a:r>
              <a:rPr lang="zh-CN" altLang="en-US" sz="2000" b="1" dirty="0">
                <a:solidFill>
                  <a:srgbClr val="0000FF"/>
                </a:solidFill>
                <a:latin typeface="微软雅黑" panose="020B0503020204020204" pitchFamily="34" charset="-122"/>
                <a:ea typeface="微软雅黑" panose="020B0503020204020204" pitchFamily="34" charset="-122"/>
              </a:rPr>
              <a:t>表示客户的差错</a:t>
            </a:r>
            <a:r>
              <a:rPr lang="zh-CN" altLang="en-US" sz="2000" b="1" dirty="0">
                <a:latin typeface="微软雅黑" panose="020B0503020204020204" pitchFamily="34" charset="-122"/>
                <a:ea typeface="微软雅黑" panose="020B0503020204020204" pitchFamily="34" charset="-122"/>
              </a:rPr>
              <a:t>，如请求中有错误的语法或不能完成。</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5xx </a:t>
            </a:r>
            <a:r>
              <a:rPr lang="zh-CN" altLang="en-US" sz="2000" b="1" dirty="0">
                <a:solidFill>
                  <a:srgbClr val="0000FF"/>
                </a:solidFill>
                <a:latin typeface="微软雅黑" panose="020B0503020204020204" pitchFamily="34" charset="-122"/>
                <a:ea typeface="微软雅黑" panose="020B0503020204020204" pitchFamily="34" charset="-122"/>
              </a:rPr>
              <a:t>表示服务器的差错</a:t>
            </a:r>
            <a:r>
              <a:rPr lang="zh-CN" altLang="en-US" sz="2000" b="1" dirty="0">
                <a:latin typeface="微软雅黑" panose="020B0503020204020204" pitchFamily="34" charset="-122"/>
                <a:ea typeface="微软雅黑" panose="020B0503020204020204" pitchFamily="34" charset="-122"/>
              </a:rPr>
              <a:t>，如服务器失效无法完成请求。</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119921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38682"/>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状态码都是三位</a:t>
            </a:r>
            <a:r>
              <a:rPr lang="zh-CN" altLang="en-US" sz="2000" b="1" dirty="0" smtClean="0">
                <a:latin typeface="微软雅黑" panose="020B0503020204020204" pitchFamily="34" charset="-122"/>
                <a:ea typeface="微软雅黑" panose="020B0503020204020204" pitchFamily="34" charset="-122"/>
              </a:rPr>
              <a:t>数字</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6052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795447" y="132731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4. </a:t>
            </a:r>
            <a:r>
              <a:rPr lang="zh-CN" altLang="en-US" sz="2000" b="1" dirty="0">
                <a:solidFill>
                  <a:schemeClr val="bg1"/>
                </a:solidFill>
                <a:latin typeface="微软雅黑" panose="020B0503020204020204" pitchFamily="34" charset="-122"/>
                <a:ea typeface="微软雅黑" panose="020B0503020204020204" pitchFamily="34" charset="-122"/>
              </a:rPr>
              <a:t>在服务器上存放用户的信息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556963" y="1721617"/>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万维网</a:t>
            </a:r>
            <a:r>
              <a:rPr lang="zh-CN" altLang="en-US" sz="2000" b="1" dirty="0" smtClean="0">
                <a:latin typeface="微软雅黑" panose="020B0503020204020204" pitchFamily="34" charset="-122"/>
                <a:ea typeface="微软雅黑" panose="020B0503020204020204" pitchFamily="34" charset="-122"/>
              </a:rPr>
              <a:t>站点可以使用 </a:t>
            </a:r>
            <a:r>
              <a:rPr lang="en-US" altLang="zh-CN" sz="2000" b="1" dirty="0">
                <a:latin typeface="微软雅黑" panose="020B0503020204020204" pitchFamily="34" charset="-122"/>
                <a:ea typeface="微软雅黑" panose="020B0503020204020204" pitchFamily="34" charset="-122"/>
              </a:rPr>
              <a:t>Cookie </a:t>
            </a:r>
            <a:r>
              <a:rPr lang="zh-CN" altLang="en-US" sz="2000" b="1" dirty="0">
                <a:latin typeface="微软雅黑" panose="020B0503020204020204" pitchFamily="34" charset="-122"/>
                <a:ea typeface="微软雅黑" panose="020B0503020204020204" pitchFamily="34" charset="-122"/>
              </a:rPr>
              <a:t>来跟踪用户。</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Cookie </a:t>
            </a:r>
            <a:r>
              <a:rPr lang="zh-CN" altLang="en-US" sz="2000" b="1" dirty="0">
                <a:latin typeface="微软雅黑" panose="020B0503020204020204" pitchFamily="34" charset="-122"/>
                <a:ea typeface="微软雅黑" panose="020B0503020204020204" pitchFamily="34" charset="-122"/>
              </a:rPr>
              <a:t>表示在 </a:t>
            </a:r>
            <a:r>
              <a:rPr lang="en-US" altLang="zh-CN" sz="2000" b="1" dirty="0">
                <a:latin typeface="微软雅黑" panose="020B0503020204020204" pitchFamily="34" charset="-122"/>
                <a:ea typeface="微软雅黑" panose="020B0503020204020204" pitchFamily="34" charset="-122"/>
              </a:rPr>
              <a:t>HTTP </a:t>
            </a:r>
            <a:r>
              <a:rPr lang="zh-CN" altLang="en-US" sz="2000" b="1" dirty="0">
                <a:latin typeface="微软雅黑" panose="020B0503020204020204" pitchFamily="34" charset="-122"/>
                <a:ea typeface="微软雅黑" panose="020B0503020204020204" pitchFamily="34" charset="-122"/>
              </a:rPr>
              <a:t>服务器和客户之间传递的状态信息。</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Cookie </a:t>
            </a:r>
            <a:r>
              <a:rPr lang="zh-CN" altLang="en-US" sz="2000" b="1" dirty="0">
                <a:latin typeface="微软雅黑" panose="020B0503020204020204" pitchFamily="34" charset="-122"/>
                <a:ea typeface="微软雅黑" panose="020B0503020204020204" pitchFamily="34" charset="-122"/>
              </a:rPr>
              <a:t>的网站服务器为用户产生一个</a:t>
            </a:r>
            <a:r>
              <a:rPr lang="zh-CN" altLang="en-US" sz="2000" b="1" dirty="0">
                <a:solidFill>
                  <a:srgbClr val="0000FF"/>
                </a:solidFill>
                <a:latin typeface="微软雅黑" panose="020B0503020204020204" pitchFamily="34" charset="-122"/>
                <a:ea typeface="微软雅黑" panose="020B0503020204020204" pitchFamily="34" charset="-122"/>
              </a:rPr>
              <a:t>唯一的识别码</a:t>
            </a:r>
            <a:r>
              <a:rPr lang="zh-CN" altLang="en-US" sz="2000" b="1" dirty="0">
                <a:latin typeface="微软雅黑" panose="020B0503020204020204" pitchFamily="34" charset="-122"/>
                <a:ea typeface="微软雅黑" panose="020B0503020204020204" pitchFamily="34" charset="-122"/>
              </a:rPr>
              <a:t>。利用此识别码，网站就能够跟踪该用户在该网站的活动。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5075"/>
            <a:ext cx="8048776"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2" y="871948"/>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6.4.4  </a:t>
            </a:r>
            <a:r>
              <a:rPr lang="zh-CN" altLang="en-US" sz="2400" b="1" dirty="0">
                <a:solidFill>
                  <a:schemeClr val="bg1"/>
                </a:solidFill>
                <a:latin typeface="微软雅黑" panose="020B0503020204020204" pitchFamily="34" charset="-122"/>
                <a:ea typeface="微软雅黑" panose="020B0503020204020204" pitchFamily="34" charset="-122"/>
              </a:rPr>
              <a:t>万维网的文档</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AutoShape 5"/>
          <p:cNvSpPr>
            <a:spLocks noChangeArrowheads="1"/>
          </p:cNvSpPr>
          <p:nvPr/>
        </p:nvSpPr>
        <p:spPr bwMode="auto">
          <a:xfrm>
            <a:off x="556963" y="14685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 name="Rectangle 6"/>
          <p:cNvSpPr>
            <a:spLocks noChangeArrowheads="1"/>
          </p:cNvSpPr>
          <p:nvPr/>
        </p:nvSpPr>
        <p:spPr bwMode="auto">
          <a:xfrm>
            <a:off x="3010251" y="1435344"/>
            <a:ext cx="31422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超文本标记语言 </a:t>
            </a:r>
            <a:r>
              <a:rPr lang="en-US" altLang="zh-CN" sz="2000" b="1" dirty="0">
                <a:solidFill>
                  <a:schemeClr val="bg1"/>
                </a:solidFill>
                <a:latin typeface="微软雅黑" panose="020B0503020204020204" pitchFamily="34" charset="-122"/>
                <a:ea typeface="微软雅黑" panose="020B0503020204020204" pitchFamily="34" charset="-122"/>
              </a:rPr>
              <a:t>HTML</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Rectangle 68"/>
          <p:cNvSpPr>
            <a:spLocks noChangeArrowheads="1"/>
          </p:cNvSpPr>
          <p:nvPr/>
        </p:nvSpPr>
        <p:spPr bwMode="auto">
          <a:xfrm>
            <a:off x="556963" y="1829645"/>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超文本标记语言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中的 </a:t>
            </a:r>
            <a:r>
              <a:rPr lang="en-US" altLang="zh-CN" sz="2000" b="1" dirty="0">
                <a:latin typeface="微软雅黑" panose="020B0503020204020204" pitchFamily="34" charset="-122"/>
                <a:ea typeface="微软雅黑" panose="020B0503020204020204" pitchFamily="34" charset="-122"/>
              </a:rPr>
              <a:t>Markup </a:t>
            </a:r>
            <a:r>
              <a:rPr lang="zh-CN" altLang="en-US" sz="2000" b="1" dirty="0">
                <a:latin typeface="微软雅黑" panose="020B0503020204020204" pitchFamily="34" charset="-122"/>
                <a:ea typeface="微软雅黑" panose="020B0503020204020204" pitchFamily="34" charset="-122"/>
              </a:rPr>
              <a:t>的意思就是“设置标记”。</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定义了许多用于</a:t>
            </a:r>
            <a:r>
              <a:rPr lang="zh-CN" altLang="en-US" sz="2000" b="1" dirty="0">
                <a:solidFill>
                  <a:srgbClr val="0000FF"/>
                </a:solidFill>
                <a:latin typeface="微软雅黑" panose="020B0503020204020204" pitchFamily="34" charset="-122"/>
                <a:ea typeface="微软雅黑" panose="020B0503020204020204" pitchFamily="34" charset="-122"/>
              </a:rPr>
              <a:t>排版的命令</a:t>
            </a:r>
            <a:r>
              <a:rPr lang="zh-CN" altLang="en-US" sz="2000" b="1" dirty="0">
                <a:latin typeface="微软雅黑" panose="020B0503020204020204" pitchFamily="34" charset="-122"/>
                <a:ea typeface="微软雅黑" panose="020B0503020204020204" pitchFamily="34" charset="-122"/>
              </a:rPr>
              <a:t>（即标签）。</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把各种标签嵌入到万维网的页面中。这样就构成了所谓的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文档是一种可以用任何文本编辑器创建的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码文件。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21117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仅当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文档是以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或 </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htm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为后缀时，浏览器才对此文档的各种标签进行解释。</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如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文档改换以 </a:t>
            </a:r>
            <a:r>
              <a:rPr lang="en-US" altLang="zh-CN" sz="2000" b="1" dirty="0">
                <a:latin typeface="微软雅黑" panose="020B0503020204020204" pitchFamily="34" charset="-122"/>
                <a:ea typeface="微软雅黑" panose="020B0503020204020204" pitchFamily="34" charset="-122"/>
              </a:rPr>
              <a:t>.txt </a:t>
            </a:r>
            <a:r>
              <a:rPr lang="zh-CN" altLang="en-US" sz="2000" b="1" dirty="0">
                <a:latin typeface="微软雅黑" panose="020B0503020204020204" pitchFamily="34" charset="-122"/>
                <a:ea typeface="微软雅黑" panose="020B0503020204020204" pitchFamily="34" charset="-122"/>
              </a:rPr>
              <a:t>为其后缀，则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解释程序就不对标签进行解释，而浏览器只能看见原来的文本文件。</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当浏览器从服务器读取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文档后，就按照 </a:t>
            </a:r>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文档中的各种标签，根据浏览器所使用的显示器的尺寸和分辨率大小，重新进行排版并恢复出所读取的页面。</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56963" y="870026"/>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8642"/>
            <a:ext cx="155042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smtClean="0">
                <a:latin typeface="微软雅黑" panose="020B0503020204020204" pitchFamily="34" charset="-122"/>
                <a:ea typeface="微软雅黑" panose="020B0503020204020204" pitchFamily="34" charset="-122"/>
              </a:rPr>
              <a:t>文档</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6" name="Group 9"/>
          <p:cNvGrpSpPr/>
          <p:nvPr/>
        </p:nvGrpSpPr>
        <p:grpSpPr bwMode="auto">
          <a:xfrm>
            <a:off x="2419284" y="1139927"/>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en-US" altLang="zh-CN" sz="1800" b="1" dirty="0">
                  <a:solidFill>
                    <a:sysClr val="windowText" lastClr="000000"/>
                  </a:solidFill>
                  <a:latin typeface="微软雅黑" panose="020B0503020204020204" pitchFamily="34" charset="-122"/>
                  <a:ea typeface="微软雅黑" panose="020B0503020204020204" pitchFamily="34" charset="-122"/>
                </a:rPr>
                <a:t>HTML </a:t>
              </a:r>
              <a:r>
                <a:rPr lang="zh-CN" altLang="en-US" sz="1800" b="1" dirty="0">
                  <a:solidFill>
                    <a:sysClr val="windowText" lastClr="000000"/>
                  </a:solidFill>
                  <a:latin typeface="微软雅黑" panose="020B0503020204020204" pitchFamily="34" charset="-122"/>
                  <a:ea typeface="微软雅黑" panose="020B0503020204020204" pitchFamily="34" charset="-122"/>
                </a:rPr>
                <a:t>文档开始</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15" name="Group 9"/>
          <p:cNvGrpSpPr/>
          <p:nvPr/>
        </p:nvGrpSpPr>
        <p:grpSpPr bwMode="auto">
          <a:xfrm>
            <a:off x="2419284" y="1405103"/>
            <a:ext cx="3409728" cy="369368"/>
            <a:chOff x="1426" y="630"/>
            <a:chExt cx="3826" cy="449"/>
          </a:xfrm>
        </p:grpSpPr>
        <p:sp>
          <p:nvSpPr>
            <p:cNvPr id="16"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ysClr val="windowText" lastClr="000000"/>
                  </a:solidFill>
                  <a:latin typeface="微软雅黑" panose="020B0503020204020204" pitchFamily="34" charset="-122"/>
                  <a:ea typeface="微软雅黑" panose="020B0503020204020204" pitchFamily="34" charset="-122"/>
                </a:rPr>
                <a:t>首部开始</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17"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610222" y="1700563"/>
            <a:ext cx="4007387" cy="777521"/>
            <a:chOff x="2610222" y="1700563"/>
            <a:chExt cx="4007387" cy="777521"/>
          </a:xfrm>
        </p:grpSpPr>
        <p:grpSp>
          <p:nvGrpSpPr>
            <p:cNvPr id="15" name="Group 9"/>
            <p:cNvGrpSpPr/>
            <p:nvPr/>
          </p:nvGrpSpPr>
          <p:grpSpPr bwMode="auto">
            <a:xfrm>
              <a:off x="4398525" y="2029742"/>
              <a:ext cx="2219084" cy="448342"/>
              <a:chOff x="3021" y="534"/>
              <a:chExt cx="2490" cy="545"/>
            </a:xfrm>
          </p:grpSpPr>
          <p:sp>
            <p:nvSpPr>
              <p:cNvPr id="16" name="Text Box 5"/>
              <p:cNvSpPr txBox="1">
                <a:spLocks noChangeArrowheads="1"/>
              </p:cNvSpPr>
              <p:nvPr/>
            </p:nvSpPr>
            <p:spPr bwMode="auto">
              <a:xfrm>
                <a:off x="4009" y="630"/>
                <a:ext cx="1502"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smtClean="0">
                    <a:solidFill>
                      <a:sysClr val="windowText" lastClr="000000"/>
                    </a:solidFill>
                    <a:latin typeface="微软雅黑" panose="020B0503020204020204" pitchFamily="34" charset="-122"/>
                    <a:ea typeface="微软雅黑" panose="020B0503020204020204" pitchFamily="34" charset="-122"/>
                  </a:rPr>
                  <a:t>文档的标题</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17" name="Line 6"/>
              <p:cNvSpPr>
                <a:spLocks noChangeShapeType="1"/>
              </p:cNvSpPr>
              <p:nvPr/>
            </p:nvSpPr>
            <p:spPr bwMode="auto">
              <a:xfrm flipH="1" flipV="1">
                <a:off x="3021" y="534"/>
                <a:ext cx="988" cy="31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
          <p:nvSpPr>
            <p:cNvPr id="9" name="Rectangle 8"/>
            <p:cNvSpPr>
              <a:spLocks noChangeArrowheads="1"/>
            </p:cNvSpPr>
            <p:nvPr/>
          </p:nvSpPr>
          <p:spPr bwMode="auto">
            <a:xfrm>
              <a:off x="2610222" y="1700563"/>
              <a:ext cx="1788042" cy="329405"/>
            </a:xfrm>
            <a:prstGeom prst="rect">
              <a:avLst/>
            </a:prstGeom>
            <a:noFill/>
            <a:ln w="28575">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6" name="Group 9"/>
          <p:cNvGrpSpPr/>
          <p:nvPr/>
        </p:nvGrpSpPr>
        <p:grpSpPr bwMode="auto">
          <a:xfrm>
            <a:off x="2419284" y="19628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ysClr val="windowText" lastClr="000000"/>
                  </a:solidFill>
                  <a:latin typeface="微软雅黑" panose="020B0503020204020204" pitchFamily="34" charset="-122"/>
                  <a:ea typeface="微软雅黑" panose="020B0503020204020204" pitchFamily="34" charset="-122"/>
                </a:rPr>
                <a:t>首部结束</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6" name="Group 9"/>
          <p:cNvGrpSpPr/>
          <p:nvPr/>
        </p:nvGrpSpPr>
        <p:grpSpPr bwMode="auto">
          <a:xfrm>
            <a:off x="2419284" y="2228063"/>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a:solidFill>
                    <a:sysClr val="windowText" lastClr="000000"/>
                  </a:solidFill>
                  <a:latin typeface="微软雅黑" panose="020B0503020204020204" pitchFamily="34" charset="-122"/>
                  <a:ea typeface="微软雅黑" panose="020B0503020204020204" pitchFamily="34" charset="-122"/>
                </a:rPr>
                <a:t>主体开始</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anose="020B0503020204020204" pitchFamily="34" charset="-122"/>
                <a:ea typeface="微软雅黑" panose="020B0503020204020204" pitchFamily="34" charset="-122"/>
              </a:rPr>
              <a:t>HTML </a:t>
            </a:r>
            <a:r>
              <a:rPr lang="zh-CN" altLang="en-US" sz="2000" b="1" dirty="0">
                <a:latin typeface="微软雅黑" panose="020B0503020204020204" pitchFamily="34" charset="-122"/>
                <a:ea typeface="微软雅黑" panose="020B0503020204020204" pitchFamily="34" charset="-122"/>
              </a:rPr>
              <a:t>文档中标签的</a:t>
            </a:r>
            <a:r>
              <a:rPr lang="zh-CN" altLang="en-US" sz="2000" b="1" dirty="0" smtClean="0">
                <a:latin typeface="微软雅黑" panose="020B0503020204020204" pitchFamily="34" charset="-122"/>
                <a:ea typeface="微软雅黑" panose="020B0503020204020204" pitchFamily="34" charset="-122"/>
              </a:rPr>
              <a:t>用法</a:t>
            </a:r>
            <a:endParaRPr lang="zh-CN" altLang="en-US" sz="2000" b="1" dirty="0">
              <a:latin typeface="微软雅黑" panose="020B0503020204020204" pitchFamily="34" charset="-122"/>
              <a:ea typeface="微软雅黑" panose="020B0503020204020204" pitchFamily="34" charset="-122"/>
            </a:endParaRPr>
          </a:p>
        </p:txBody>
      </p:sp>
      <p:sp>
        <p:nvSpPr>
          <p:cNvPr id="12"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&lt;HTML&gt;                                          </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                                         </a:t>
            </a:r>
            <a:br>
              <a:rPr lang="en-US" altLang="zh-CN" sz="1600" b="1" dirty="0">
                <a:solidFill>
                  <a:srgbClr val="0000FF"/>
                </a:solidFill>
                <a:latin typeface="微软雅黑" panose="020B0503020204020204" pitchFamily="34" charset="-122"/>
                <a:ea typeface="微软雅黑" panose="020B0503020204020204" pitchFamily="34" charset="-122"/>
              </a:rPr>
            </a:br>
            <a:r>
              <a:rPr lang="en-US" altLang="zh-CN" sz="1600" b="1" dirty="0">
                <a:solidFill>
                  <a:srgbClr val="0000FF"/>
                </a:solidFill>
                <a:latin typeface="微软雅黑" panose="020B0503020204020204" pitchFamily="34" charset="-122"/>
                <a:ea typeface="微软雅黑" panose="020B0503020204020204" pitchFamily="34" charset="-122"/>
              </a:rPr>
              <a:t>      &lt;TITLE&gt;</a:t>
            </a:r>
            <a:r>
              <a:rPr lang="zh-CN" altLang="en-US" sz="1600" b="1" dirty="0">
                <a:solidFill>
                  <a:srgbClr val="0000FF"/>
                </a:solidFill>
                <a:latin typeface="微软雅黑" panose="020B0503020204020204" pitchFamily="34" charset="-122"/>
                <a:ea typeface="微软雅黑" panose="020B0503020204020204" pitchFamily="34" charset="-122"/>
              </a:rPr>
              <a:t>一个 </a:t>
            </a:r>
            <a:r>
              <a:rPr lang="en-US" altLang="zh-CN" sz="1600" b="1" dirty="0">
                <a:solidFill>
                  <a:srgbClr val="0000FF"/>
                </a:solidFill>
                <a:latin typeface="微软雅黑" panose="020B0503020204020204" pitchFamily="34" charset="-122"/>
                <a:ea typeface="微软雅黑" panose="020B0503020204020204" pitchFamily="34" charset="-122"/>
              </a:rPr>
              <a:t>HTML </a:t>
            </a:r>
            <a:r>
              <a:rPr lang="zh-CN" altLang="en-US" sz="1600" b="1" dirty="0">
                <a:solidFill>
                  <a:srgbClr val="0000FF"/>
                </a:solidFill>
                <a:latin typeface="微软雅黑" panose="020B0503020204020204" pitchFamily="34" charset="-122"/>
                <a:ea typeface="微软雅黑" panose="020B0503020204020204" pitchFamily="34" charset="-122"/>
              </a:rPr>
              <a:t>的例子</a:t>
            </a:r>
            <a:r>
              <a:rPr lang="en-US" altLang="zh-CN" sz="1600" b="1" dirty="0">
                <a:solidFill>
                  <a:srgbClr val="0000FF"/>
                </a:solidFill>
                <a:latin typeface="微软雅黑" panose="020B0503020204020204" pitchFamily="34" charset="-122"/>
                <a:ea typeface="微软雅黑" panose="020B0503020204020204" pitchFamily="34" charset="-122"/>
              </a:rPr>
              <a:t>&lt;/TITLE&gt;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&lt;/HEAD&gt;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&lt;H1&gt;HTML </a:t>
            </a:r>
            <a:r>
              <a:rPr lang="zh-CN" altLang="en-US" sz="1600" b="1" dirty="0">
                <a:solidFill>
                  <a:srgbClr val="0000FF"/>
                </a:solidFill>
                <a:latin typeface="微软雅黑" panose="020B0503020204020204" pitchFamily="34" charset="-122"/>
                <a:ea typeface="微软雅黑" panose="020B0503020204020204" pitchFamily="34" charset="-122"/>
              </a:rPr>
              <a:t>很容易掌握</a:t>
            </a:r>
            <a:r>
              <a:rPr lang="en-US" altLang="zh-CN" sz="1600" b="1" dirty="0">
                <a:solidFill>
                  <a:srgbClr val="0000FF"/>
                </a:solidFill>
                <a:latin typeface="微软雅黑" panose="020B0503020204020204" pitchFamily="34" charset="-122"/>
                <a:ea typeface="微软雅黑" panose="020B0503020204020204" pitchFamily="34" charset="-122"/>
              </a:rPr>
              <a:t>&lt;/H1&gt;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这是第一个段落。虽然很</a:t>
            </a:r>
            <a:endParaRPr lang="zh-CN" altLang="en-US"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zh-CN" altLang="en-US" sz="1600" b="1" dirty="0">
                <a:solidFill>
                  <a:srgbClr val="0000FF"/>
                </a:solidFill>
                <a:latin typeface="微软雅黑" panose="020B0503020204020204" pitchFamily="34" charset="-122"/>
                <a:ea typeface="微软雅黑" panose="020B0503020204020204" pitchFamily="34" charset="-122"/>
              </a:rPr>
              <a:t>       短，但它仍是一个段落。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      &lt;P&gt;</a:t>
            </a:r>
            <a:r>
              <a:rPr lang="zh-CN" altLang="en-US" sz="1600" b="1" dirty="0">
                <a:solidFill>
                  <a:srgbClr val="0000FF"/>
                </a:solidFill>
                <a:latin typeface="微软雅黑" panose="020B0503020204020204" pitchFamily="34" charset="-122"/>
                <a:ea typeface="微软雅黑" panose="020B0503020204020204" pitchFamily="34" charset="-122"/>
              </a:rPr>
              <a:t>这是第二个段落。</a:t>
            </a:r>
            <a:r>
              <a:rPr lang="en-US" altLang="zh-CN" sz="1600" b="1" dirty="0">
                <a:solidFill>
                  <a:srgbClr val="0000FF"/>
                </a:solidFill>
                <a:latin typeface="微软雅黑" panose="020B0503020204020204" pitchFamily="34" charset="-122"/>
                <a:ea typeface="微软雅黑" panose="020B0503020204020204" pitchFamily="34" charset="-122"/>
              </a:rPr>
              <a:t>&lt;/P&gt;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&lt;/BODY&gt;</a:t>
            </a:r>
            <a:endParaRPr lang="en-US" altLang="zh-CN" sz="16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pPr>
            <a:r>
              <a:rPr lang="en-US" altLang="zh-CN" sz="1600" b="1" dirty="0">
                <a:solidFill>
                  <a:srgbClr val="0000FF"/>
                </a:solidFill>
                <a:latin typeface="微软雅黑" panose="020B0503020204020204" pitchFamily="34" charset="-122"/>
                <a:ea typeface="微软雅黑" panose="020B0503020204020204" pitchFamily="34" charset="-122"/>
              </a:rPr>
              <a:t>&lt;/HTML</a:t>
            </a:r>
            <a:r>
              <a:rPr lang="en-US" altLang="zh-CN" sz="1600" b="1" dirty="0" smtClean="0">
                <a:solidFill>
                  <a:srgbClr val="0000FF"/>
                </a:solidFill>
                <a:latin typeface="微软雅黑" panose="020B0503020204020204" pitchFamily="34" charset="-122"/>
                <a:ea typeface="微软雅黑" panose="020B0503020204020204" pitchFamily="34" charset="-122"/>
              </a:rPr>
              <a:t>&gt;</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335902" y="1998481"/>
            <a:ext cx="4094556" cy="836219"/>
            <a:chOff x="2335902" y="1998481"/>
            <a:chExt cx="4094556" cy="836219"/>
          </a:xfrm>
        </p:grpSpPr>
        <p:grpSp>
          <p:nvGrpSpPr>
            <p:cNvPr id="14" name="Group 9"/>
            <p:cNvGrpSpPr/>
            <p:nvPr/>
          </p:nvGrpSpPr>
          <p:grpSpPr bwMode="auto">
            <a:xfrm>
              <a:off x="4124038" y="1998481"/>
              <a:ext cx="2306420" cy="506750"/>
              <a:chOff x="2713" y="496"/>
              <a:chExt cx="2588" cy="616"/>
            </a:xfrm>
          </p:grpSpPr>
          <p:sp>
            <p:nvSpPr>
              <p:cNvPr id="16" name="Text Box 5"/>
              <p:cNvSpPr txBox="1">
                <a:spLocks noChangeArrowheads="1"/>
              </p:cNvSpPr>
              <p:nvPr/>
            </p:nvSpPr>
            <p:spPr bwMode="auto">
              <a:xfrm>
                <a:off x="3380" y="496"/>
                <a:ext cx="1921" cy="449"/>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b="1" dirty="0" smtClean="0">
                    <a:solidFill>
                      <a:sysClr val="windowText" lastClr="000000"/>
                    </a:solidFill>
                    <a:latin typeface="微软雅黑" panose="020B0503020204020204" pitchFamily="34" charset="-122"/>
                    <a:ea typeface="微软雅黑" panose="020B0503020204020204" pitchFamily="34" charset="-122"/>
                  </a:rPr>
                  <a:t>主体的</a:t>
                </a:r>
                <a:r>
                  <a:rPr lang="en-US" altLang="zh-CN" sz="1800" b="1" dirty="0" smtClean="0">
                    <a:solidFill>
                      <a:sysClr val="windowText" lastClr="000000"/>
                    </a:solidFill>
                    <a:latin typeface="微软雅黑" panose="020B0503020204020204" pitchFamily="34" charset="-122"/>
                    <a:ea typeface="微软雅黑" panose="020B0503020204020204" pitchFamily="34" charset="-122"/>
                  </a:rPr>
                  <a:t>1</a:t>
                </a:r>
                <a:r>
                  <a:rPr lang="zh-CN" altLang="en-US" sz="1800" b="1" dirty="0" smtClean="0">
                    <a:solidFill>
                      <a:sysClr val="windowText" lastClr="000000"/>
                    </a:solidFill>
                    <a:latin typeface="微软雅黑" panose="020B0503020204020204" pitchFamily="34" charset="-122"/>
                    <a:ea typeface="微软雅黑" panose="020B0503020204020204" pitchFamily="34" charset="-122"/>
                  </a:rPr>
                  <a:t>级题头</a:t>
                </a:r>
                <a:endParaRPr lang="zh-CN" altLang="en-US" sz="1800" b="1" dirty="0">
                  <a:solidFill>
                    <a:sysClr val="windowText" lastClr="000000"/>
                  </a:solidFill>
                  <a:latin typeface="微软雅黑" panose="020B0503020204020204" pitchFamily="34" charset="-122"/>
                  <a:ea typeface="微软雅黑" panose="020B0503020204020204" pitchFamily="34" charset="-122"/>
                </a:endParaRPr>
              </a:p>
            </p:txBody>
          </p:sp>
          <p:sp>
            <p:nvSpPr>
              <p:cNvPr id="17" name="Line 6"/>
              <p:cNvSpPr>
                <a:spLocks noChangeShapeType="1"/>
              </p:cNvSpPr>
              <p:nvPr/>
            </p:nvSpPr>
            <p:spPr bwMode="auto">
              <a:xfrm flipH="1">
                <a:off x="2713" y="711"/>
                <a:ext cx="667" cy="40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
          <p:nvSpPr>
            <p:cNvPr id="15" name="Rectangle 8"/>
            <p:cNvSpPr>
              <a:spLocks noChangeArrowheads="1"/>
            </p:cNvSpPr>
            <p:nvPr/>
          </p:nvSpPr>
          <p:spPr bwMode="auto">
            <a:xfrm>
              <a:off x="2335902" y="2505295"/>
              <a:ext cx="1788042" cy="329405"/>
            </a:xfrm>
            <a:prstGeom prst="rect">
              <a:avLst/>
            </a:prstGeom>
            <a:noFill/>
            <a:ln w="28575">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49410</Words>
  <Application>WPS 演示</Application>
  <PresentationFormat>全屏显示(16:9)</PresentationFormat>
  <Paragraphs>7819</Paragraphs>
  <Slides>305</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305</vt:i4>
      </vt:variant>
    </vt:vector>
  </HeadingPairs>
  <TitlesOfParts>
    <vt:vector size="324" baseType="lpstr">
      <vt:lpstr>Arial</vt:lpstr>
      <vt:lpstr>宋体</vt:lpstr>
      <vt:lpstr>Wingdings</vt:lpstr>
      <vt:lpstr>微软雅黑</vt:lpstr>
      <vt:lpstr>Calibri</vt:lpstr>
      <vt:lpstr>Arial Unicode MS</vt:lpstr>
      <vt:lpstr>黑体</vt:lpstr>
      <vt:lpstr>Tahoma</vt:lpstr>
      <vt:lpstr>Times New Roman</vt:lpstr>
      <vt:lpstr>Verdana</vt:lpstr>
      <vt:lpstr>Gulim</vt:lpstr>
      <vt:lpstr>Gulim</vt:lpstr>
      <vt:lpstr>Courier New</vt:lpstr>
      <vt:lpstr>Symbol</vt:lpstr>
      <vt:lpstr>Symbol</vt:lpstr>
      <vt:lpstr>Wingdings</vt:lpstr>
      <vt:lpstr>Office 主题​​</vt:lpstr>
      <vt:lpstr>PowerPoint.Show.8</vt:lpstr>
      <vt:lpstr>PowerPoint.Show.8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陈传达</cp:lastModifiedBy>
  <cp:revision>594</cp:revision>
  <dcterms:created xsi:type="dcterms:W3CDTF">2018-07-18T08:51:00Z</dcterms:created>
  <dcterms:modified xsi:type="dcterms:W3CDTF">2020-06-01T06:30:07Z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